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8" r:id="rId3"/>
    <p:sldId id="256" r:id="rId4"/>
    <p:sldId id="257" r:id="rId5"/>
  </p:sldIdLst>
  <p:sldSz cx="18288000" cy="10287000"/>
  <p:notesSz cx="6858000" cy="9144000"/>
  <p:embeddedFontLst>
    <p:embeddedFont>
      <p:font typeface="Roboto" panose="02000000000000000000" pitchFamily="2" charset="0"/>
      <p:regular r:id="rId7"/>
      <p:bold r:id="rId8"/>
    </p:embeddedFont>
    <p:embeddedFont>
      <p:font typeface="Roboto Bold" panose="02000000000000000000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578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16F08-2334-463B-AF5B-2404B31417F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6EDE-C50C-48E8-A8A7-185FCD0F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4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EASPD Conferences 2025</a:t>
            </a:r>
          </a:p>
          <a:p>
            <a:pPr marL="0" indent="0" algn="l">
              <a:spcBef>
                <a:spcPts val="0"/>
              </a:spcBef>
              <a:buSzPts val="2400"/>
              <a:buNone/>
            </a:pPr>
            <a:r>
              <a:rPr lang="en-US" sz="12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Thomas Bignal</a:t>
            </a:r>
          </a:p>
          <a:p>
            <a:pPr marL="0" indent="0" algn="l">
              <a:spcBef>
                <a:spcPts val="1500"/>
              </a:spcBef>
              <a:buSzPts val="2400"/>
              <a:buNone/>
            </a:pPr>
            <a:r>
              <a:rPr lang="en-US" sz="12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EASPD (European Association of Service Providers for Persons with Disabilities)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Global Disability Conferences in 2025: Call to Action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dk1"/>
                </a:solidFill>
              </a:rPr>
              <a:t>6 March 2025, 16:00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#ZeroCon25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In 2025, </a:t>
            </a:r>
            <a:r>
              <a:rPr lang="de-AT" dirty="0" err="1"/>
              <a:t>the</a:t>
            </a:r>
            <a:r>
              <a:rPr lang="de-AT" dirty="0"/>
              <a:t> EASPD will host </a:t>
            </a:r>
            <a:r>
              <a:rPr lang="de-AT" dirty="0" err="1"/>
              <a:t>two</a:t>
            </a:r>
            <a:r>
              <a:rPr lang="de-AT" dirty="0"/>
              <a:t> </a:t>
            </a:r>
            <a:r>
              <a:rPr lang="de-AT" dirty="0" err="1"/>
              <a:t>conferences</a:t>
            </a:r>
            <a:r>
              <a:rPr lang="de-AT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15 – 16 May 2025 in </a:t>
            </a:r>
            <a:r>
              <a:rPr lang="de-AT" dirty="0" err="1"/>
              <a:t>Grandía</a:t>
            </a:r>
            <a:r>
              <a:rPr lang="de-AT" dirty="0"/>
              <a:t>, Spain: „</a:t>
            </a: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Culture of Inclusion: Enriching lives through arts, sports and leisure 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 – 21 </a:t>
            </a:r>
            <a:r>
              <a:rPr lang="en-US" sz="1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Octpber</a:t>
            </a: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2025 in Turin, Italy: </a:t>
            </a:r>
            <a:r>
              <a:rPr lang="en-US" sz="1200" u="none" strike="noStrik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Building Bridges: Empowering Informal Carers and Persons with Disabilities through Every Stage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C6EDE-C50C-48E8-A8A7-185FCD0F60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6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Registrations are now open for our Gandía conference. Know more through the website: </a:t>
            </a:r>
            <a:r>
              <a:rPr lang="en-US" sz="1200" b="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www.easpdconference.eu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C6EDE-C50C-48E8-A8A7-185FCD0F60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2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2286000" y="1683544"/>
            <a:ext cx="13716000" cy="358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oboto"/>
              <a:buNone/>
              <a:defRPr sz="9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2286000" y="5403056"/>
            <a:ext cx="13716000" cy="248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defRPr sz="3600"/>
            </a:lvl1pPr>
            <a:lvl2pPr marL="1371600" lvl="1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defRPr sz="3600"/>
            </a:lvl2pPr>
            <a:lvl3pPr marL="2057400" lvl="2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defRPr sz="3600"/>
            </a:lvl3pPr>
            <a:lvl4pPr marL="2743200" lvl="3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defRPr sz="3600"/>
            </a:lvl4pPr>
            <a:lvl5pPr marL="3429000" lvl="4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defRPr sz="3600"/>
            </a:lvl5pPr>
            <a:lvl6pPr marL="4114800" lvl="5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ldNum" idx="12"/>
          </p:nvPr>
        </p:nvSpPr>
        <p:spPr>
          <a:xfrm>
            <a:off x="16642764" y="9623724"/>
            <a:ext cx="3879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oogle Shape;14;p4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46070" y="233363"/>
            <a:ext cx="1151376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/>
          <p:nvPr/>
        </p:nvSpPr>
        <p:spPr>
          <a:xfrm>
            <a:off x="658514" y="414491"/>
            <a:ext cx="12372683" cy="87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882E"/>
              </a:buClr>
              <a:buSzPts val="3200"/>
              <a:buFont typeface="Arial"/>
              <a:buNone/>
            </a:pPr>
            <a:r>
              <a:rPr lang="en-US" sz="4800" b="0" i="0" u="none" strike="noStrike" cap="none">
                <a:solidFill>
                  <a:srgbClr val="2B882E"/>
                </a:solidFill>
                <a:latin typeface="Arial"/>
                <a:ea typeface="Arial"/>
                <a:cs typeface="Arial"/>
                <a:sym typeface="Arial"/>
              </a:rPr>
              <a:t>Zero Project Conference 2025 (#ZeroCon25)</a:t>
            </a:r>
            <a:endParaRPr sz="2700"/>
          </a:p>
        </p:txBody>
      </p:sp>
    </p:spTree>
    <p:extLst>
      <p:ext uri="{BB962C8B-B14F-4D97-AF65-F5344CB8AC3E}">
        <p14:creationId xmlns:p14="http://schemas.microsoft.com/office/powerpoint/2010/main" val="14665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tx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257300" y="2688776"/>
            <a:ext cx="15773400" cy="57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16642764" y="9623724"/>
            <a:ext cx="3879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20;p5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46070" y="233363"/>
            <a:ext cx="1151376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80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oboto"/>
              <a:buNone/>
              <a:defRPr sz="9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247775" y="6884193"/>
            <a:ext cx="15773400" cy="225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"/>
              <a:buNone/>
              <a:defRPr sz="3600">
                <a:solidFill>
                  <a:srgbClr val="888888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"/>
              <a:buNone/>
              <a:defRPr sz="3600">
                <a:solidFill>
                  <a:srgbClr val="888888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"/>
              <a:buNone/>
              <a:defRPr sz="3600">
                <a:solidFill>
                  <a:srgbClr val="888888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"/>
              <a:buNone/>
              <a:defRPr sz="3600">
                <a:solidFill>
                  <a:srgbClr val="888888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"/>
              <a:buNone/>
              <a:defRPr sz="3600">
                <a:solidFill>
                  <a:srgbClr val="888888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6642764" y="9623724"/>
            <a:ext cx="3879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6642764" y="9623724"/>
            <a:ext cx="3879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259681" y="547688"/>
            <a:ext cx="15773402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1259681" y="2521745"/>
            <a:ext cx="7736684" cy="123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defRPr sz="3600" b="1"/>
            </a:lvl2pPr>
            <a:lvl3pPr marL="20574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defRPr sz="3600" b="1"/>
            </a:lvl3pPr>
            <a:lvl4pPr marL="27432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defRPr sz="3600" b="1"/>
            </a:lvl4pPr>
            <a:lvl5pPr marL="3429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defRPr sz="3600" b="1"/>
            </a:lvl5pPr>
            <a:lvl6pPr marL="4114800" lvl="5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9258300" y="2521745"/>
            <a:ext cx="7774782" cy="123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6642764" y="9623724"/>
            <a:ext cx="3879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9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16642764" y="9623724"/>
            <a:ext cx="3879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7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6642764" y="9623724"/>
            <a:ext cx="3879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33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1259681" y="685800"/>
            <a:ext cx="5898359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7774781" y="1481138"/>
            <a:ext cx="9258302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4800"/>
            </a:lvl1pPr>
            <a:lvl2pPr marL="1371600" lvl="1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4800"/>
            </a:lvl2pPr>
            <a:lvl3pPr marL="2057400" lvl="2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4800"/>
            </a:lvl3pPr>
            <a:lvl4pPr marL="2743200" lvl="3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4800"/>
            </a:lvl4pPr>
            <a:lvl5pPr marL="3429000" lvl="4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4800"/>
            </a:lvl5pPr>
            <a:lvl6pPr marL="4114800" lvl="5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1259681" y="3086100"/>
            <a:ext cx="5898359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16642764" y="9623724"/>
            <a:ext cx="3879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7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1259681" y="685800"/>
            <a:ext cx="5898359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7774781" y="1481138"/>
            <a:ext cx="9258302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1259681" y="3086100"/>
            <a:ext cx="5898359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  <a:defRPr sz="2400"/>
            </a:lvl2pPr>
            <a:lvl3pPr marL="20574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  <a:defRPr sz="2400"/>
            </a:lvl3pPr>
            <a:lvl4pPr marL="27432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  <a:defRPr sz="2400"/>
            </a:lvl4pPr>
            <a:lvl5pPr marL="3429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  <a:defRPr sz="2400"/>
            </a:lvl5pPr>
            <a:lvl6pPr marL="4114800" lvl="5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16642764" y="9623724"/>
            <a:ext cx="3879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sldNum" idx="12"/>
          </p:nvPr>
        </p:nvSpPr>
        <p:spPr>
          <a:xfrm>
            <a:off x="16642764" y="9623724"/>
            <a:ext cx="3879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3" descr="Picture 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846070" y="233363"/>
            <a:ext cx="1151376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557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ctrTitle" idx="4294967295"/>
          </p:nvPr>
        </p:nvSpPr>
        <p:spPr>
          <a:xfrm>
            <a:off x="646608" y="1802676"/>
            <a:ext cx="17086221" cy="310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rmAutofit/>
          </a:bodyPr>
          <a:lstStyle/>
          <a:p>
            <a:pPr algn="ctr">
              <a:buSzPts val="5760"/>
            </a:pPr>
            <a:r>
              <a:rPr lang="en-US" sz="7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EASPD Conferences</a:t>
            </a:r>
          </a:p>
        </p:txBody>
      </p:sp>
      <p:sp>
        <p:nvSpPr>
          <p:cNvPr id="54" name="Google Shape;54;p1"/>
          <p:cNvSpPr txBox="1">
            <a:spLocks noGrp="1"/>
          </p:cNvSpPr>
          <p:nvPr>
            <p:ph type="subTitle" idx="4294967295"/>
          </p:nvPr>
        </p:nvSpPr>
        <p:spPr>
          <a:xfrm>
            <a:off x="764177" y="5166996"/>
            <a:ext cx="16851086" cy="331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de-AT" sz="3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Thomas Bignal</a:t>
            </a:r>
            <a:endParaRPr sz="36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spcBef>
                <a:spcPts val="1500"/>
              </a:spcBef>
              <a:buSzPts val="2400"/>
              <a:buNone/>
            </a:pPr>
            <a:r>
              <a:rPr lang="en-US" sz="3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EASPD (European Association of Service Providers for Persons with Disabilities)</a:t>
            </a:r>
          </a:p>
          <a:p>
            <a:pPr marL="0" indent="0" algn="ctr">
              <a:spcBef>
                <a:spcPts val="1500"/>
              </a:spcBef>
              <a:buSzPts val="2400"/>
              <a:buNone/>
            </a:pPr>
            <a:r>
              <a:rPr lang="en-US" sz="3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Global Disability Conferences in 2025: Call to Action</a:t>
            </a:r>
          </a:p>
        </p:txBody>
      </p:sp>
      <p:sp>
        <p:nvSpPr>
          <p:cNvPr id="55" name="Google Shape;55;p1"/>
          <p:cNvSpPr txBox="1"/>
          <p:nvPr/>
        </p:nvSpPr>
        <p:spPr>
          <a:xfrm>
            <a:off x="1332410" y="8538131"/>
            <a:ext cx="15714620" cy="127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rmAutofit/>
          </a:bodyPr>
          <a:lstStyle/>
          <a:p>
            <a:pPr algn="ctr" defTabSz="1371600">
              <a:buClr>
                <a:srgbClr val="000000"/>
              </a:buClr>
              <a:buSzPts val="2400"/>
            </a:pPr>
            <a:r>
              <a:rPr lang="en-US" sz="360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March 6, 2025, 16:00 – 17:00</a:t>
            </a:r>
            <a:endParaRPr sz="21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747353" y="9600650"/>
            <a:ext cx="283347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defTabSz="1371600"/>
            <a:fld id="{00000000-1234-1234-1234-123412341234}" type="slidenum">
              <a:rPr lang="en-US" kern="0">
                <a:latin typeface="Roboto"/>
                <a:ea typeface="Roboto"/>
                <a:cs typeface="Roboto"/>
                <a:sym typeface="Roboto"/>
              </a:rPr>
              <a:pPr defTabSz="1371600"/>
              <a:t>1</a:t>
            </a:fld>
            <a:endParaRPr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32500" y="449553"/>
            <a:ext cx="1253600" cy="1158295"/>
          </a:xfrm>
          <a:custGeom>
            <a:avLst/>
            <a:gdLst/>
            <a:ahLst/>
            <a:cxnLst/>
            <a:rect l="l" t="t" r="r" b="b"/>
            <a:pathLst>
              <a:path w="1253600" h="1158295">
                <a:moveTo>
                  <a:pt x="0" y="0"/>
                </a:moveTo>
                <a:lnTo>
                  <a:pt x="1253600" y="0"/>
                </a:lnTo>
                <a:lnTo>
                  <a:pt x="1253600" y="1158294"/>
                </a:lnTo>
                <a:lnTo>
                  <a:pt x="0" y="1158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63" r="-40126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123" y="1815159"/>
            <a:ext cx="9269441" cy="3800471"/>
          </a:xfrm>
          <a:custGeom>
            <a:avLst/>
            <a:gdLst/>
            <a:ahLst/>
            <a:cxnLst/>
            <a:rect l="l" t="t" r="r" b="b"/>
            <a:pathLst>
              <a:path w="9269441" h="3800471">
                <a:moveTo>
                  <a:pt x="0" y="0"/>
                </a:moveTo>
                <a:lnTo>
                  <a:pt x="9269441" y="0"/>
                </a:lnTo>
                <a:lnTo>
                  <a:pt x="9269441" y="3800471"/>
                </a:lnTo>
                <a:lnTo>
                  <a:pt x="0" y="38004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43944" y="316203"/>
            <a:ext cx="10394257" cy="10961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8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5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EASPD Conferences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0625" y="2471570"/>
            <a:ext cx="6794003" cy="187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9"/>
              </a:lnSpc>
              <a:spcBef>
                <a:spcPct val="0"/>
              </a:spcBef>
            </a:pPr>
            <a:r>
              <a:rPr lang="en-US" sz="3585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 Culture of Inclusion: Enriching lives through arts, sports and leisure </a:t>
            </a:r>
          </a:p>
        </p:txBody>
      </p:sp>
      <p:grpSp>
        <p:nvGrpSpPr>
          <p:cNvPr id="7" name="Group 7" descr="Blue oval with the text &quot;Grandía, Spain, 15-16 May 2025&quot;"/>
          <p:cNvGrpSpPr/>
          <p:nvPr/>
        </p:nvGrpSpPr>
        <p:grpSpPr>
          <a:xfrm>
            <a:off x="1352550" y="4547465"/>
            <a:ext cx="7727724" cy="1470998"/>
            <a:chOff x="0" y="0"/>
            <a:chExt cx="10303632" cy="1961330"/>
          </a:xfrm>
        </p:grpSpPr>
        <p:grpSp>
          <p:nvGrpSpPr>
            <p:cNvPr id="8" name="Group 8"/>
            <p:cNvGrpSpPr/>
            <p:nvPr/>
          </p:nvGrpSpPr>
          <p:grpSpPr>
            <a:xfrm>
              <a:off x="2462644" y="0"/>
              <a:ext cx="5378344" cy="1961330"/>
              <a:chOff x="0" y="0"/>
              <a:chExt cx="1170791" cy="42695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70791" cy="426954"/>
              </a:xfrm>
              <a:custGeom>
                <a:avLst/>
                <a:gdLst/>
                <a:ahLst/>
                <a:cxnLst/>
                <a:rect l="l" t="t" r="r" b="b"/>
                <a:pathLst>
                  <a:path w="1170791" h="426954">
                    <a:moveTo>
                      <a:pt x="967591" y="0"/>
                    </a:moveTo>
                    <a:cubicBezTo>
                      <a:pt x="1079815" y="0"/>
                      <a:pt x="1170791" y="95577"/>
                      <a:pt x="1170791" y="213477"/>
                    </a:cubicBezTo>
                    <a:cubicBezTo>
                      <a:pt x="1170791" y="331377"/>
                      <a:pt x="1079815" y="426954"/>
                      <a:pt x="967591" y="426954"/>
                    </a:cubicBezTo>
                    <a:lnTo>
                      <a:pt x="203200" y="426954"/>
                    </a:lnTo>
                    <a:cubicBezTo>
                      <a:pt x="90976" y="426954"/>
                      <a:pt x="0" y="331377"/>
                      <a:pt x="0" y="213477"/>
                    </a:cubicBezTo>
                    <a:cubicBezTo>
                      <a:pt x="0" y="9557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1170791" cy="5031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97319"/>
              <a:ext cx="10303632" cy="1489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214" b="1" dirty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Gandía, Spain</a:t>
              </a:r>
            </a:p>
            <a:p>
              <a:pPr algn="ctr">
                <a:lnSpc>
                  <a:spcPts val="4500"/>
                </a:lnSpc>
                <a:spcBef>
                  <a:spcPct val="0"/>
                </a:spcBef>
              </a:pPr>
              <a:r>
                <a:rPr lang="en-US" sz="3214" b="1" dirty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15-16 May 2025</a:t>
              </a:r>
            </a:p>
          </p:txBody>
        </p:sp>
      </p:grpSp>
      <p:sp>
        <p:nvSpPr>
          <p:cNvPr id="4" name="Freeform 4" descr="A watercolor-style blue circle with splashes of red and white, featuring silhouettes of three athletes: a gymnast performing a handstand, a wheelchair tennis player, and a person with a megaphone. The text 'A Culture of Inclusion' is curved around the top and bottom of the circle."/>
          <p:cNvSpPr/>
          <p:nvPr/>
        </p:nvSpPr>
        <p:spPr>
          <a:xfrm>
            <a:off x="7155689" y="2150955"/>
            <a:ext cx="3062512" cy="3062512"/>
          </a:xfrm>
          <a:custGeom>
            <a:avLst/>
            <a:gdLst/>
            <a:ahLst/>
            <a:cxnLst/>
            <a:rect l="l" t="t" r="r" b="b"/>
            <a:pathLst>
              <a:path w="3062512" h="3062512">
                <a:moveTo>
                  <a:pt x="0" y="0"/>
                </a:moveTo>
                <a:lnTo>
                  <a:pt x="3062512" y="0"/>
                </a:lnTo>
                <a:lnTo>
                  <a:pt x="3062512" y="3062512"/>
                </a:lnTo>
                <a:lnTo>
                  <a:pt x="0" y="30625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6018463"/>
            <a:ext cx="8742100" cy="3584261"/>
          </a:xfrm>
          <a:custGeom>
            <a:avLst/>
            <a:gdLst/>
            <a:ahLst/>
            <a:cxnLst/>
            <a:rect l="l" t="t" r="r" b="b"/>
            <a:pathLst>
              <a:path w="8742100" h="3584261">
                <a:moveTo>
                  <a:pt x="0" y="0"/>
                </a:moveTo>
                <a:lnTo>
                  <a:pt x="8742100" y="0"/>
                </a:lnTo>
                <a:lnTo>
                  <a:pt x="8742100" y="3584261"/>
                </a:lnTo>
                <a:lnTo>
                  <a:pt x="0" y="35842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9416982" y="6433093"/>
            <a:ext cx="6063826" cy="252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08"/>
              </a:lnSpc>
              <a:spcBef>
                <a:spcPct val="0"/>
              </a:spcBef>
            </a:pPr>
            <a:r>
              <a:rPr lang="en-US" sz="3577" u="none" strike="noStrike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Building Bridges: Empowering Informal Carers and Persons with Disabilities through Every Stage of Life</a:t>
            </a:r>
          </a:p>
        </p:txBody>
      </p:sp>
      <p:grpSp>
        <p:nvGrpSpPr>
          <p:cNvPr id="16" name="Group 16" descr="Blue oval with the text &quot;Turin, Italy, 20-21October 2025&quot;"/>
          <p:cNvGrpSpPr/>
          <p:nvPr/>
        </p:nvGrpSpPr>
        <p:grpSpPr>
          <a:xfrm>
            <a:off x="10972800" y="8871674"/>
            <a:ext cx="7315200" cy="1301025"/>
            <a:chOff x="0" y="0"/>
            <a:chExt cx="9927095" cy="1723854"/>
          </a:xfrm>
        </p:grpSpPr>
        <p:grpSp>
          <p:nvGrpSpPr>
            <p:cNvPr id="17" name="Group 17"/>
            <p:cNvGrpSpPr/>
            <p:nvPr/>
          </p:nvGrpSpPr>
          <p:grpSpPr>
            <a:xfrm>
              <a:off x="2372649" y="0"/>
              <a:ext cx="5181797" cy="1723854"/>
              <a:chOff x="0" y="0"/>
              <a:chExt cx="1283398" cy="42695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283398" cy="426954"/>
              </a:xfrm>
              <a:custGeom>
                <a:avLst/>
                <a:gdLst/>
                <a:ahLst/>
                <a:cxnLst/>
                <a:rect l="l" t="t" r="r" b="b"/>
                <a:pathLst>
                  <a:path w="1283398" h="426954">
                    <a:moveTo>
                      <a:pt x="1080198" y="0"/>
                    </a:moveTo>
                    <a:cubicBezTo>
                      <a:pt x="1192422" y="0"/>
                      <a:pt x="1283398" y="95577"/>
                      <a:pt x="1283398" y="213477"/>
                    </a:cubicBezTo>
                    <a:cubicBezTo>
                      <a:pt x="1283398" y="331377"/>
                      <a:pt x="1192422" y="426954"/>
                      <a:pt x="1080198" y="426954"/>
                    </a:cubicBezTo>
                    <a:lnTo>
                      <a:pt x="203200" y="426954"/>
                    </a:lnTo>
                    <a:cubicBezTo>
                      <a:pt x="90976" y="426954"/>
                      <a:pt x="0" y="331377"/>
                      <a:pt x="0" y="213477"/>
                    </a:cubicBezTo>
                    <a:cubicBezTo>
                      <a:pt x="0" y="9557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en-GB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76200"/>
                <a:ext cx="1283398" cy="5031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182098"/>
              <a:ext cx="9927095" cy="1300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5"/>
                </a:lnSpc>
              </a:pPr>
              <a:r>
                <a:rPr lang="en-US" sz="2825" b="1" dirty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Turin, Italy</a:t>
              </a:r>
            </a:p>
            <a:p>
              <a:pPr algn="ctr">
                <a:lnSpc>
                  <a:spcPts val="3955"/>
                </a:lnSpc>
                <a:spcBef>
                  <a:spcPct val="0"/>
                </a:spcBef>
              </a:pPr>
              <a:r>
                <a:rPr lang="en-US" sz="2825" b="1" dirty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20-21 October 2025</a:t>
              </a:r>
            </a:p>
          </p:txBody>
        </p:sp>
      </p:grpSp>
      <p:sp>
        <p:nvSpPr>
          <p:cNvPr id="23" name="Google Shape;56;p1">
            <a:extLst>
              <a:ext uri="{FF2B5EF4-FFF2-40B4-BE49-F238E27FC236}">
                <a16:creationId xmlns:a16="http://schemas.microsoft.com/office/drawing/2014/main" id="{D41172E5-A4FB-A353-5E3D-A85393887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747353" y="9600650"/>
            <a:ext cx="283347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defTabSz="1371600"/>
            <a:fld id="{00000000-1234-1234-1234-123412341234}" type="slidenum">
              <a:rPr lang="en-US" sz="1800" kern="0">
                <a:latin typeface="Roboto"/>
                <a:ea typeface="Roboto"/>
                <a:cs typeface="Roboto"/>
                <a:sym typeface="Roboto"/>
              </a:rPr>
              <a:pPr defTabSz="1371600"/>
              <a:t>2</a:t>
            </a:fld>
            <a:endParaRPr sz="1800" kern="0" dirty="0"/>
          </a:p>
        </p:txBody>
      </p:sp>
      <p:grpSp>
        <p:nvGrpSpPr>
          <p:cNvPr id="13" name="Group 13" descr="A young man with glasses smiles while engaging in an art activity with a young woman in a wheelchair. They are sitting at a table with sketchbooks, colored pencils, and crayon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5566533" y="6749511"/>
            <a:ext cx="2122164" cy="212216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4859" r="-2485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32500" y="449553"/>
            <a:ext cx="1253600" cy="1158295"/>
          </a:xfrm>
          <a:custGeom>
            <a:avLst/>
            <a:gdLst/>
            <a:ahLst/>
            <a:cxnLst/>
            <a:rect l="l" t="t" r="r" b="b"/>
            <a:pathLst>
              <a:path w="1253600" h="1158295">
                <a:moveTo>
                  <a:pt x="0" y="0"/>
                </a:moveTo>
                <a:lnTo>
                  <a:pt x="1253600" y="0"/>
                </a:lnTo>
                <a:lnTo>
                  <a:pt x="1253600" y="1158294"/>
                </a:lnTo>
                <a:lnTo>
                  <a:pt x="0" y="1158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63" r="-40126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3922758" y="2279645"/>
            <a:ext cx="10394257" cy="2220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8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5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Registrations are now open for our Gandía conference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81600" y="5313234"/>
            <a:ext cx="6686075" cy="62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2"/>
              </a:lnSpc>
              <a:spcBef>
                <a:spcPct val="0"/>
              </a:spcBef>
            </a:pPr>
            <a:r>
              <a:rPr lang="en-US" sz="3608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Know more through our website:</a:t>
            </a:r>
          </a:p>
        </p:txBody>
      </p:sp>
      <p:grpSp>
        <p:nvGrpSpPr>
          <p:cNvPr id="5" name="Group 5" descr="Blue oval with the text &quot;www.easpdconference.eu&quot;"/>
          <p:cNvGrpSpPr/>
          <p:nvPr/>
        </p:nvGrpSpPr>
        <p:grpSpPr>
          <a:xfrm>
            <a:off x="3631304" y="7767560"/>
            <a:ext cx="10269646" cy="1410550"/>
            <a:chOff x="0" y="0"/>
            <a:chExt cx="1980060" cy="2719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0060" cy="271964"/>
            </a:xfrm>
            <a:custGeom>
              <a:avLst/>
              <a:gdLst/>
              <a:ahLst/>
              <a:cxnLst/>
              <a:rect l="l" t="t" r="r" b="b"/>
              <a:pathLst>
                <a:path w="1980060" h="271964">
                  <a:moveTo>
                    <a:pt x="1776860" y="0"/>
                  </a:moveTo>
                  <a:cubicBezTo>
                    <a:pt x="1889084" y="0"/>
                    <a:pt x="1980060" y="60881"/>
                    <a:pt x="1980060" y="135982"/>
                  </a:cubicBezTo>
                  <a:cubicBezTo>
                    <a:pt x="1980060" y="211083"/>
                    <a:pt x="1889084" y="271964"/>
                    <a:pt x="1776860" y="271964"/>
                  </a:cubicBezTo>
                  <a:lnTo>
                    <a:pt x="203200" y="271964"/>
                  </a:lnTo>
                  <a:cubicBezTo>
                    <a:pt x="90976" y="271964"/>
                    <a:pt x="0" y="211083"/>
                    <a:pt x="0" y="135982"/>
                  </a:cubicBezTo>
                  <a:cubicBezTo>
                    <a:pt x="0" y="6088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980060" cy="348164"/>
            </a:xfrm>
            <a:prstGeom prst="rect">
              <a:avLst/>
            </a:prstGeom>
          </p:spPr>
          <p:txBody>
            <a:bodyPr lIns="46810" tIns="46810" rIns="46810" bIns="4681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01086" y="8005685"/>
            <a:ext cx="13254692" cy="83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5"/>
              </a:lnSpc>
              <a:spcBef>
                <a:spcPct val="0"/>
              </a:spcBef>
            </a:pPr>
            <a:r>
              <a:rPr lang="en-US" sz="492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www.easpdconference.eu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63122" y="1607847"/>
            <a:ext cx="11761756" cy="4822320"/>
          </a:xfrm>
          <a:custGeom>
            <a:avLst/>
            <a:gdLst/>
            <a:ahLst/>
            <a:cxnLst/>
            <a:rect l="l" t="t" r="r" b="b"/>
            <a:pathLst>
              <a:path w="11761756" h="4822320">
                <a:moveTo>
                  <a:pt x="0" y="0"/>
                </a:moveTo>
                <a:lnTo>
                  <a:pt x="11761756" y="0"/>
                </a:lnTo>
                <a:lnTo>
                  <a:pt x="11761756" y="4822321"/>
                </a:lnTo>
                <a:lnTo>
                  <a:pt x="0" y="48223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4505B009-A009-DC8D-772D-D9461E6F8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747353" y="9600650"/>
            <a:ext cx="283347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defTabSz="1371600"/>
            <a:fld id="{00000000-1234-1234-1234-123412341234}" type="slidenum">
              <a:rPr lang="en-US" sz="1800" kern="0">
                <a:latin typeface="Roboto"/>
                <a:ea typeface="Roboto"/>
                <a:cs typeface="Roboto"/>
                <a:sym typeface="Roboto"/>
              </a:rPr>
              <a:pPr defTabSz="1371600"/>
              <a:t>3</a:t>
            </a:fld>
            <a:endParaRPr sz="1800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Custom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Roboto</vt:lpstr>
      <vt:lpstr>Calibri</vt:lpstr>
      <vt:lpstr>Aptos</vt:lpstr>
      <vt:lpstr>Roboto Bold</vt:lpstr>
      <vt:lpstr>Office Theme</vt:lpstr>
      <vt:lpstr>1_Office Theme</vt:lpstr>
      <vt:lpstr>EASPD Conferences</vt:lpstr>
      <vt:lpstr>EASPD Conferences 2025</vt:lpstr>
      <vt:lpstr>Registrations are now open for our Gandía conference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Gandia, Spain 15-16 May 2025</dc:title>
  <cp:lastModifiedBy>Anja Günther</cp:lastModifiedBy>
  <cp:revision>4</cp:revision>
  <dcterms:created xsi:type="dcterms:W3CDTF">2006-08-16T00:00:00Z</dcterms:created>
  <dcterms:modified xsi:type="dcterms:W3CDTF">2025-02-24T08:20:21Z</dcterms:modified>
  <dc:identifier>DAGfvwJV-aA</dc:identifier>
</cp:coreProperties>
</file>