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6623E8-F88A-3148-8757-E67D2591B8CB}" v="1" dt="2024-01-25T15:36:55.1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68" autoAdjust="0"/>
    <p:restoredTop sz="75510" autoAdjust="0"/>
  </p:normalViewPr>
  <p:slideViewPr>
    <p:cSldViewPr snapToGrid="0">
      <p:cViewPr varScale="1">
        <p:scale>
          <a:sx n="78" d="100"/>
          <a:sy n="78" d="100"/>
        </p:scale>
        <p:origin x="192" y="5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2668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C92A86-C5C9-6113-6AC7-4064BBD094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277400-9A88-4A14-1B97-2E611F2842E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067AC-4DA6-47DD-9DAA-82F8496AEA1D}" type="datetimeFigureOut">
              <a:rPr lang="en-GB" smtClean="0"/>
              <a:t>27/01/2024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149F3E-834F-ADBB-A517-1E7341E464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F16239-9E04-27B8-09A3-ACB4AC19F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2F9E2-E68F-463D-B409-4BB1E4E5370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4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B6916-6BB4-491D-A9F6-98CF7382B083}" type="datetimeFigureOut">
              <a:rPr lang="en-GB" smtClean="0"/>
              <a:t>27/01/2024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881E3-068B-48DF-8881-A991B8AEA70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556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Please add your notes here.</a:t>
            </a:r>
          </a:p>
          <a:p>
            <a:r>
              <a:rPr lang="en-US" dirty="0"/>
              <a:t>Title; First name, last name of speaker(s); Name of Organization, Name of Country, Name of Session (as written in Agenda)</a:t>
            </a:r>
          </a:p>
          <a:p>
            <a:r>
              <a:rPr lang="en-US" dirty="0"/>
              <a:t>#ZeroCon24</a:t>
            </a:r>
          </a:p>
          <a:p>
            <a:r>
              <a:rPr lang="en-US" dirty="0"/>
              <a:t>Day and Time of Session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220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Sample Slide: presenting three points on our project and the relationship to this year’s theme of the Zero Project Conference. Point 1; Point 2; Point 3 connect together </a:t>
            </a:r>
            <a:r>
              <a:rPr lang="en-US"/>
              <a:t>in this way.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3322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6937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4B8CD-9207-0F5A-87AB-B27A517BCE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A2C4F2-5991-51CC-558C-A4D5E1F7B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4A5B7-3009-3078-DA1C-A775027F1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#ZeroCon24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69FD-5A00-3B11-103C-21BA8A71B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9" name="Picture 8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0F1C7164-87D9-4217-364F-45206FDAD5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0236DA-C301-789C-C8AF-938A5F826071}"/>
              </a:ext>
            </a:extLst>
          </p:cNvPr>
          <p:cNvSpPr txBox="1"/>
          <p:nvPr userDrawn="1"/>
        </p:nvSpPr>
        <p:spPr>
          <a:xfrm>
            <a:off x="393290" y="276328"/>
            <a:ext cx="30109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2B8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#ZeroCon24</a:t>
            </a:r>
            <a:endParaRPr lang="en-GB" sz="3600" b="1" dirty="0">
              <a:solidFill>
                <a:srgbClr val="2B88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572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9A398-607E-19AA-2FA2-6A9486FF4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67A71F-93D1-3FE1-9D98-47190B6F9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B76AF-A44B-BCC8-6368-2FCB92476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F940-A1E4-49C1-A94C-258B66B1FEFB}" type="datetime1">
              <a:rPr lang="en-GB" smtClean="0"/>
              <a:t>27/01/2024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CFEDC-9A6E-A3AD-47BB-4544BD985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8CCB9-6F66-B343-A239-09809FB7E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6B42D19-6742-C21D-3E3A-50AF0056C0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62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8C57BD-472C-6054-F85B-C6E7EBFD78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A5734E-BF7C-6ADA-36DF-8345F81F3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FA9AB-245D-7C9C-7F7C-F0DDADFC8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194E-3B7B-4619-9F0B-8946120CC2C2}" type="datetime1">
              <a:rPr lang="en-GB" smtClean="0"/>
              <a:t>27/01/2024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28D991-9ADE-8892-D016-6590D6AF8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715A0-7D97-C371-F46C-459234CE3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A92BB482-4C0F-1893-218E-340DCE3E41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65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2CDE7-D24B-A1C8-5E44-202ABECFC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2AA8D-420E-E8B5-CDB6-88D320632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8133A-0964-2A2C-F557-E8A9D21E4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F230-EE29-4360-9E5D-C4AB95018DB3}" type="datetime1">
              <a:rPr lang="en-GB" smtClean="0"/>
              <a:t>27/01/2024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AD633-B6D6-91FA-64FB-501EA2FB2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AAD51-9D5D-25E1-F465-809F007EC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7A3ADA9-529C-6BD8-8B18-D897077722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3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D86FF-9CEB-1D25-2E90-369E9B0FF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384C-F6AC-F088-2F50-A86FF934D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40FCB-67DF-CE66-B624-667997970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451A-BAE8-4BB7-B4A9-840375C61CF2}" type="datetime1">
              <a:rPr lang="en-GB" smtClean="0"/>
              <a:t>27/01/2024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9611E-370E-03AF-C519-6268D0A66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8EE00-A0DC-F045-A7B2-6D6970D17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8684AF3-AE79-E964-B9D1-32174968E2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13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0645F-4ADB-34A8-8348-8DA5EC0B3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EFF4-799C-B171-FDEC-9F32D3683D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9D5E4-9475-B9C9-B19F-C6F90A257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D3DB3A-533A-A389-C798-9BB43D1F7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F48CE-F800-44D8-9FB8-C2F14BB717AF}" type="datetime1">
              <a:rPr lang="en-GB" smtClean="0"/>
              <a:t>27/01/2024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692D28-6A9A-84C4-8E6F-E19FDA416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7EFDAC-0A32-E484-69C9-CAC7902FD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509410CA-2628-6086-32C8-F078A3F00D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122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2298A-1F8E-C04A-F0FC-303981F8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04B0BE-77C8-FC6F-2D01-52EA579BE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30E7F1-9FCB-C624-0AD0-0B4362A9CC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940BA5-6077-6C83-9A0A-D929E1353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1A5F4E-F46E-F9D4-EB91-01F3AF3BB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A89E74-A823-F039-110E-16DB1050A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A53-9EBB-475F-81CE-60A0FA17D35A}" type="datetime1">
              <a:rPr lang="en-GB" smtClean="0"/>
              <a:t>27/01/2024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5C4120-5D85-2DAB-1B82-679CBFE0F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2AED93-B0A6-16E2-54DD-BAC7D1CF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10" name="Picture 9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6C21E80C-5188-0E99-CB29-545240103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EC525-402E-F69C-210B-5268E9E93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CFC308-6A34-9878-DECA-D72CAED76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E1DF0-723F-4583-B7C7-FD8C4EA08810}" type="datetime1">
              <a:rPr lang="en-GB" smtClean="0"/>
              <a:t>27/01/2024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50079B-A083-6A7F-4194-BA4D85C4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EC79D-9860-3786-8D4E-46E02CC0E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6" name="Picture 5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9B978296-E8D6-80D7-911A-F4F68A8F61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18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DBA8C4-CBF7-6C7C-BB26-6A44D83DE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14AC-2947-477D-A5A3-42D95CFB8153}" type="datetime1">
              <a:rPr lang="en-GB" smtClean="0"/>
              <a:t>27/01/2024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A765CF-3B46-DDD1-5D61-DEE395693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92119D-5AC0-FA92-AC8A-20B4D8168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5" name="Picture 4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0459225-7B96-6284-00B2-CF639F8926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05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85413-E692-6DD2-584B-C153D1CDA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73494-908C-8287-2878-B8109DD71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E99BDB-AE6B-E7B3-79DD-6DA3BEF43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EE4D6-70C6-0DAC-3D3B-CEF908DC7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894F-2169-40F5-A488-0DED1E32D92D}" type="datetime1">
              <a:rPr lang="en-GB" smtClean="0"/>
              <a:t>27/01/2024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9C3971-79A3-C209-564C-BD5D9D86E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402702-277B-3ACF-851A-C0C404ED8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2A8373D0-4AD4-04E7-6DAC-6E1FA94700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665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B3E06-41AF-0ACA-CCBD-F5BAB7AC3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6BC9B1-E8C2-C7D8-0ACB-3D5B734FE3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8FB8E-65FD-4C56-E3A9-054836CB1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3F7DA-8E45-6DD8-7482-BC161C470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0F5A-532D-4F87-AB6D-3F2ECE8BF666}" type="datetime1">
              <a:rPr lang="en-GB" smtClean="0"/>
              <a:t>27/01/2024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FDB1F6-A587-5CC5-B4A1-6CBC2452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402A9-A0E0-7045-EA1F-7AA57991E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C97FE7C3-62EE-EBCF-7381-9E13CB86EC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75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C4DFD2-A48F-938F-9C39-58C9547BD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346B3-1FB5-CBE0-B15E-5E254CF78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92518"/>
            <a:ext cx="10515600" cy="3861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545C8-B46A-1919-AEB8-64178D1CD9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3C978-C8B7-45B7-A1FD-262897265120}" type="datetime1">
              <a:rPr lang="en-GB" smtClean="0"/>
              <a:t>27/01/2024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CA2EC-9AAA-A334-BAFC-D20203C40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4DD50-8E12-ED09-0BAF-BA8058E0E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5A9E4-2CE9-4E32-BE85-7C32F0F78A6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87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782FC-8B01-42F4-8056-DCC2EFED9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434024"/>
          </a:xfrm>
        </p:spPr>
        <p:txBody>
          <a:bodyPr>
            <a:normAutofit fontScale="90000"/>
          </a:bodyPr>
          <a:lstStyle/>
          <a:p>
            <a:r>
              <a:rPr lang="en-US" sz="7200" dirty="0" err="1"/>
              <a:t>Succesful</a:t>
            </a:r>
            <a:r>
              <a:rPr lang="en-US" sz="7200" dirty="0"/>
              <a:t> roads to vocational education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29E75-4221-A94E-345A-B32600075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556387"/>
            <a:ext cx="9144000" cy="2701413"/>
          </a:xfrm>
        </p:spPr>
        <p:txBody>
          <a:bodyPr>
            <a:normAutofit/>
          </a:bodyPr>
          <a:lstStyle/>
          <a:p>
            <a:r>
              <a:rPr lang="en-US" sz="2800" b="1" dirty="0"/>
              <a:t>Franz </a:t>
            </a:r>
            <a:r>
              <a:rPr lang="en-US" sz="2800" b="1" dirty="0" err="1"/>
              <a:t>Wolfmayr</a:t>
            </a:r>
            <a:endParaRPr lang="en-US" sz="2800" b="1" dirty="0"/>
          </a:p>
          <a:p>
            <a:r>
              <a:rPr lang="en-US" sz="2800" dirty="0" err="1"/>
              <a:t>Zentrum</a:t>
            </a:r>
            <a:r>
              <a:rPr lang="en-US" sz="2800" dirty="0"/>
              <a:t> für </a:t>
            </a:r>
            <a:r>
              <a:rPr lang="en-US" sz="2800" dirty="0" err="1"/>
              <a:t>Sozialwirtschaft</a:t>
            </a:r>
            <a:r>
              <a:rPr lang="en-US" sz="2800" dirty="0"/>
              <a:t> GmbH</a:t>
            </a:r>
          </a:p>
          <a:p>
            <a:r>
              <a:rPr lang="en-US" sz="2800" dirty="0"/>
              <a:t>Austria</a:t>
            </a:r>
          </a:p>
          <a:p>
            <a:pPr latinLnBrk="0"/>
            <a:r>
              <a:rPr lang="de-AT" sz="2800" dirty="0"/>
              <a:t>Session: Innovative TVET </a:t>
            </a:r>
            <a:r>
              <a:rPr lang="de-AT" sz="2800" dirty="0" err="1"/>
              <a:t>programmes</a:t>
            </a:r>
            <a:r>
              <a:rPr lang="de-AT" sz="2800" dirty="0"/>
              <a:t> </a:t>
            </a:r>
            <a:r>
              <a:rPr lang="de-AT" sz="2800" dirty="0" err="1"/>
              <a:t>with</a:t>
            </a:r>
            <a:r>
              <a:rPr lang="de-AT" sz="2800" dirty="0"/>
              <a:t> a </a:t>
            </a:r>
            <a:r>
              <a:rPr lang="de-AT" sz="2800" dirty="0" err="1"/>
              <a:t>focus</a:t>
            </a:r>
            <a:r>
              <a:rPr lang="de-AT" sz="2800" dirty="0"/>
              <a:t> on </a:t>
            </a:r>
            <a:r>
              <a:rPr lang="de-AT" sz="2800" dirty="0" err="1"/>
              <a:t>persons</a:t>
            </a:r>
            <a:r>
              <a:rPr lang="de-AT" sz="2800" dirty="0"/>
              <a:t> </a:t>
            </a:r>
            <a:r>
              <a:rPr lang="de-AT" sz="2800" dirty="0" err="1"/>
              <a:t>with</a:t>
            </a:r>
            <a:r>
              <a:rPr lang="de-AT" sz="2800" dirty="0"/>
              <a:t> </a:t>
            </a:r>
            <a:r>
              <a:rPr lang="de-AT" sz="2800" dirty="0" err="1"/>
              <a:t>intellectual</a:t>
            </a:r>
            <a:r>
              <a:rPr lang="de-AT" sz="2800" dirty="0"/>
              <a:t> </a:t>
            </a:r>
            <a:r>
              <a:rPr lang="de-AT" sz="2800" dirty="0" err="1"/>
              <a:t>disabilities</a:t>
            </a:r>
            <a:endParaRPr lang="de-AT" sz="2800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4771D02-F4E4-C632-E5D7-C5E26F71C09C}"/>
              </a:ext>
            </a:extLst>
          </p:cNvPr>
          <p:cNvSpPr txBox="1">
            <a:spLocks/>
          </p:cNvSpPr>
          <p:nvPr/>
        </p:nvSpPr>
        <p:spPr>
          <a:xfrm>
            <a:off x="3903248" y="5692088"/>
            <a:ext cx="4385503" cy="846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latin typeface="Arial"/>
              </a:rPr>
              <a:t>Wednesday, 21 February 2024 / 14:00 – 15:00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6B4AAB-13CC-0101-7D17-6ABAF0358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#ZeroCon24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DF2F47-DE12-0075-6EDB-366148F7F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376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4B858-7758-0A52-B774-34A6669B7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BED0F-B7D1-D1EC-C777-64C4019550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b="1" dirty="0"/>
              <a:t>Regulatory Sandbox </a:t>
            </a:r>
            <a:r>
              <a:rPr lang="en-US" dirty="0"/>
              <a:t>”Inclusive Employment”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with two main support lines for TVET: 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b="1" dirty="0"/>
              <a:t>Supported Education </a:t>
            </a:r>
            <a:r>
              <a:rPr lang="en-US" dirty="0"/>
              <a:t>in apprenticeship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b="1" dirty="0"/>
              <a:t>Supported Employment </a:t>
            </a:r>
            <a:r>
              <a:rPr lang="en-US" dirty="0"/>
              <a:t>including </a:t>
            </a:r>
            <a:r>
              <a:rPr lang="en-US" i="1" dirty="0"/>
              <a:t>training on the job </a:t>
            </a:r>
          </a:p>
          <a:p>
            <a:pPr lvl="2">
              <a:buFont typeface="Symbol" pitchFamily="2" charset="2"/>
              <a:buChar char="-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Support methods used </a:t>
            </a:r>
            <a:r>
              <a:rPr lang="en-US" dirty="0"/>
              <a:t>for Support in Education and training on the job in Austria</a:t>
            </a:r>
          </a:p>
          <a:p>
            <a:pPr marL="514350" indent="-514350">
              <a:buFont typeface="+mj-lt"/>
              <a:buAutoNum type="arabicPeriod"/>
            </a:pP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486FE-45C2-3C89-C954-3B3AC63FE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#ZeroCon24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236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6B420B-7E51-F534-A7FA-1BA66990F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regulatory</a:t>
            </a:r>
            <a:r>
              <a:rPr lang="de-DE" dirty="0"/>
              <a:t> </a:t>
            </a:r>
            <a:r>
              <a:rPr lang="de-DE" dirty="0" err="1"/>
              <a:t>sandboxes</a:t>
            </a:r>
            <a:r>
              <a:rPr lang="de-DE" dirty="0"/>
              <a:t>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7536233-639E-9932-2AA6-6D7F69EA5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90688"/>
            <a:ext cx="10515600" cy="386122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AT" dirty="0">
                <a:solidFill>
                  <a:srgbClr val="374151"/>
                </a:solidFill>
                <a:latin typeface="Söhne"/>
              </a:rPr>
              <a:t>i</a:t>
            </a:r>
            <a:r>
              <a:rPr lang="de-AT" b="0" i="0" u="none" strike="noStrike" dirty="0">
                <a:solidFill>
                  <a:srgbClr val="374151"/>
                </a:solidFill>
                <a:effectLst/>
                <a:latin typeface="Söhne"/>
              </a:rPr>
              <a:t>n Austria </a:t>
            </a:r>
            <a:r>
              <a:rPr lang="de-AT" b="0" i="0" u="none" strike="noStrike" dirty="0" err="1">
                <a:solidFill>
                  <a:srgbClr val="374151"/>
                </a:solidFill>
                <a:effectLst/>
                <a:latin typeface="Söhne"/>
              </a:rPr>
              <a:t>we</a:t>
            </a:r>
            <a:r>
              <a:rPr lang="de-AT" b="0" i="0" u="none" strike="noStrike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de-AT" b="0" i="0" u="none" strike="noStrike" dirty="0" err="1">
                <a:solidFill>
                  <a:srgbClr val="374151"/>
                </a:solidFill>
                <a:effectLst/>
                <a:latin typeface="Söhne"/>
              </a:rPr>
              <a:t>call</a:t>
            </a:r>
            <a:r>
              <a:rPr lang="de-AT" b="0" i="0" u="none" strike="noStrike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de-AT" b="0" i="0" u="none" strike="noStrike" dirty="0" err="1">
                <a:solidFill>
                  <a:srgbClr val="374151"/>
                </a:solidFill>
                <a:effectLst/>
                <a:latin typeface="Söhne"/>
              </a:rPr>
              <a:t>it</a:t>
            </a:r>
            <a:r>
              <a:rPr lang="de-AT" b="0" i="0" u="none" strike="noStrike" dirty="0">
                <a:solidFill>
                  <a:srgbClr val="374151"/>
                </a:solidFill>
                <a:effectLst/>
                <a:latin typeface="Söhne"/>
              </a:rPr>
              <a:t> „Reallabor“</a:t>
            </a:r>
            <a:endParaRPr lang="de-AT" dirty="0">
              <a:solidFill>
                <a:srgbClr val="374151"/>
              </a:solidFill>
              <a:latin typeface="Söhne"/>
            </a:endParaRPr>
          </a:p>
          <a:p>
            <a:pPr>
              <a:buFont typeface="Symbol" pitchFamily="2" charset="2"/>
              <a:buChar char="-"/>
            </a:pPr>
            <a:r>
              <a:rPr lang="de-AT" b="0" i="0" u="none" strike="noStrike" dirty="0" err="1">
                <a:solidFill>
                  <a:srgbClr val="374151"/>
                </a:solidFill>
                <a:effectLst/>
                <a:latin typeface="Söhne"/>
              </a:rPr>
              <a:t>framework</a:t>
            </a:r>
            <a:r>
              <a:rPr lang="de-AT" b="0" i="0" u="none" strike="noStrike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de-AT" b="0" i="0" u="none" strike="noStrike" dirty="0" err="1">
                <a:solidFill>
                  <a:srgbClr val="374151"/>
                </a:solidFill>
                <a:effectLst/>
                <a:latin typeface="Söhne"/>
              </a:rPr>
              <a:t>set</a:t>
            </a:r>
            <a:r>
              <a:rPr lang="de-AT" b="0" i="0" u="none" strike="noStrike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de-AT" b="0" i="0" u="none" strike="noStrike" dirty="0" err="1">
                <a:solidFill>
                  <a:srgbClr val="374151"/>
                </a:solidFill>
                <a:effectLst/>
                <a:latin typeface="Söhne"/>
              </a:rPr>
              <a:t>up</a:t>
            </a:r>
            <a:r>
              <a:rPr lang="de-AT" b="0" i="0" u="none" strike="noStrike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de-AT" b="0" i="0" u="none" strike="noStrike" dirty="0" err="1">
                <a:solidFill>
                  <a:srgbClr val="374151"/>
                </a:solidFill>
                <a:effectLst/>
                <a:latin typeface="Söhne"/>
              </a:rPr>
              <a:t>by</a:t>
            </a:r>
            <a:r>
              <a:rPr lang="de-AT" b="0" i="0" u="none" strike="noStrike" dirty="0">
                <a:solidFill>
                  <a:srgbClr val="374151"/>
                </a:solidFill>
                <a:effectLst/>
                <a:latin typeface="Söhne"/>
              </a:rPr>
              <a:t> a </a:t>
            </a:r>
            <a:r>
              <a:rPr lang="de-AT" b="0" i="0" u="none" strike="noStrike" dirty="0" err="1">
                <a:solidFill>
                  <a:srgbClr val="374151"/>
                </a:solidFill>
                <a:effectLst/>
                <a:latin typeface="Söhne"/>
              </a:rPr>
              <a:t>regulatory</a:t>
            </a:r>
            <a:r>
              <a:rPr lang="de-AT" b="0" i="0" u="none" strike="noStrike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de-AT" b="0" i="0" u="none" strike="noStrike" dirty="0" err="1">
                <a:solidFill>
                  <a:srgbClr val="374151"/>
                </a:solidFill>
                <a:effectLst/>
                <a:latin typeface="Söhne"/>
              </a:rPr>
              <a:t>authority</a:t>
            </a:r>
            <a:r>
              <a:rPr lang="de-AT" b="0" i="0" u="none" strike="noStrike" dirty="0">
                <a:solidFill>
                  <a:srgbClr val="374151"/>
                </a:solidFill>
                <a:effectLst/>
                <a:latin typeface="Söhne"/>
              </a:rPr>
              <a:t> </a:t>
            </a:r>
          </a:p>
          <a:p>
            <a:pPr>
              <a:buFont typeface="Symbol" pitchFamily="2" charset="2"/>
              <a:buChar char="-"/>
            </a:pPr>
            <a:r>
              <a:rPr lang="de-AT" b="0" i="0" u="none" strike="noStrike" dirty="0" err="1">
                <a:solidFill>
                  <a:srgbClr val="374151"/>
                </a:solidFill>
                <a:effectLst/>
                <a:latin typeface="Söhne"/>
              </a:rPr>
              <a:t>allows</a:t>
            </a:r>
            <a:r>
              <a:rPr lang="de-AT" b="0" i="0" u="none" strike="noStrike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de-AT" b="0" i="0" u="none" strike="noStrike" dirty="0" err="1">
                <a:solidFill>
                  <a:srgbClr val="374151"/>
                </a:solidFill>
                <a:effectLst/>
                <a:latin typeface="Söhne"/>
              </a:rPr>
              <a:t>small</a:t>
            </a:r>
            <a:r>
              <a:rPr lang="de-AT" b="0" i="0" u="none" strike="noStrike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de-AT" b="0" i="0" u="none" strike="noStrike" dirty="0" err="1">
                <a:solidFill>
                  <a:srgbClr val="374151"/>
                </a:solidFill>
                <a:effectLst/>
                <a:latin typeface="Söhne"/>
              </a:rPr>
              <a:t>scale</a:t>
            </a:r>
            <a:r>
              <a:rPr lang="de-AT" b="0" i="0" u="none" strike="noStrike" dirty="0">
                <a:solidFill>
                  <a:srgbClr val="374151"/>
                </a:solidFill>
                <a:effectLst/>
                <a:latin typeface="Söhne"/>
              </a:rPr>
              <a:t>, live </a:t>
            </a:r>
            <a:r>
              <a:rPr lang="de-AT" b="0" i="0" u="none" strike="noStrike" dirty="0" err="1">
                <a:solidFill>
                  <a:srgbClr val="374151"/>
                </a:solidFill>
                <a:effectLst/>
                <a:latin typeface="Söhne"/>
              </a:rPr>
              <a:t>testing</a:t>
            </a:r>
            <a:r>
              <a:rPr lang="de-AT" b="0" i="0" u="none" strike="noStrike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de-AT" b="0" i="0" u="none" strike="noStrike" dirty="0" err="1">
                <a:solidFill>
                  <a:srgbClr val="374151"/>
                </a:solidFill>
                <a:effectLst/>
                <a:latin typeface="Söhne"/>
              </a:rPr>
              <a:t>of</a:t>
            </a:r>
            <a:r>
              <a:rPr lang="de-AT" b="0" i="0" u="none" strike="noStrike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de-AT" b="0" i="0" u="none" strike="noStrike" dirty="0" err="1">
                <a:solidFill>
                  <a:srgbClr val="374151"/>
                </a:solidFill>
                <a:effectLst/>
                <a:latin typeface="Söhne"/>
              </a:rPr>
              <a:t>innovations</a:t>
            </a:r>
            <a:r>
              <a:rPr lang="de-AT" b="0" i="0" u="none" strike="noStrike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de-AT" b="0" i="0" u="none" strike="noStrike" dirty="0" err="1">
                <a:solidFill>
                  <a:srgbClr val="374151"/>
                </a:solidFill>
                <a:effectLst/>
                <a:latin typeface="Söhne"/>
              </a:rPr>
              <a:t>by</a:t>
            </a:r>
            <a:r>
              <a:rPr lang="de-AT" b="0" i="0" u="none" strike="noStrike" dirty="0">
                <a:solidFill>
                  <a:srgbClr val="374151"/>
                </a:solidFill>
                <a:effectLst/>
                <a:latin typeface="Söhne"/>
              </a:rPr>
              <a:t> private </a:t>
            </a:r>
            <a:r>
              <a:rPr lang="de-AT" b="0" i="0" u="none" strike="noStrike" dirty="0" err="1">
                <a:solidFill>
                  <a:srgbClr val="374151"/>
                </a:solidFill>
                <a:effectLst/>
                <a:latin typeface="Söhne"/>
              </a:rPr>
              <a:t>firms</a:t>
            </a:r>
            <a:r>
              <a:rPr lang="de-AT" b="0" i="0" u="none" strike="noStrike" dirty="0">
                <a:solidFill>
                  <a:srgbClr val="374151"/>
                </a:solidFill>
                <a:effectLst/>
                <a:latin typeface="Söhne"/>
              </a:rPr>
              <a:t> </a:t>
            </a:r>
          </a:p>
          <a:p>
            <a:pPr>
              <a:buFont typeface="Symbol" pitchFamily="2" charset="2"/>
              <a:buChar char="-"/>
            </a:pPr>
            <a:r>
              <a:rPr lang="de-AT" b="0" i="0" u="none" strike="noStrike" dirty="0">
                <a:solidFill>
                  <a:srgbClr val="374151"/>
                </a:solidFill>
                <a:effectLst/>
                <a:latin typeface="Söhne"/>
              </a:rPr>
              <a:t>in a </a:t>
            </a:r>
            <a:r>
              <a:rPr lang="de-AT" b="0" i="0" u="none" strike="noStrike" dirty="0" err="1">
                <a:solidFill>
                  <a:srgbClr val="374151"/>
                </a:solidFill>
                <a:effectLst/>
                <a:latin typeface="Söhne"/>
              </a:rPr>
              <a:t>controlled</a:t>
            </a:r>
            <a:r>
              <a:rPr lang="de-AT" b="0" i="0" u="none" strike="noStrike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de-AT" b="0" i="0" u="none" strike="noStrike" dirty="0" err="1">
                <a:solidFill>
                  <a:srgbClr val="374151"/>
                </a:solidFill>
                <a:effectLst/>
                <a:latin typeface="Söhne"/>
              </a:rPr>
              <a:t>environment</a:t>
            </a:r>
            <a:r>
              <a:rPr lang="de-AT" b="0" i="0" u="none" strike="noStrike" dirty="0">
                <a:solidFill>
                  <a:srgbClr val="374151"/>
                </a:solidFill>
                <a:effectLst/>
                <a:latin typeface="Söhne"/>
              </a:rPr>
              <a:t> </a:t>
            </a:r>
          </a:p>
          <a:p>
            <a:pPr>
              <a:buFont typeface="Symbol" pitchFamily="2" charset="2"/>
              <a:buChar char="-"/>
            </a:pPr>
            <a:r>
              <a:rPr lang="de-AT" b="0" i="0" u="none" strike="noStrike" dirty="0" err="1">
                <a:solidFill>
                  <a:srgbClr val="374151"/>
                </a:solidFill>
                <a:effectLst/>
                <a:latin typeface="Söhne"/>
              </a:rPr>
              <a:t>under</a:t>
            </a:r>
            <a:r>
              <a:rPr lang="de-AT" b="0" i="0" u="none" strike="noStrike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de-AT" b="0" i="0" u="none" strike="noStrike" dirty="0" err="1">
                <a:solidFill>
                  <a:srgbClr val="374151"/>
                </a:solidFill>
                <a:effectLst/>
                <a:latin typeface="Söhne"/>
              </a:rPr>
              <a:t>the</a:t>
            </a:r>
            <a:r>
              <a:rPr lang="de-AT" b="0" i="0" u="none" strike="noStrike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de-AT" b="0" i="0" u="none" strike="noStrike" dirty="0" err="1">
                <a:solidFill>
                  <a:srgbClr val="374151"/>
                </a:solidFill>
                <a:effectLst/>
                <a:latin typeface="Söhne"/>
              </a:rPr>
              <a:t>regulator's</a:t>
            </a:r>
            <a:r>
              <a:rPr lang="de-AT" b="0" i="0" u="none" strike="noStrike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de-AT" b="0" i="0" u="none" strike="noStrike" dirty="0" err="1">
                <a:solidFill>
                  <a:srgbClr val="374151"/>
                </a:solidFill>
                <a:effectLst/>
                <a:latin typeface="Söhne"/>
              </a:rPr>
              <a:t>supervision</a:t>
            </a:r>
            <a:r>
              <a:rPr lang="de-AT" b="0" i="0" u="none" strike="noStrike" dirty="0">
                <a:solidFill>
                  <a:srgbClr val="374151"/>
                </a:solidFill>
                <a:effectLst/>
                <a:latin typeface="Söhne"/>
              </a:rPr>
              <a:t>. </a:t>
            </a:r>
          </a:p>
          <a:p>
            <a:pPr marL="0" indent="0">
              <a:buNone/>
            </a:pPr>
            <a:r>
              <a:rPr lang="de-AT" b="0" i="0" u="none" strike="noStrike" dirty="0">
                <a:solidFill>
                  <a:srgbClr val="374151"/>
                </a:solidFill>
                <a:effectLst/>
                <a:latin typeface="Söhne"/>
              </a:rPr>
              <a:t>This </a:t>
            </a:r>
            <a:r>
              <a:rPr lang="de-AT" b="0" i="0" u="none" strike="noStrike" dirty="0" err="1">
                <a:solidFill>
                  <a:srgbClr val="374151"/>
                </a:solidFill>
                <a:effectLst/>
                <a:latin typeface="Söhne"/>
              </a:rPr>
              <a:t>concept</a:t>
            </a:r>
            <a:r>
              <a:rPr lang="de-AT" b="0" i="0" u="none" strike="noStrike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de-AT" b="0" i="0" u="none" strike="noStrike" dirty="0" err="1">
                <a:solidFill>
                  <a:srgbClr val="374151"/>
                </a:solidFill>
                <a:effectLst/>
                <a:latin typeface="Söhne"/>
              </a:rPr>
              <a:t>is</a:t>
            </a:r>
            <a:r>
              <a:rPr lang="de-AT" b="0" i="0" u="none" strike="noStrike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de-AT" b="0" i="0" u="none" strike="noStrike" dirty="0" err="1">
                <a:solidFill>
                  <a:srgbClr val="374151"/>
                </a:solidFill>
                <a:effectLst/>
                <a:latin typeface="Söhne"/>
              </a:rPr>
              <a:t>commonly</a:t>
            </a:r>
            <a:r>
              <a:rPr lang="de-AT" b="0" i="0" u="none" strike="noStrike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de-AT" b="0" i="0" u="none" strike="noStrike" dirty="0" err="1">
                <a:solidFill>
                  <a:srgbClr val="374151"/>
                </a:solidFill>
                <a:effectLst/>
                <a:latin typeface="Söhne"/>
              </a:rPr>
              <a:t>applied</a:t>
            </a:r>
            <a:r>
              <a:rPr lang="de-AT" b="0" i="0" u="none" strike="noStrike" dirty="0">
                <a:solidFill>
                  <a:srgbClr val="374151"/>
                </a:solidFill>
                <a:effectLst/>
                <a:latin typeface="Söhne"/>
              </a:rPr>
              <a:t> in </a:t>
            </a:r>
            <a:r>
              <a:rPr lang="de-AT" b="0" i="0" u="none" strike="noStrike" dirty="0" err="1">
                <a:solidFill>
                  <a:srgbClr val="374151"/>
                </a:solidFill>
                <a:effectLst/>
                <a:latin typeface="Söhne"/>
              </a:rPr>
              <a:t>some</a:t>
            </a:r>
            <a:r>
              <a:rPr lang="de-AT" b="0" i="0" u="none" strike="noStrike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de-AT" b="0" i="0" u="none" strike="noStrike" dirty="0" err="1">
                <a:solidFill>
                  <a:srgbClr val="374151"/>
                </a:solidFill>
                <a:effectLst/>
                <a:latin typeface="Söhne"/>
              </a:rPr>
              <a:t>technical</a:t>
            </a:r>
            <a:r>
              <a:rPr lang="de-AT" b="0" i="0" u="none" strike="noStrike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de-AT" b="0" i="0" u="none" strike="noStrike" dirty="0" err="1">
                <a:solidFill>
                  <a:srgbClr val="374151"/>
                </a:solidFill>
                <a:effectLst/>
                <a:latin typeface="Söhne"/>
              </a:rPr>
              <a:t>sectors</a:t>
            </a:r>
            <a:r>
              <a:rPr lang="de-AT" b="0" i="0" u="none" strike="noStrike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de-AT" b="0" i="0" u="none" strike="noStrike" dirty="0" err="1">
                <a:solidFill>
                  <a:srgbClr val="374151"/>
                </a:solidFill>
                <a:effectLst/>
                <a:latin typeface="Söhne"/>
              </a:rPr>
              <a:t>within</a:t>
            </a:r>
            <a:r>
              <a:rPr lang="de-AT" b="0" i="0" u="none" strike="noStrike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de-AT" b="0" i="0" u="none" strike="noStrike" dirty="0" err="1">
                <a:solidFill>
                  <a:srgbClr val="374151"/>
                </a:solidFill>
                <a:effectLst/>
                <a:latin typeface="Söhne"/>
              </a:rPr>
              <a:t>the</a:t>
            </a:r>
            <a:r>
              <a:rPr lang="de-AT" b="0" i="0" u="none" strike="noStrike" dirty="0">
                <a:solidFill>
                  <a:srgbClr val="374151"/>
                </a:solidFill>
                <a:effectLst/>
                <a:latin typeface="Söhne"/>
              </a:rPr>
              <a:t> EU </a:t>
            </a:r>
            <a:r>
              <a:rPr lang="de-AT" b="0" i="0" u="none" strike="noStrike" dirty="0" err="1">
                <a:solidFill>
                  <a:srgbClr val="374151"/>
                </a:solidFill>
                <a:effectLst/>
                <a:latin typeface="Söhne"/>
              </a:rPr>
              <a:t>member</a:t>
            </a:r>
            <a:r>
              <a:rPr lang="de-AT" b="0" i="0" u="none" strike="noStrike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de-AT" b="0" i="0" u="none" strike="noStrike" dirty="0" err="1">
                <a:solidFill>
                  <a:srgbClr val="374151"/>
                </a:solidFill>
                <a:effectLst/>
                <a:latin typeface="Söhne"/>
              </a:rPr>
              <a:t>states</a:t>
            </a:r>
            <a:r>
              <a:rPr lang="de-AT" b="0" i="0" u="none" strike="noStrike" dirty="0">
                <a:solidFill>
                  <a:srgbClr val="374151"/>
                </a:solidFill>
                <a:effectLst/>
                <a:latin typeface="Söhne"/>
              </a:rPr>
              <a:t> but </a:t>
            </a:r>
            <a:r>
              <a:rPr lang="de-AT" b="0" i="0" u="none" strike="noStrike" dirty="0" err="1">
                <a:solidFill>
                  <a:srgbClr val="374151"/>
                </a:solidFill>
                <a:effectLst/>
                <a:latin typeface="Söhne"/>
              </a:rPr>
              <a:t>new</a:t>
            </a:r>
            <a:r>
              <a:rPr lang="de-AT" b="0" i="0" u="none" strike="noStrike" dirty="0">
                <a:solidFill>
                  <a:srgbClr val="374151"/>
                </a:solidFill>
                <a:effectLst/>
                <a:latin typeface="Söhne"/>
              </a:rPr>
              <a:t> in </a:t>
            </a:r>
            <a:r>
              <a:rPr lang="de-AT" b="0" i="0" u="none" strike="noStrike" dirty="0" err="1">
                <a:solidFill>
                  <a:srgbClr val="374151"/>
                </a:solidFill>
                <a:effectLst/>
                <a:latin typeface="Söhne"/>
              </a:rPr>
              <a:t>the</a:t>
            </a:r>
            <a:r>
              <a:rPr lang="de-AT" b="0" i="0" u="none" strike="noStrike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de-AT" b="0" i="0" u="none" strike="noStrike" dirty="0" err="1">
                <a:solidFill>
                  <a:srgbClr val="374151"/>
                </a:solidFill>
                <a:effectLst/>
                <a:latin typeface="Söhne"/>
              </a:rPr>
              <a:t>area</a:t>
            </a:r>
            <a:r>
              <a:rPr lang="de-AT" b="0" i="0" u="none" strike="noStrike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de-AT" b="0" i="0" u="none" strike="noStrike" dirty="0" err="1">
                <a:solidFill>
                  <a:srgbClr val="374151"/>
                </a:solidFill>
                <a:effectLst/>
                <a:latin typeface="Söhne"/>
              </a:rPr>
              <a:t>of</a:t>
            </a:r>
            <a:r>
              <a:rPr lang="de-AT" b="0" i="0" u="none" strike="noStrike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de-AT" b="0" i="0" u="none" strike="noStrike" dirty="0" err="1">
                <a:solidFill>
                  <a:srgbClr val="374151"/>
                </a:solidFill>
                <a:effectLst/>
                <a:latin typeface="Söhne"/>
              </a:rPr>
              <a:t>employment</a:t>
            </a:r>
            <a:r>
              <a:rPr lang="de-AT" b="0" i="0" u="none" strike="noStrike" dirty="0">
                <a:solidFill>
                  <a:srgbClr val="374151"/>
                </a:solidFill>
                <a:effectLst/>
                <a:latin typeface="Söhne"/>
              </a:rPr>
              <a:t> and </a:t>
            </a:r>
            <a:r>
              <a:rPr lang="de-AT" b="0" i="0" u="none" strike="noStrike" dirty="0" err="1">
                <a:solidFill>
                  <a:srgbClr val="374151"/>
                </a:solidFill>
                <a:effectLst/>
                <a:latin typeface="Söhne"/>
              </a:rPr>
              <a:t>education</a:t>
            </a:r>
            <a:r>
              <a:rPr lang="de-AT" b="0" i="0" u="none" strike="noStrike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de-AT" b="0" i="0" u="none" strike="noStrike" dirty="0" err="1">
                <a:solidFill>
                  <a:srgbClr val="374151"/>
                </a:solidFill>
                <a:effectLst/>
                <a:latin typeface="Söhne"/>
              </a:rPr>
              <a:t>policy</a:t>
            </a:r>
            <a:r>
              <a:rPr lang="de-AT" dirty="0">
                <a:solidFill>
                  <a:srgbClr val="374151"/>
                </a:solidFill>
                <a:latin typeface="Söhne"/>
              </a:rPr>
              <a:t>. </a:t>
            </a:r>
            <a:r>
              <a:rPr lang="de-AT" dirty="0" err="1">
                <a:solidFill>
                  <a:srgbClr val="374151"/>
                </a:solidFill>
                <a:latin typeface="Söhne"/>
              </a:rPr>
              <a:t>We</a:t>
            </a:r>
            <a:r>
              <a:rPr lang="de-AT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dirty="0" err="1">
                <a:solidFill>
                  <a:srgbClr val="374151"/>
                </a:solidFill>
                <a:latin typeface="Söhne"/>
              </a:rPr>
              <a:t>want</a:t>
            </a:r>
            <a:r>
              <a:rPr lang="de-AT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dirty="0" err="1">
                <a:solidFill>
                  <a:srgbClr val="374151"/>
                </a:solidFill>
                <a:latin typeface="Söhne"/>
              </a:rPr>
              <a:t>to</a:t>
            </a:r>
            <a:r>
              <a:rPr lang="de-AT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dirty="0" err="1">
                <a:solidFill>
                  <a:srgbClr val="374151"/>
                </a:solidFill>
                <a:latin typeface="Söhne"/>
              </a:rPr>
              <a:t>implement</a:t>
            </a:r>
            <a:r>
              <a:rPr lang="de-AT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dirty="0" err="1">
                <a:solidFill>
                  <a:srgbClr val="374151"/>
                </a:solidFill>
                <a:latin typeface="Söhne"/>
              </a:rPr>
              <a:t>it</a:t>
            </a:r>
            <a:r>
              <a:rPr lang="de-AT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dirty="0" err="1">
                <a:solidFill>
                  <a:srgbClr val="374151"/>
                </a:solidFill>
                <a:latin typeface="Söhne"/>
              </a:rPr>
              <a:t>as</a:t>
            </a:r>
            <a:r>
              <a:rPr lang="de-AT" dirty="0">
                <a:solidFill>
                  <a:srgbClr val="374151"/>
                </a:solidFill>
                <a:latin typeface="Söhne"/>
              </a:rPr>
              <a:t> a </a:t>
            </a:r>
            <a:r>
              <a:rPr lang="de-AT" dirty="0" err="1">
                <a:solidFill>
                  <a:srgbClr val="374151"/>
                </a:solidFill>
                <a:latin typeface="Söhne"/>
              </a:rPr>
              <a:t>good</a:t>
            </a:r>
            <a:r>
              <a:rPr lang="de-AT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dirty="0" err="1">
                <a:solidFill>
                  <a:srgbClr val="374151"/>
                </a:solidFill>
                <a:latin typeface="Söhne"/>
              </a:rPr>
              <a:t>framework</a:t>
            </a:r>
            <a:r>
              <a:rPr lang="de-AT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dirty="0" err="1">
                <a:solidFill>
                  <a:srgbClr val="374151"/>
                </a:solidFill>
                <a:latin typeface="Söhne"/>
              </a:rPr>
              <a:t>to</a:t>
            </a:r>
            <a:r>
              <a:rPr lang="de-AT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dirty="0" err="1">
                <a:solidFill>
                  <a:srgbClr val="374151"/>
                </a:solidFill>
                <a:latin typeface="Söhne"/>
              </a:rPr>
              <a:t>create</a:t>
            </a:r>
            <a:r>
              <a:rPr lang="de-AT" dirty="0">
                <a:solidFill>
                  <a:srgbClr val="374151"/>
                </a:solidFill>
                <a:latin typeface="Söhne"/>
              </a:rPr>
              <a:t> social  </a:t>
            </a:r>
            <a:r>
              <a:rPr lang="de-AT" dirty="0" err="1">
                <a:solidFill>
                  <a:srgbClr val="374151"/>
                </a:solidFill>
                <a:latin typeface="Söhne"/>
              </a:rPr>
              <a:t>innovation</a:t>
            </a:r>
            <a:r>
              <a:rPr lang="de-AT" dirty="0">
                <a:solidFill>
                  <a:srgbClr val="374151"/>
                </a:solidFill>
                <a:latin typeface="Söhne"/>
              </a:rPr>
              <a:t>. 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DB923B0-6AD1-C426-B716-632956E45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#ZeroCon23</a:t>
            </a:r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80F969C-21C5-B568-D0AA-709B654B2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861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F1D78F-836B-4AE0-757B-C2AE70FD1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Reallabor „Inclusive </a:t>
            </a:r>
            <a:r>
              <a:rPr lang="de-DE" dirty="0" err="1"/>
              <a:t>Employment</a:t>
            </a:r>
            <a:r>
              <a:rPr lang="de-DE" dirty="0"/>
              <a:t>“ in Carinthia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E59338B-C7E0-DEC8-32A0-4A3826A231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2517"/>
            <a:ext cx="10515600" cy="4428669"/>
          </a:xfrm>
        </p:spPr>
        <p:txBody>
          <a:bodyPr>
            <a:normAutofit fontScale="55000" lnSpcReduction="20000"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de-AT" sz="4400" b="1" dirty="0">
                <a:solidFill>
                  <a:srgbClr val="374151"/>
                </a:solidFill>
                <a:latin typeface="Söhne"/>
              </a:rPr>
              <a:t>limited </a:t>
            </a:r>
            <a:r>
              <a:rPr lang="de-AT" sz="4400" b="1" dirty="0" err="1">
                <a:solidFill>
                  <a:srgbClr val="374151"/>
                </a:solidFill>
                <a:latin typeface="Söhne"/>
              </a:rPr>
              <a:t>Scope</a:t>
            </a:r>
            <a:r>
              <a:rPr lang="de-AT" sz="4400" b="1" dirty="0">
                <a:solidFill>
                  <a:srgbClr val="374151"/>
                </a:solidFill>
                <a:latin typeface="Söhne"/>
              </a:rPr>
              <a:t> and </a:t>
            </a:r>
            <a:r>
              <a:rPr lang="de-AT" sz="4400" b="1" dirty="0" err="1">
                <a:solidFill>
                  <a:srgbClr val="374151"/>
                </a:solidFill>
                <a:latin typeface="Söhne"/>
              </a:rPr>
              <a:t>duration</a:t>
            </a:r>
            <a:r>
              <a:rPr lang="de-AT" sz="4400" b="1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with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around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50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participants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out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of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sheltered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workshops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with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pocket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money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limited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for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a time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of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3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years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.</a:t>
            </a:r>
          </a:p>
          <a:p>
            <a:pPr marL="514350" indent="-514350" algn="l">
              <a:buFont typeface="+mj-lt"/>
              <a:buAutoNum type="arabicPeriod"/>
            </a:pPr>
            <a:r>
              <a:rPr lang="de-AT" sz="4400" dirty="0" err="1">
                <a:solidFill>
                  <a:srgbClr val="374151"/>
                </a:solidFill>
                <a:latin typeface="Söhne"/>
              </a:rPr>
              <a:t>allows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a </a:t>
            </a:r>
            <a:r>
              <a:rPr lang="de-AT" sz="4400" b="1" dirty="0" err="1">
                <a:solidFill>
                  <a:srgbClr val="374151"/>
                </a:solidFill>
                <a:latin typeface="Söhne"/>
              </a:rPr>
              <a:t>certain</a:t>
            </a:r>
            <a:r>
              <a:rPr lang="de-AT" sz="4400" b="1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b="1" dirty="0" err="1">
                <a:solidFill>
                  <a:srgbClr val="374151"/>
                </a:solidFill>
                <a:latin typeface="Söhne"/>
              </a:rPr>
              <a:t>relaxation</a:t>
            </a:r>
            <a:r>
              <a:rPr lang="de-AT" sz="4400" b="1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b="1" dirty="0" err="1">
                <a:solidFill>
                  <a:srgbClr val="374151"/>
                </a:solidFill>
                <a:latin typeface="Söhne"/>
              </a:rPr>
              <a:t>of</a:t>
            </a:r>
            <a:r>
              <a:rPr lang="de-AT" sz="4400" b="1" dirty="0">
                <a:solidFill>
                  <a:srgbClr val="374151"/>
                </a:solidFill>
                <a:latin typeface="Söhne"/>
              </a:rPr>
              <a:t> social, </a:t>
            </a:r>
            <a:r>
              <a:rPr lang="de-AT" sz="4400" b="1" dirty="0" err="1">
                <a:solidFill>
                  <a:srgbClr val="374151"/>
                </a:solidFill>
                <a:latin typeface="Söhne"/>
              </a:rPr>
              <a:t>labour</a:t>
            </a:r>
            <a:r>
              <a:rPr lang="de-AT" sz="4400" b="1" dirty="0">
                <a:solidFill>
                  <a:srgbClr val="374151"/>
                </a:solidFill>
                <a:latin typeface="Söhne"/>
              </a:rPr>
              <a:t> and </a:t>
            </a:r>
            <a:r>
              <a:rPr lang="de-AT" sz="4400" b="1" dirty="0" err="1">
                <a:solidFill>
                  <a:srgbClr val="374151"/>
                </a:solidFill>
                <a:latin typeface="Söhne"/>
              </a:rPr>
              <a:t>unmeployment</a:t>
            </a:r>
            <a:r>
              <a:rPr lang="de-AT" sz="4400" b="1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b="1" dirty="0" err="1">
                <a:solidFill>
                  <a:srgbClr val="374151"/>
                </a:solidFill>
                <a:latin typeface="Söhne"/>
              </a:rPr>
              <a:t>law</a:t>
            </a:r>
            <a:r>
              <a:rPr lang="de-AT" sz="4400" b="1" dirty="0">
                <a:solidFill>
                  <a:srgbClr val="374151"/>
                </a:solidFill>
                <a:latin typeface="Söhne"/>
              </a:rPr>
              <a:t> and </a:t>
            </a:r>
            <a:r>
              <a:rPr lang="de-AT" sz="4400" b="1" dirty="0" err="1">
                <a:solidFill>
                  <a:srgbClr val="374151"/>
                </a:solidFill>
                <a:latin typeface="Söhne"/>
              </a:rPr>
              <a:t>regulatory</a:t>
            </a:r>
            <a:r>
              <a:rPr lang="de-AT" sz="4400" b="1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b="1" dirty="0" err="1">
                <a:solidFill>
                  <a:srgbClr val="374151"/>
                </a:solidFill>
                <a:latin typeface="Söhne"/>
              </a:rPr>
              <a:t>requirements</a:t>
            </a:r>
            <a:endParaRPr lang="de-AT" sz="4400" b="1" dirty="0">
              <a:solidFill>
                <a:srgbClr val="374151"/>
              </a:solidFill>
              <a:latin typeface="Söhne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de-AT" sz="4400" dirty="0" err="1">
                <a:solidFill>
                  <a:srgbClr val="374151"/>
                </a:solidFill>
                <a:latin typeface="Söhne"/>
              </a:rPr>
              <a:t>ensures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that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b="1" dirty="0" err="1">
                <a:solidFill>
                  <a:srgbClr val="374151"/>
                </a:solidFill>
                <a:latin typeface="Söhne"/>
              </a:rPr>
              <a:t>risks</a:t>
            </a:r>
            <a:r>
              <a:rPr lang="de-AT" sz="4400" b="1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b="1" dirty="0" err="1">
                <a:solidFill>
                  <a:srgbClr val="374151"/>
                </a:solidFill>
                <a:latin typeface="Söhne"/>
              </a:rPr>
              <a:t>are</a:t>
            </a:r>
            <a:r>
              <a:rPr lang="de-AT" sz="4400" b="1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b="1" dirty="0" err="1">
                <a:solidFill>
                  <a:srgbClr val="374151"/>
                </a:solidFill>
                <a:latin typeface="Söhne"/>
              </a:rPr>
              <a:t>managed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,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particularly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risks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to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fall in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gaps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of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the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social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security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system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.</a:t>
            </a:r>
          </a:p>
          <a:p>
            <a:pPr marL="514350" indent="-514350" algn="l">
              <a:buFont typeface="+mj-lt"/>
              <a:buAutoNum type="arabicPeriod"/>
            </a:pPr>
            <a:r>
              <a:rPr lang="de-AT" sz="4400" b="1" dirty="0" err="1">
                <a:solidFill>
                  <a:srgbClr val="374151"/>
                </a:solidFill>
                <a:latin typeface="Söhne"/>
              </a:rPr>
              <a:t>provides</a:t>
            </a:r>
            <a:r>
              <a:rPr lang="de-AT" sz="4400" b="1" dirty="0">
                <a:solidFill>
                  <a:srgbClr val="374151"/>
                </a:solidFill>
                <a:latin typeface="Söhne"/>
              </a:rPr>
              <a:t> a </a:t>
            </a:r>
            <a:r>
              <a:rPr lang="de-AT" sz="4400" b="1" dirty="0" err="1">
                <a:solidFill>
                  <a:srgbClr val="374151"/>
                </a:solidFill>
                <a:latin typeface="Söhne"/>
              </a:rPr>
              <a:t>learning</a:t>
            </a:r>
            <a:r>
              <a:rPr lang="de-AT" sz="4400" b="1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b="1" dirty="0" err="1">
                <a:solidFill>
                  <a:srgbClr val="374151"/>
                </a:solidFill>
                <a:latin typeface="Söhne"/>
              </a:rPr>
              <a:t>opportunity</a:t>
            </a:r>
            <a:r>
              <a:rPr lang="de-AT" sz="4400" b="1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for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both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regulators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and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innovators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.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Supported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Employment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enterprises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gain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insight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into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better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support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services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and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their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coordination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,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while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regulators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learn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about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the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necessary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legal and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other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regulatory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adaptations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.</a:t>
            </a:r>
          </a:p>
          <a:p>
            <a:pPr marL="514350" indent="-514350" algn="l">
              <a:buFont typeface="+mj-lt"/>
              <a:buAutoNum type="arabicPeriod"/>
            </a:pPr>
            <a:r>
              <a:rPr lang="de-AT" sz="4400" b="1" dirty="0" err="1">
                <a:solidFill>
                  <a:srgbClr val="374151"/>
                </a:solidFill>
                <a:latin typeface="Söhne"/>
              </a:rPr>
              <a:t>Safeguard</a:t>
            </a:r>
            <a:r>
              <a:rPr lang="de-AT" sz="4400" b="1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b="1" dirty="0" err="1">
                <a:solidFill>
                  <a:srgbClr val="374151"/>
                </a:solidFill>
                <a:latin typeface="Söhne"/>
              </a:rPr>
              <a:t>measures</a:t>
            </a:r>
            <a:r>
              <a:rPr lang="de-AT" sz="4400" b="1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b="1" dirty="0" err="1">
                <a:solidFill>
                  <a:srgbClr val="374151"/>
                </a:solidFill>
                <a:latin typeface="Söhne"/>
              </a:rPr>
              <a:t>are</a:t>
            </a:r>
            <a:r>
              <a:rPr lang="de-AT" sz="4400" b="1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b="1" dirty="0" err="1">
                <a:solidFill>
                  <a:srgbClr val="374151"/>
                </a:solidFill>
                <a:latin typeface="Söhne"/>
              </a:rPr>
              <a:t>put</a:t>
            </a:r>
            <a:r>
              <a:rPr lang="de-AT" sz="4400" b="1" dirty="0">
                <a:solidFill>
                  <a:srgbClr val="374151"/>
                </a:solidFill>
                <a:latin typeface="Söhne"/>
              </a:rPr>
              <a:t> in </a:t>
            </a:r>
            <a:r>
              <a:rPr lang="de-AT" sz="4400" b="1" dirty="0" err="1">
                <a:solidFill>
                  <a:srgbClr val="374151"/>
                </a:solidFill>
                <a:latin typeface="Söhne"/>
              </a:rPr>
              <a:t>place</a:t>
            </a:r>
            <a:r>
              <a:rPr lang="de-AT" sz="4400" b="1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to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protect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the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interests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of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employees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with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disabilities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involved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.</a:t>
            </a:r>
          </a:p>
          <a:p>
            <a:pPr marL="514350" indent="-514350" algn="l">
              <a:buFont typeface="+mj-lt"/>
              <a:buAutoNum type="arabicPeriod"/>
            </a:pPr>
            <a:r>
              <a:rPr lang="de-AT" sz="4400" dirty="0">
                <a:solidFill>
                  <a:srgbClr val="374151"/>
                </a:solidFill>
                <a:latin typeface="Söhne"/>
              </a:rPr>
              <a:t>The Reallabor </a:t>
            </a:r>
            <a:r>
              <a:rPr lang="de-AT" sz="4400" b="1" dirty="0" err="1">
                <a:solidFill>
                  <a:srgbClr val="374151"/>
                </a:solidFill>
                <a:latin typeface="Söhne"/>
              </a:rPr>
              <a:t>is</a:t>
            </a:r>
            <a:r>
              <a:rPr lang="de-AT" sz="4400" b="1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b="1" dirty="0" err="1">
                <a:solidFill>
                  <a:srgbClr val="374151"/>
                </a:solidFill>
                <a:latin typeface="Söhne"/>
              </a:rPr>
              <a:t>funded</a:t>
            </a:r>
            <a:r>
              <a:rPr lang="de-AT" sz="4400" b="1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by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the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regional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authorities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of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4400" dirty="0" err="1">
                <a:solidFill>
                  <a:srgbClr val="374151"/>
                </a:solidFill>
                <a:latin typeface="Söhne"/>
              </a:rPr>
              <a:t>carinthia</a:t>
            </a:r>
            <a:r>
              <a:rPr lang="de-AT" sz="4400" dirty="0">
                <a:solidFill>
                  <a:srgbClr val="374151"/>
                </a:solidFill>
                <a:latin typeface="Söhne"/>
              </a:rPr>
              <a:t> (2023 – 2026)</a:t>
            </a:r>
          </a:p>
          <a:p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040D40A-38C8-EA02-080F-DCFB5A906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#ZeroCon23</a:t>
            </a:r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1C67E20-6B31-AD54-F087-487FC55A0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1690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980610-A9BC-CB69-7D1C-BBE6774FB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Key </a:t>
            </a:r>
            <a:r>
              <a:rPr lang="de-DE" dirty="0" err="1"/>
              <a:t>challenges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BE0A99E-BA31-3FD1-C30B-35271D5A6F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>
              <a:buFont typeface="Symbol" pitchFamily="2" charset="2"/>
              <a:buChar char="-"/>
            </a:pPr>
            <a:r>
              <a:rPr lang="de-AT" sz="2900" dirty="0">
                <a:solidFill>
                  <a:srgbClr val="374151"/>
                </a:solidFill>
                <a:latin typeface="Söhne"/>
              </a:rPr>
              <a:t>break </a:t>
            </a:r>
            <a:r>
              <a:rPr lang="de-AT" sz="2900" dirty="0" err="1">
                <a:solidFill>
                  <a:srgbClr val="374151"/>
                </a:solidFill>
                <a:latin typeface="Söhne"/>
              </a:rPr>
              <a:t>the</a:t>
            </a:r>
            <a:r>
              <a:rPr lang="de-AT" sz="29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2900" dirty="0" err="1">
                <a:solidFill>
                  <a:srgbClr val="374151"/>
                </a:solidFill>
                <a:latin typeface="Söhne"/>
              </a:rPr>
              <a:t>europeanwide</a:t>
            </a:r>
            <a:r>
              <a:rPr lang="de-AT" sz="29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2900" dirty="0" err="1">
                <a:solidFill>
                  <a:srgbClr val="374151"/>
                </a:solidFill>
                <a:latin typeface="Söhne"/>
              </a:rPr>
              <a:t>unique</a:t>
            </a:r>
            <a:r>
              <a:rPr lang="de-AT" sz="29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2900" dirty="0" err="1">
                <a:solidFill>
                  <a:srgbClr val="374151"/>
                </a:solidFill>
                <a:latin typeface="Söhne"/>
              </a:rPr>
              <a:t>austrian</a:t>
            </a:r>
            <a:r>
              <a:rPr lang="de-AT" sz="2900" dirty="0">
                <a:solidFill>
                  <a:srgbClr val="374151"/>
                </a:solidFill>
                <a:latin typeface="Söhne"/>
              </a:rPr>
              <a:t> legal </a:t>
            </a:r>
            <a:r>
              <a:rPr lang="de-AT" sz="2900" dirty="0" err="1">
                <a:solidFill>
                  <a:srgbClr val="374151"/>
                </a:solidFill>
                <a:latin typeface="Söhne"/>
              </a:rPr>
              <a:t>barrier</a:t>
            </a:r>
            <a:r>
              <a:rPr lang="de-AT" sz="29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2900" dirty="0" err="1">
                <a:solidFill>
                  <a:srgbClr val="374151"/>
                </a:solidFill>
                <a:latin typeface="Söhne"/>
              </a:rPr>
              <a:t>of</a:t>
            </a:r>
            <a:r>
              <a:rPr lang="de-AT" sz="2900" dirty="0">
                <a:solidFill>
                  <a:srgbClr val="374151"/>
                </a:solidFill>
                <a:latin typeface="Söhne"/>
              </a:rPr>
              <a:t> „</a:t>
            </a:r>
            <a:r>
              <a:rPr lang="de-AT" sz="2900" b="1" dirty="0" err="1">
                <a:solidFill>
                  <a:srgbClr val="374151"/>
                </a:solidFill>
                <a:latin typeface="Söhne"/>
              </a:rPr>
              <a:t>unability</a:t>
            </a:r>
            <a:r>
              <a:rPr lang="de-AT" sz="2900" b="1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2900" b="1" dirty="0" err="1">
                <a:solidFill>
                  <a:srgbClr val="374151"/>
                </a:solidFill>
                <a:latin typeface="Söhne"/>
              </a:rPr>
              <a:t>to</a:t>
            </a:r>
            <a:r>
              <a:rPr lang="de-AT" sz="2900" b="1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2900" b="1" dirty="0" err="1">
                <a:solidFill>
                  <a:srgbClr val="374151"/>
                </a:solidFill>
                <a:latin typeface="Söhne"/>
              </a:rPr>
              <a:t>work</a:t>
            </a:r>
            <a:r>
              <a:rPr lang="de-AT" sz="2900" dirty="0">
                <a:solidFill>
                  <a:srgbClr val="374151"/>
                </a:solidFill>
                <a:latin typeface="Söhne"/>
              </a:rPr>
              <a:t>“</a:t>
            </a:r>
          </a:p>
          <a:p>
            <a:pPr lvl="1">
              <a:buFont typeface="Symbol" pitchFamily="2" charset="2"/>
              <a:buChar char="-"/>
            </a:pPr>
            <a:r>
              <a:rPr lang="de-AT" sz="2900" b="1" dirty="0" err="1">
                <a:solidFill>
                  <a:srgbClr val="374151"/>
                </a:solidFill>
                <a:latin typeface="Söhne"/>
              </a:rPr>
              <a:t>safeguard</a:t>
            </a:r>
            <a:r>
              <a:rPr lang="de-AT" sz="2900" b="1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2900" b="1" dirty="0" err="1">
                <a:solidFill>
                  <a:srgbClr val="374151"/>
                </a:solidFill>
                <a:latin typeface="Söhne"/>
              </a:rPr>
              <a:t>the</a:t>
            </a:r>
            <a:r>
              <a:rPr lang="de-AT" sz="2900" b="1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2900" b="1" dirty="0" err="1">
                <a:solidFill>
                  <a:srgbClr val="374151"/>
                </a:solidFill>
                <a:latin typeface="Söhne"/>
              </a:rPr>
              <a:t>workers</a:t>
            </a:r>
            <a:r>
              <a:rPr lang="de-AT" sz="2900" b="1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2900" dirty="0" err="1">
                <a:solidFill>
                  <a:srgbClr val="374151"/>
                </a:solidFill>
                <a:latin typeface="Söhne"/>
              </a:rPr>
              <a:t>with</a:t>
            </a:r>
            <a:r>
              <a:rPr lang="de-AT" sz="29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2900" dirty="0" err="1">
                <a:solidFill>
                  <a:srgbClr val="374151"/>
                </a:solidFill>
                <a:latin typeface="Söhne"/>
              </a:rPr>
              <a:t>disabilities</a:t>
            </a:r>
            <a:r>
              <a:rPr lang="de-AT" sz="29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2900" dirty="0" err="1">
                <a:solidFill>
                  <a:srgbClr val="374151"/>
                </a:solidFill>
                <a:latin typeface="Söhne"/>
              </a:rPr>
              <a:t>involved</a:t>
            </a:r>
            <a:r>
              <a:rPr lang="de-AT" sz="2900" dirty="0">
                <a:solidFill>
                  <a:srgbClr val="374151"/>
                </a:solidFill>
                <a:latin typeface="Söhne"/>
              </a:rPr>
              <a:t> and</a:t>
            </a:r>
          </a:p>
          <a:p>
            <a:pPr lvl="1">
              <a:buFont typeface="Symbol" pitchFamily="2" charset="2"/>
              <a:buChar char="-"/>
            </a:pPr>
            <a:r>
              <a:rPr lang="de-AT" sz="2900" dirty="0" err="1">
                <a:solidFill>
                  <a:srgbClr val="374151"/>
                </a:solidFill>
                <a:latin typeface="Söhne"/>
              </a:rPr>
              <a:t>set</a:t>
            </a:r>
            <a:r>
              <a:rPr lang="de-AT" sz="29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2900" dirty="0" err="1">
                <a:solidFill>
                  <a:srgbClr val="374151"/>
                </a:solidFill>
                <a:latin typeface="Söhne"/>
              </a:rPr>
              <a:t>up</a:t>
            </a:r>
            <a:r>
              <a:rPr lang="de-AT" sz="29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2900" b="1" dirty="0">
                <a:solidFill>
                  <a:srgbClr val="374151"/>
                </a:solidFill>
                <a:latin typeface="Söhne"/>
              </a:rPr>
              <a:t>support </a:t>
            </a:r>
            <a:r>
              <a:rPr lang="de-AT" sz="2900" b="1" dirty="0" err="1">
                <a:solidFill>
                  <a:srgbClr val="374151"/>
                </a:solidFill>
                <a:latin typeface="Söhne"/>
              </a:rPr>
              <a:t>for</a:t>
            </a:r>
            <a:r>
              <a:rPr lang="de-AT" sz="2900" b="1" dirty="0">
                <a:solidFill>
                  <a:srgbClr val="374151"/>
                </a:solidFill>
                <a:latin typeface="Söhne"/>
              </a:rPr>
              <a:t> all </a:t>
            </a:r>
            <a:r>
              <a:rPr lang="de-AT" sz="2900" b="1" dirty="0" err="1">
                <a:solidFill>
                  <a:srgbClr val="374151"/>
                </a:solidFill>
                <a:latin typeface="Söhne"/>
              </a:rPr>
              <a:t>people</a:t>
            </a:r>
            <a:r>
              <a:rPr lang="de-AT" sz="2900" b="1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2900" dirty="0" err="1">
                <a:solidFill>
                  <a:srgbClr val="374151"/>
                </a:solidFill>
                <a:latin typeface="Söhne"/>
              </a:rPr>
              <a:t>who</a:t>
            </a:r>
            <a:r>
              <a:rPr lang="de-AT" sz="29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2900" dirty="0" err="1">
                <a:solidFill>
                  <a:srgbClr val="374151"/>
                </a:solidFill>
                <a:latin typeface="Söhne"/>
              </a:rPr>
              <a:t>want</a:t>
            </a:r>
            <a:r>
              <a:rPr lang="de-AT" sz="29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2900" dirty="0" err="1">
                <a:solidFill>
                  <a:srgbClr val="374151"/>
                </a:solidFill>
                <a:latin typeface="Söhne"/>
              </a:rPr>
              <a:t>to</a:t>
            </a:r>
            <a:r>
              <a:rPr lang="de-AT" sz="29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2900" dirty="0" err="1">
                <a:solidFill>
                  <a:srgbClr val="374151"/>
                </a:solidFill>
                <a:latin typeface="Söhne"/>
              </a:rPr>
              <a:t>work</a:t>
            </a:r>
            <a:endParaRPr lang="de-AT" sz="2900" dirty="0">
              <a:solidFill>
                <a:srgbClr val="374151"/>
              </a:solidFill>
              <a:latin typeface="Söhne"/>
            </a:endParaRPr>
          </a:p>
          <a:p>
            <a:pPr lvl="1">
              <a:buFont typeface="Symbol" pitchFamily="2" charset="2"/>
              <a:buChar char="-"/>
            </a:pPr>
            <a:r>
              <a:rPr lang="de-AT" sz="2900" dirty="0" err="1">
                <a:solidFill>
                  <a:srgbClr val="374151"/>
                </a:solidFill>
                <a:latin typeface="Söhne"/>
              </a:rPr>
              <a:t>develop</a:t>
            </a:r>
            <a:r>
              <a:rPr lang="de-AT" sz="29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2900" b="1" dirty="0" err="1">
                <a:solidFill>
                  <a:srgbClr val="374151"/>
                </a:solidFill>
                <a:latin typeface="Söhne"/>
              </a:rPr>
              <a:t>cooperation</a:t>
            </a:r>
            <a:r>
              <a:rPr lang="de-AT" sz="2900" b="1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2900" b="1" dirty="0" err="1">
                <a:solidFill>
                  <a:srgbClr val="374151"/>
                </a:solidFill>
                <a:latin typeface="Söhne"/>
              </a:rPr>
              <a:t>with</a:t>
            </a:r>
            <a:r>
              <a:rPr lang="de-AT" sz="2900" b="1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2900" b="1" dirty="0" err="1">
                <a:solidFill>
                  <a:srgbClr val="374151"/>
                </a:solidFill>
                <a:latin typeface="Söhne"/>
              </a:rPr>
              <a:t>partly</a:t>
            </a:r>
            <a:r>
              <a:rPr lang="de-AT" sz="2900" b="1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2900" b="1" dirty="0" err="1">
                <a:solidFill>
                  <a:srgbClr val="374151"/>
                </a:solidFill>
                <a:latin typeface="Söhne"/>
              </a:rPr>
              <a:t>responsible</a:t>
            </a:r>
            <a:r>
              <a:rPr lang="de-AT" sz="2900" b="1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2900" b="1" dirty="0" err="1">
                <a:solidFill>
                  <a:srgbClr val="374151"/>
                </a:solidFill>
                <a:latin typeface="Söhne"/>
              </a:rPr>
              <a:t>state</a:t>
            </a:r>
            <a:r>
              <a:rPr lang="de-AT" sz="2900" b="1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2900" b="1" dirty="0" err="1">
                <a:solidFill>
                  <a:srgbClr val="374151"/>
                </a:solidFill>
                <a:latin typeface="Söhne"/>
              </a:rPr>
              <a:t>bodies</a:t>
            </a:r>
            <a:r>
              <a:rPr lang="de-AT" sz="2900" b="1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2900" dirty="0">
                <a:solidFill>
                  <a:srgbClr val="374151"/>
                </a:solidFill>
                <a:latin typeface="Söhne"/>
              </a:rPr>
              <a:t>(national social </a:t>
            </a:r>
            <a:r>
              <a:rPr lang="de-AT" sz="2900" dirty="0" err="1">
                <a:solidFill>
                  <a:srgbClr val="374151"/>
                </a:solidFill>
                <a:latin typeface="Söhne"/>
              </a:rPr>
              <a:t>security</a:t>
            </a:r>
            <a:r>
              <a:rPr lang="de-AT" sz="29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2900" dirty="0" err="1">
                <a:solidFill>
                  <a:srgbClr val="374151"/>
                </a:solidFill>
                <a:latin typeface="Söhne"/>
              </a:rPr>
              <a:t>insurance</a:t>
            </a:r>
            <a:r>
              <a:rPr lang="de-AT" sz="2900" dirty="0">
                <a:solidFill>
                  <a:srgbClr val="374151"/>
                </a:solidFill>
                <a:latin typeface="Söhne"/>
              </a:rPr>
              <a:t>, </a:t>
            </a:r>
            <a:r>
              <a:rPr lang="de-AT" sz="2900" dirty="0" err="1">
                <a:solidFill>
                  <a:srgbClr val="374151"/>
                </a:solidFill>
                <a:latin typeface="Söhne"/>
              </a:rPr>
              <a:t>labour</a:t>
            </a:r>
            <a:r>
              <a:rPr lang="de-AT" sz="29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2900" dirty="0" err="1">
                <a:solidFill>
                  <a:srgbClr val="374151"/>
                </a:solidFill>
                <a:latin typeface="Söhne"/>
              </a:rPr>
              <a:t>market</a:t>
            </a:r>
            <a:r>
              <a:rPr lang="de-AT" sz="29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2900" dirty="0" err="1">
                <a:solidFill>
                  <a:srgbClr val="374151"/>
                </a:solidFill>
                <a:latin typeface="Söhne"/>
              </a:rPr>
              <a:t>agency</a:t>
            </a:r>
            <a:r>
              <a:rPr lang="de-AT" sz="2900" dirty="0">
                <a:solidFill>
                  <a:srgbClr val="374151"/>
                </a:solidFill>
                <a:latin typeface="Söhne"/>
              </a:rPr>
              <a:t>, </a:t>
            </a:r>
            <a:r>
              <a:rPr lang="de-AT" sz="2900" dirty="0" err="1">
                <a:solidFill>
                  <a:srgbClr val="374151"/>
                </a:solidFill>
                <a:latin typeface="Söhne"/>
              </a:rPr>
              <a:t>the</a:t>
            </a:r>
            <a:r>
              <a:rPr lang="de-AT" sz="29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2900" dirty="0" err="1">
                <a:solidFill>
                  <a:srgbClr val="374151"/>
                </a:solidFill>
                <a:latin typeface="Söhne"/>
              </a:rPr>
              <a:t>special</a:t>
            </a:r>
            <a:r>
              <a:rPr lang="de-AT" sz="29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2900" dirty="0" err="1">
                <a:solidFill>
                  <a:srgbClr val="374151"/>
                </a:solidFill>
                <a:latin typeface="Söhne"/>
              </a:rPr>
              <a:t>labour</a:t>
            </a:r>
            <a:r>
              <a:rPr lang="de-AT" sz="29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2900" dirty="0" err="1">
                <a:solidFill>
                  <a:srgbClr val="374151"/>
                </a:solidFill>
                <a:latin typeface="Söhne"/>
              </a:rPr>
              <a:t>market</a:t>
            </a:r>
            <a:r>
              <a:rPr lang="de-AT" sz="29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2900" dirty="0" err="1">
                <a:solidFill>
                  <a:srgbClr val="374151"/>
                </a:solidFill>
                <a:latin typeface="Söhne"/>
              </a:rPr>
              <a:t>agency</a:t>
            </a:r>
            <a:r>
              <a:rPr lang="de-AT" sz="29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2900" dirty="0" err="1">
                <a:solidFill>
                  <a:srgbClr val="374151"/>
                </a:solidFill>
                <a:latin typeface="Söhne"/>
              </a:rPr>
              <a:t>for</a:t>
            </a:r>
            <a:r>
              <a:rPr lang="de-AT" sz="29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2900" dirty="0" err="1">
                <a:solidFill>
                  <a:srgbClr val="374151"/>
                </a:solidFill>
                <a:latin typeface="Söhne"/>
              </a:rPr>
              <a:t>persons</a:t>
            </a:r>
            <a:r>
              <a:rPr lang="de-AT" sz="29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2900" dirty="0" err="1">
                <a:solidFill>
                  <a:srgbClr val="374151"/>
                </a:solidFill>
                <a:latin typeface="Söhne"/>
              </a:rPr>
              <a:t>with</a:t>
            </a:r>
            <a:r>
              <a:rPr lang="de-AT" sz="29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2900" dirty="0" err="1">
                <a:solidFill>
                  <a:srgbClr val="374151"/>
                </a:solidFill>
                <a:latin typeface="Söhne"/>
              </a:rPr>
              <a:t>disabilities</a:t>
            </a:r>
            <a:r>
              <a:rPr lang="de-AT" sz="2900" dirty="0">
                <a:solidFill>
                  <a:srgbClr val="374151"/>
                </a:solidFill>
                <a:latin typeface="Söhne"/>
              </a:rPr>
              <a:t> and </a:t>
            </a:r>
            <a:r>
              <a:rPr lang="de-AT" sz="2900" dirty="0" err="1">
                <a:solidFill>
                  <a:srgbClr val="374151"/>
                </a:solidFill>
                <a:latin typeface="Söhne"/>
              </a:rPr>
              <a:t>the</a:t>
            </a:r>
            <a:r>
              <a:rPr lang="de-AT" sz="2900" dirty="0">
                <a:solidFill>
                  <a:srgbClr val="374151"/>
                </a:solidFill>
                <a:latin typeface="Söhne"/>
              </a:rPr>
              <a:t> 9 </a:t>
            </a:r>
            <a:r>
              <a:rPr lang="de-AT" sz="2900" dirty="0" err="1">
                <a:solidFill>
                  <a:srgbClr val="374151"/>
                </a:solidFill>
                <a:latin typeface="Söhne"/>
              </a:rPr>
              <a:t>regions</a:t>
            </a:r>
            <a:r>
              <a:rPr lang="de-AT" sz="2900" dirty="0">
                <a:solidFill>
                  <a:srgbClr val="374151"/>
                </a:solidFill>
                <a:latin typeface="Söhne"/>
              </a:rPr>
              <a:t>) </a:t>
            </a:r>
            <a:r>
              <a:rPr lang="de-AT" sz="2900" dirty="0" err="1">
                <a:solidFill>
                  <a:srgbClr val="374151"/>
                </a:solidFill>
                <a:latin typeface="Söhne"/>
              </a:rPr>
              <a:t>who</a:t>
            </a:r>
            <a:r>
              <a:rPr lang="de-AT" sz="29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2900" dirty="0" err="1">
                <a:solidFill>
                  <a:srgbClr val="374151"/>
                </a:solidFill>
                <a:latin typeface="Söhne"/>
              </a:rPr>
              <a:t>are</a:t>
            </a:r>
            <a:r>
              <a:rPr lang="de-AT" sz="2900" dirty="0">
                <a:solidFill>
                  <a:srgbClr val="374151"/>
                </a:solidFill>
                <a:latin typeface="Söhne"/>
              </a:rPr>
              <a:t> not </a:t>
            </a:r>
            <a:r>
              <a:rPr lang="de-AT" sz="2900" dirty="0" err="1">
                <a:solidFill>
                  <a:srgbClr val="374151"/>
                </a:solidFill>
                <a:latin typeface="Söhne"/>
              </a:rPr>
              <a:t>used</a:t>
            </a:r>
            <a:r>
              <a:rPr lang="de-AT" sz="29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2900" dirty="0" err="1">
                <a:solidFill>
                  <a:srgbClr val="374151"/>
                </a:solidFill>
                <a:latin typeface="Söhne"/>
              </a:rPr>
              <a:t>to</a:t>
            </a:r>
            <a:r>
              <a:rPr lang="de-AT" sz="2900" dirty="0">
                <a:solidFill>
                  <a:srgbClr val="374151"/>
                </a:solidFill>
                <a:latin typeface="Söhne"/>
              </a:rPr>
              <a:t> </a:t>
            </a:r>
            <a:r>
              <a:rPr lang="de-AT" sz="2900" dirty="0" err="1">
                <a:solidFill>
                  <a:srgbClr val="374151"/>
                </a:solidFill>
                <a:latin typeface="Söhne"/>
              </a:rPr>
              <a:t>cooperate</a:t>
            </a:r>
            <a:r>
              <a:rPr lang="de-AT" sz="2900" dirty="0">
                <a:solidFill>
                  <a:srgbClr val="374151"/>
                </a:solidFill>
                <a:latin typeface="Söhne"/>
              </a:rPr>
              <a:t> on behalf </a:t>
            </a:r>
            <a:r>
              <a:rPr lang="de-AT" sz="2900" dirty="0" err="1">
                <a:solidFill>
                  <a:srgbClr val="374151"/>
                </a:solidFill>
                <a:latin typeface="Söhne"/>
              </a:rPr>
              <a:t>of</a:t>
            </a:r>
            <a:r>
              <a:rPr lang="de-AT" sz="2900" dirty="0">
                <a:solidFill>
                  <a:srgbClr val="374151"/>
                </a:solidFill>
                <a:latin typeface="Söhne"/>
              </a:rPr>
              <a:t> individual </a:t>
            </a:r>
            <a:r>
              <a:rPr lang="de-AT" sz="2900" dirty="0" err="1">
                <a:solidFill>
                  <a:srgbClr val="374151"/>
                </a:solidFill>
                <a:latin typeface="Söhne"/>
              </a:rPr>
              <a:t>persons</a:t>
            </a:r>
            <a:endParaRPr lang="de-AT" sz="2900" dirty="0">
              <a:solidFill>
                <a:srgbClr val="374151"/>
              </a:solidFill>
              <a:latin typeface="Söhne"/>
            </a:endParaRPr>
          </a:p>
          <a:p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6A9B5CC-AC8A-37E3-9C57-0E7B91DE7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#ZeroCon23</a:t>
            </a:r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46E1C9F-0424-19A9-A430-BDD19B0B1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6369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7338D5-614A-0876-F448-5E6B4B3BD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Methods </a:t>
            </a:r>
            <a:r>
              <a:rPr lang="de-DE" dirty="0" err="1"/>
              <a:t>used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support </a:t>
            </a:r>
            <a:r>
              <a:rPr lang="de-DE" dirty="0" err="1"/>
              <a:t>apprenticeship</a:t>
            </a:r>
            <a:r>
              <a:rPr lang="de-DE" dirty="0"/>
              <a:t>	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6CCBA5-970C-FFE2-E5FA-1FA62D00B2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/>
            <a:r>
              <a:rPr lang="de-DE" sz="2800" b="1" dirty="0" err="1"/>
              <a:t>the</a:t>
            </a:r>
            <a:r>
              <a:rPr lang="de-DE" sz="2800" b="1" dirty="0"/>
              <a:t> </a:t>
            </a:r>
            <a:r>
              <a:rPr lang="de-DE" sz="2800" b="1" dirty="0" err="1"/>
              <a:t>austrian</a:t>
            </a:r>
            <a:r>
              <a:rPr lang="de-DE" sz="2800" b="1" dirty="0"/>
              <a:t> dual </a:t>
            </a:r>
            <a:r>
              <a:rPr lang="de-DE" sz="2800" b="1" dirty="0" err="1"/>
              <a:t>system</a:t>
            </a:r>
            <a:r>
              <a:rPr lang="de-DE" sz="2800" b="1" dirty="0"/>
              <a:t> </a:t>
            </a:r>
            <a:r>
              <a:rPr lang="de-DE" sz="2800" b="1" dirty="0" err="1"/>
              <a:t>of</a:t>
            </a:r>
            <a:r>
              <a:rPr lang="de-DE" sz="2800" b="1" dirty="0"/>
              <a:t> </a:t>
            </a:r>
            <a:r>
              <a:rPr lang="de-DE" sz="2800" b="1" dirty="0" err="1"/>
              <a:t>apprenticeship</a:t>
            </a:r>
            <a:r>
              <a:rPr lang="de-DE" sz="2800" b="1" dirty="0"/>
              <a:t> </a:t>
            </a:r>
            <a:r>
              <a:rPr lang="de-DE" sz="2800" dirty="0" err="1"/>
              <a:t>combines</a:t>
            </a:r>
            <a:r>
              <a:rPr lang="de-DE" sz="2800" dirty="0"/>
              <a:t> </a:t>
            </a:r>
            <a:r>
              <a:rPr lang="de-DE" sz="2800" dirty="0" err="1"/>
              <a:t>practical</a:t>
            </a:r>
            <a:r>
              <a:rPr lang="de-DE" sz="2800" dirty="0"/>
              <a:t> </a:t>
            </a:r>
            <a:r>
              <a:rPr lang="de-DE" sz="2800" dirty="0" err="1"/>
              <a:t>training</a:t>
            </a:r>
            <a:r>
              <a:rPr lang="de-DE" sz="2800" dirty="0"/>
              <a:t> in </a:t>
            </a:r>
            <a:r>
              <a:rPr lang="de-DE" sz="2800" dirty="0" err="1"/>
              <a:t>enterprises</a:t>
            </a:r>
            <a:r>
              <a:rPr lang="de-DE" sz="2800" dirty="0"/>
              <a:t> </a:t>
            </a:r>
            <a:r>
              <a:rPr lang="de-DE" sz="2800" dirty="0" err="1"/>
              <a:t>with</a:t>
            </a:r>
            <a:r>
              <a:rPr lang="de-DE" sz="2800" dirty="0"/>
              <a:t> </a:t>
            </a:r>
            <a:r>
              <a:rPr lang="de-DE" sz="2800" dirty="0" err="1"/>
              <a:t>theoretical</a:t>
            </a:r>
            <a:r>
              <a:rPr lang="de-DE" sz="2800" dirty="0"/>
              <a:t> </a:t>
            </a:r>
            <a:r>
              <a:rPr lang="de-DE" sz="2800" dirty="0" err="1"/>
              <a:t>education</a:t>
            </a:r>
            <a:r>
              <a:rPr lang="de-DE" sz="2800" dirty="0"/>
              <a:t> in </a:t>
            </a:r>
            <a:r>
              <a:rPr lang="de-DE" sz="2800" dirty="0" err="1"/>
              <a:t>vocational</a:t>
            </a:r>
            <a:r>
              <a:rPr lang="de-DE" sz="2800" dirty="0"/>
              <a:t> </a:t>
            </a:r>
            <a:r>
              <a:rPr lang="de-DE" sz="2800" dirty="0" err="1"/>
              <a:t>schools</a:t>
            </a:r>
            <a:r>
              <a:rPr lang="de-DE" sz="2800" dirty="0"/>
              <a:t> </a:t>
            </a:r>
          </a:p>
          <a:p>
            <a:pPr lvl="1"/>
            <a:r>
              <a:rPr lang="de-DE" sz="2800" dirty="0"/>
              <a:t>support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b="1" dirty="0"/>
              <a:t>TVET </a:t>
            </a:r>
            <a:r>
              <a:rPr lang="de-DE" sz="2800" b="1" dirty="0" err="1"/>
              <a:t>assistants</a:t>
            </a:r>
            <a:r>
              <a:rPr lang="de-DE" sz="2800" b="1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coordinate</a:t>
            </a:r>
            <a:r>
              <a:rPr lang="de-DE" sz="2800" dirty="0"/>
              <a:t> support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available</a:t>
            </a:r>
            <a:r>
              <a:rPr lang="de-DE" sz="2800" dirty="0"/>
              <a:t> </a:t>
            </a:r>
          </a:p>
          <a:p>
            <a:pPr lvl="1"/>
            <a:r>
              <a:rPr lang="de-DE" sz="2800" dirty="0" err="1"/>
              <a:t>this</a:t>
            </a:r>
            <a:r>
              <a:rPr lang="de-DE" sz="2800" dirty="0"/>
              <a:t> </a:t>
            </a:r>
            <a:r>
              <a:rPr lang="de-DE" sz="2800" dirty="0" err="1"/>
              <a:t>special</a:t>
            </a:r>
            <a:r>
              <a:rPr lang="de-DE" sz="2800" dirty="0"/>
              <a:t> </a:t>
            </a:r>
            <a:r>
              <a:rPr lang="de-DE" sz="2800" dirty="0" err="1"/>
              <a:t>needs</a:t>
            </a:r>
            <a:r>
              <a:rPr lang="de-DE" sz="2800" dirty="0"/>
              <a:t> </a:t>
            </a:r>
            <a:r>
              <a:rPr lang="de-DE" sz="2800" dirty="0" err="1"/>
              <a:t>apprentices</a:t>
            </a:r>
            <a:r>
              <a:rPr lang="de-DE" sz="2800" dirty="0"/>
              <a:t> </a:t>
            </a:r>
            <a:r>
              <a:rPr lang="de-DE" sz="2800" dirty="0" err="1"/>
              <a:t>allow</a:t>
            </a:r>
            <a:endParaRPr lang="de-DE" sz="2800" dirty="0"/>
          </a:p>
          <a:p>
            <a:pPr lvl="2"/>
            <a:r>
              <a:rPr lang="de-DE" sz="2800" b="1" dirty="0" err="1"/>
              <a:t>prolongation</a:t>
            </a:r>
            <a:r>
              <a:rPr lang="de-DE" sz="2800" b="1" dirty="0"/>
              <a:t> </a:t>
            </a:r>
            <a:r>
              <a:rPr lang="de-DE" sz="2800" b="1" dirty="0" err="1"/>
              <a:t>of</a:t>
            </a:r>
            <a:r>
              <a:rPr lang="de-DE" sz="2800" b="1" dirty="0"/>
              <a:t> </a:t>
            </a:r>
            <a:r>
              <a:rPr lang="de-DE" sz="2800" b="1" dirty="0" err="1"/>
              <a:t>the</a:t>
            </a:r>
            <a:r>
              <a:rPr lang="de-DE" sz="2800" b="1" dirty="0"/>
              <a:t> </a:t>
            </a:r>
            <a:r>
              <a:rPr lang="de-DE" sz="2800" b="1" dirty="0" err="1"/>
              <a:t>regular</a:t>
            </a:r>
            <a:r>
              <a:rPr lang="de-DE" sz="2800" b="1" dirty="0"/>
              <a:t> </a:t>
            </a:r>
            <a:r>
              <a:rPr lang="de-DE" sz="2800" b="1" dirty="0" err="1"/>
              <a:t>apprenticetime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3 </a:t>
            </a:r>
            <a:r>
              <a:rPr lang="de-DE" sz="2800" dirty="0" err="1"/>
              <a:t>years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maximum 5 </a:t>
            </a:r>
            <a:r>
              <a:rPr lang="de-DE" sz="2800" dirty="0" err="1"/>
              <a:t>years</a:t>
            </a:r>
            <a:endParaRPr lang="de-DE" sz="2800" dirty="0"/>
          </a:p>
          <a:p>
            <a:pPr lvl="2"/>
            <a:r>
              <a:rPr lang="de-DE" sz="2800" b="1" dirty="0" err="1"/>
              <a:t>costumized</a:t>
            </a:r>
            <a:r>
              <a:rPr lang="de-DE" sz="2800" b="1" dirty="0"/>
              <a:t> </a:t>
            </a:r>
            <a:r>
              <a:rPr lang="de-DE" sz="2800" b="1" dirty="0" err="1"/>
              <a:t>training</a:t>
            </a:r>
            <a:r>
              <a:rPr lang="de-DE" sz="2800" b="1" dirty="0"/>
              <a:t> </a:t>
            </a:r>
            <a:r>
              <a:rPr lang="de-DE" sz="2800" b="1" dirty="0" err="1"/>
              <a:t>programs</a:t>
            </a:r>
            <a:endParaRPr lang="de-DE" sz="2800" b="1" dirty="0"/>
          </a:p>
          <a:p>
            <a:pPr lvl="2"/>
            <a:r>
              <a:rPr lang="de-DE" sz="2800" b="1" dirty="0" err="1"/>
              <a:t>post</a:t>
            </a:r>
            <a:r>
              <a:rPr lang="de-DE" sz="2800" b="1" dirty="0"/>
              <a:t> </a:t>
            </a:r>
            <a:r>
              <a:rPr lang="de-DE" sz="2800" b="1" dirty="0" err="1"/>
              <a:t>apprenticeship</a:t>
            </a:r>
            <a:r>
              <a:rPr lang="de-DE" sz="2800" b="1" dirty="0"/>
              <a:t> support</a:t>
            </a:r>
          </a:p>
          <a:p>
            <a:pPr lvl="2"/>
            <a:r>
              <a:rPr lang="de-DE" sz="2800" b="1" dirty="0" err="1"/>
              <a:t>financial</a:t>
            </a:r>
            <a:r>
              <a:rPr lang="de-DE" sz="2800" b="1" dirty="0"/>
              <a:t> </a:t>
            </a:r>
            <a:r>
              <a:rPr lang="de-DE" sz="2800" b="1" dirty="0" err="1"/>
              <a:t>incentives</a:t>
            </a:r>
            <a:r>
              <a:rPr lang="de-DE" sz="2800" b="1" dirty="0"/>
              <a:t> </a:t>
            </a:r>
            <a:r>
              <a:rPr lang="de-DE" sz="2800" dirty="0" err="1"/>
              <a:t>for</a:t>
            </a:r>
            <a:r>
              <a:rPr lang="de-DE" sz="2800" dirty="0"/>
              <a:t> </a:t>
            </a:r>
            <a:r>
              <a:rPr lang="de-DE" sz="2800" dirty="0" err="1"/>
              <a:t>employers</a:t>
            </a:r>
            <a:endParaRPr lang="de-DE" sz="2800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5E028C2-91FB-8BAA-C69D-5F1160577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#ZeroCon23</a:t>
            </a:r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85A6F14-F7BF-75C5-59B4-E0605B5A8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6109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7338D5-614A-0876-F448-5E6B4B3BD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Methods </a:t>
            </a:r>
            <a:r>
              <a:rPr lang="de-DE" dirty="0" err="1"/>
              <a:t>used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training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job</a:t>
            </a:r>
            <a:r>
              <a:rPr lang="de-DE" dirty="0"/>
              <a:t>	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6CCBA5-970C-FFE2-E5FA-1FA62D00B2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de-DE" sz="3200" dirty="0" err="1"/>
              <a:t>principle</a:t>
            </a:r>
            <a:r>
              <a:rPr lang="de-DE" sz="3200" dirty="0"/>
              <a:t> „</a:t>
            </a:r>
            <a:r>
              <a:rPr lang="de-DE" sz="3200" b="1" dirty="0" err="1"/>
              <a:t>place</a:t>
            </a:r>
            <a:r>
              <a:rPr lang="de-DE" sz="3200" b="1" dirty="0"/>
              <a:t> </a:t>
            </a:r>
            <a:r>
              <a:rPr lang="de-DE" sz="3200" b="1" dirty="0" err="1"/>
              <a:t>first</a:t>
            </a:r>
            <a:r>
              <a:rPr lang="de-DE" sz="3200" b="1" dirty="0"/>
              <a:t>, </a:t>
            </a:r>
            <a:r>
              <a:rPr lang="de-DE" sz="3200" b="1" dirty="0" err="1"/>
              <a:t>train</a:t>
            </a:r>
            <a:r>
              <a:rPr lang="de-DE" sz="3200" b="1" dirty="0"/>
              <a:t> </a:t>
            </a:r>
            <a:r>
              <a:rPr lang="de-DE" sz="3200" b="1" dirty="0" err="1"/>
              <a:t>later</a:t>
            </a:r>
            <a:r>
              <a:rPr lang="de-DE" sz="3200" dirty="0"/>
              <a:t>“ </a:t>
            </a:r>
            <a:r>
              <a:rPr lang="de-DE" sz="3200" dirty="0" err="1"/>
              <a:t>for</a:t>
            </a:r>
            <a:r>
              <a:rPr lang="de-DE" sz="3200" dirty="0"/>
              <a:t> </a:t>
            </a:r>
            <a:r>
              <a:rPr lang="de-DE" sz="3200" dirty="0" err="1"/>
              <a:t>the</a:t>
            </a:r>
            <a:r>
              <a:rPr lang="de-DE" sz="3200" dirty="0"/>
              <a:t> </a:t>
            </a:r>
            <a:r>
              <a:rPr lang="de-DE" sz="3200" dirty="0" err="1"/>
              <a:t>needs</a:t>
            </a:r>
            <a:r>
              <a:rPr lang="de-DE" sz="3200" dirty="0"/>
              <a:t> </a:t>
            </a:r>
            <a:r>
              <a:rPr lang="de-DE" sz="3200" dirty="0" err="1"/>
              <a:t>of</a:t>
            </a:r>
            <a:r>
              <a:rPr lang="de-DE" sz="3200" dirty="0"/>
              <a:t> </a:t>
            </a:r>
            <a:r>
              <a:rPr lang="de-DE" sz="3200" dirty="0" err="1"/>
              <a:t>the</a:t>
            </a:r>
            <a:r>
              <a:rPr lang="de-DE" sz="3200" dirty="0"/>
              <a:t> </a:t>
            </a:r>
            <a:r>
              <a:rPr lang="de-DE" sz="3200" dirty="0" err="1"/>
              <a:t>concrete</a:t>
            </a:r>
            <a:r>
              <a:rPr lang="de-DE" sz="3200" dirty="0"/>
              <a:t> </a:t>
            </a:r>
            <a:r>
              <a:rPr lang="de-DE" sz="3200" dirty="0" err="1"/>
              <a:t>job</a:t>
            </a:r>
            <a:endParaRPr lang="de-DE" sz="3200" dirty="0"/>
          </a:p>
          <a:p>
            <a:pPr lvl="1"/>
            <a:r>
              <a:rPr lang="de-DE" sz="3200" dirty="0" err="1"/>
              <a:t>supported</a:t>
            </a:r>
            <a:r>
              <a:rPr lang="de-DE" sz="3200" dirty="0"/>
              <a:t> </a:t>
            </a:r>
            <a:r>
              <a:rPr lang="de-DE" sz="3200" dirty="0" err="1"/>
              <a:t>by</a:t>
            </a:r>
            <a:r>
              <a:rPr lang="de-DE" sz="3200" dirty="0"/>
              <a:t> </a:t>
            </a:r>
            <a:r>
              <a:rPr lang="de-DE" sz="3200" b="1" dirty="0" err="1"/>
              <a:t>employment</a:t>
            </a:r>
            <a:r>
              <a:rPr lang="de-DE" sz="3200" b="1" dirty="0"/>
              <a:t> </a:t>
            </a:r>
            <a:r>
              <a:rPr lang="de-DE" sz="3200" b="1" dirty="0" err="1"/>
              <a:t>assistants</a:t>
            </a:r>
            <a:r>
              <a:rPr lang="de-DE" sz="3200" b="1" dirty="0"/>
              <a:t> </a:t>
            </a:r>
            <a:r>
              <a:rPr lang="de-DE" sz="3200" dirty="0"/>
              <a:t>and </a:t>
            </a:r>
            <a:r>
              <a:rPr lang="de-DE" sz="3200" b="1" dirty="0" err="1"/>
              <a:t>job</a:t>
            </a:r>
            <a:r>
              <a:rPr lang="de-DE" sz="3200" b="1" dirty="0"/>
              <a:t> </a:t>
            </a:r>
            <a:r>
              <a:rPr lang="de-DE" sz="3200" b="1" dirty="0" err="1"/>
              <a:t>coaches</a:t>
            </a:r>
            <a:endParaRPr lang="de-DE" sz="3200" b="1" dirty="0"/>
          </a:p>
          <a:p>
            <a:pPr lvl="1"/>
            <a:r>
              <a:rPr lang="de-DE" sz="3200" dirty="0" err="1"/>
              <a:t>uses</a:t>
            </a:r>
            <a:r>
              <a:rPr lang="de-DE" sz="3200" dirty="0"/>
              <a:t> </a:t>
            </a:r>
            <a:r>
              <a:rPr lang="de-DE" sz="3200" dirty="0" err="1"/>
              <a:t>the</a:t>
            </a:r>
            <a:r>
              <a:rPr lang="de-DE" sz="3200" dirty="0"/>
              <a:t> </a:t>
            </a:r>
            <a:r>
              <a:rPr lang="de-DE" sz="3200" b="1" dirty="0"/>
              <a:t>Austrian National </a:t>
            </a:r>
            <a:r>
              <a:rPr lang="de-DE" sz="3200" b="1" dirty="0" err="1"/>
              <a:t>Qualification</a:t>
            </a:r>
            <a:r>
              <a:rPr lang="de-DE" sz="3200" b="1" dirty="0"/>
              <a:t> System – NQR, </a:t>
            </a:r>
            <a:r>
              <a:rPr lang="de-DE" sz="3200" dirty="0" err="1"/>
              <a:t>which</a:t>
            </a:r>
            <a:r>
              <a:rPr lang="de-DE" sz="3200" dirty="0"/>
              <a:t> </a:t>
            </a:r>
            <a:r>
              <a:rPr lang="de-DE" sz="3200" dirty="0" err="1"/>
              <a:t>allows</a:t>
            </a:r>
            <a:r>
              <a:rPr lang="de-DE" sz="3200" dirty="0"/>
              <a:t> also </a:t>
            </a:r>
            <a:r>
              <a:rPr lang="de-DE" sz="3200" dirty="0" err="1"/>
              <a:t>certification</a:t>
            </a:r>
            <a:r>
              <a:rPr lang="de-DE" sz="3200" dirty="0"/>
              <a:t> </a:t>
            </a:r>
            <a:r>
              <a:rPr lang="de-DE" sz="3200" dirty="0" err="1"/>
              <a:t>of</a:t>
            </a:r>
            <a:r>
              <a:rPr lang="de-DE" sz="3200" dirty="0"/>
              <a:t> informal </a:t>
            </a:r>
            <a:r>
              <a:rPr lang="de-DE" sz="3200" dirty="0" err="1"/>
              <a:t>learned</a:t>
            </a:r>
            <a:r>
              <a:rPr lang="de-DE" sz="3200" dirty="0"/>
              <a:t> VET </a:t>
            </a:r>
            <a:r>
              <a:rPr lang="de-DE" sz="3200" dirty="0" err="1"/>
              <a:t>results</a:t>
            </a:r>
            <a:r>
              <a:rPr lang="de-DE" sz="3200" dirty="0"/>
              <a:t> </a:t>
            </a:r>
          </a:p>
          <a:p>
            <a:pPr lvl="1"/>
            <a:r>
              <a:rPr lang="de-DE" sz="3200" dirty="0" err="1"/>
              <a:t>uses</a:t>
            </a:r>
            <a:r>
              <a:rPr lang="de-DE" sz="3200" dirty="0"/>
              <a:t> </a:t>
            </a:r>
            <a:r>
              <a:rPr lang="de-DE" sz="3200" dirty="0" err="1"/>
              <a:t>the</a:t>
            </a:r>
            <a:r>
              <a:rPr lang="de-DE" sz="3200" dirty="0"/>
              <a:t> KOMKOM </a:t>
            </a:r>
            <a:r>
              <a:rPr lang="de-DE" sz="3200" dirty="0" err="1"/>
              <a:t>app</a:t>
            </a:r>
            <a:r>
              <a:rPr lang="de-DE" sz="3200" dirty="0"/>
              <a:t> </a:t>
            </a:r>
            <a:r>
              <a:rPr lang="de-DE" sz="3200" dirty="0" err="1"/>
              <a:t>with</a:t>
            </a:r>
            <a:r>
              <a:rPr lang="de-DE" sz="3200" dirty="0"/>
              <a:t> </a:t>
            </a:r>
            <a:r>
              <a:rPr lang="de-DE" sz="3200" dirty="0" err="1"/>
              <a:t>for</a:t>
            </a:r>
            <a:r>
              <a:rPr lang="de-DE" sz="3200" dirty="0"/>
              <a:t> </a:t>
            </a:r>
            <a:r>
              <a:rPr lang="de-DE" sz="3200" dirty="0" err="1"/>
              <a:t>the</a:t>
            </a:r>
            <a:r>
              <a:rPr lang="de-DE" sz="3200" dirty="0"/>
              <a:t> </a:t>
            </a:r>
            <a:r>
              <a:rPr lang="de-DE" sz="3200" dirty="0" err="1"/>
              <a:t>moment</a:t>
            </a:r>
            <a:r>
              <a:rPr lang="de-DE" sz="3200" dirty="0"/>
              <a:t> 6 </a:t>
            </a:r>
            <a:r>
              <a:rPr lang="de-DE" sz="3200" dirty="0" err="1"/>
              <a:t>job</a:t>
            </a:r>
            <a:r>
              <a:rPr lang="de-DE" sz="3200" dirty="0"/>
              <a:t> </a:t>
            </a:r>
            <a:r>
              <a:rPr lang="de-DE" sz="3200" dirty="0" err="1"/>
              <a:t>qualifications</a:t>
            </a:r>
            <a:r>
              <a:rPr lang="de-DE" sz="3200" dirty="0"/>
              <a:t>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5E028C2-91FB-8BAA-C69D-5F1160577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#ZeroCon23</a:t>
            </a:r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85A6F14-F7BF-75C5-59B4-E0605B5A8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75851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575</Words>
  <Application>Microsoft Macintosh PowerPoint</Application>
  <PresentationFormat>Breitbild</PresentationFormat>
  <Paragraphs>67</Paragraphs>
  <Slides>7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Söhne</vt:lpstr>
      <vt:lpstr>Symbol</vt:lpstr>
      <vt:lpstr>Office Theme</vt:lpstr>
      <vt:lpstr>Succesful roads to vocational education</vt:lpstr>
      <vt:lpstr>Content</vt:lpstr>
      <vt:lpstr>What are regulatory sandboxes?</vt:lpstr>
      <vt:lpstr>Reallabor „Inclusive Employment“ in Carinthia</vt:lpstr>
      <vt:lpstr>Key challenges</vt:lpstr>
      <vt:lpstr>Methods used to support apprenticeship </vt:lpstr>
      <vt:lpstr>Methods used for training on the job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Katerina Stanton Balazs</dc:creator>
  <cp:lastModifiedBy>Franz Wolfmayr</cp:lastModifiedBy>
  <cp:revision>11</cp:revision>
  <dcterms:created xsi:type="dcterms:W3CDTF">2022-12-05T13:52:15Z</dcterms:created>
  <dcterms:modified xsi:type="dcterms:W3CDTF">2024-01-28T18:10:34Z</dcterms:modified>
</cp:coreProperties>
</file>