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6623E8-F88A-3148-8757-E67D2591B8CB}" v="1" dt="2024-01-25T15:36:55.1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 autoAdjust="0"/>
    <p:restoredTop sz="75510" autoAdjust="0"/>
  </p:normalViewPr>
  <p:slideViewPr>
    <p:cSldViewPr snapToGrid="0">
      <p:cViewPr varScale="1">
        <p:scale>
          <a:sx n="78" d="100"/>
          <a:sy n="78" d="100"/>
        </p:scale>
        <p:origin x="192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27/01/2024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27/01/2024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add your notes here.</a:t>
            </a:r>
          </a:p>
          <a:p>
            <a:r>
              <a:rPr lang="en-US" dirty="0"/>
              <a:t>Title; First name, last name of speaker(s); Name of Organization, Name of Country, Name of Session (as written in Agenda)</a:t>
            </a:r>
          </a:p>
          <a:p>
            <a:r>
              <a:rPr lang="en-US" dirty="0"/>
              <a:t>#ZeroCon24</a:t>
            </a:r>
          </a:p>
          <a:p>
            <a:r>
              <a:rPr lang="en-US" dirty="0"/>
              <a:t>Day and Time of Session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Slide: presenting three points on our project and the relationship to this year’s theme of the Zero Project Conference. Point 1; Point 2; Point 3 connect together </a:t>
            </a:r>
            <a:r>
              <a:rPr lang="en-US"/>
              <a:t>in this way. 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93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4A5B7-3009-3078-DA1C-A775027F1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3010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#ZeroCon24</a:t>
            </a:r>
            <a:endParaRPr lang="en-GB" sz="3600" b="1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27/01/2024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27/01/2024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8D991-9ADE-8892-D016-6590D6AF8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27/01/2024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27/01/2024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27/01/2024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27/01/2024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27/01/2024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27/01/2024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27/01/2024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27/01/2024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27/01/2024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#ZeroCon23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34024"/>
          </a:xfrm>
        </p:spPr>
        <p:txBody>
          <a:bodyPr>
            <a:normAutofit fontScale="90000"/>
          </a:bodyPr>
          <a:lstStyle/>
          <a:p>
            <a:r>
              <a:rPr lang="en-US" sz="7200" dirty="0" err="1"/>
              <a:t>Succesful</a:t>
            </a:r>
            <a:r>
              <a:rPr lang="en-US" sz="7200" dirty="0"/>
              <a:t> roads to vocational education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56387"/>
            <a:ext cx="9144000" cy="2701413"/>
          </a:xfrm>
        </p:spPr>
        <p:txBody>
          <a:bodyPr>
            <a:normAutofit/>
          </a:bodyPr>
          <a:lstStyle/>
          <a:p>
            <a:r>
              <a:rPr lang="en-US" sz="2800" b="1" dirty="0"/>
              <a:t>Franz </a:t>
            </a:r>
            <a:r>
              <a:rPr lang="en-US" sz="2800" b="1" dirty="0" err="1"/>
              <a:t>Wolfmayr</a:t>
            </a:r>
            <a:endParaRPr lang="en-US" sz="2800" b="1" dirty="0"/>
          </a:p>
          <a:p>
            <a:r>
              <a:rPr lang="en-US" sz="2800" dirty="0" err="1"/>
              <a:t>Zentrum</a:t>
            </a:r>
            <a:r>
              <a:rPr lang="en-US" sz="2800" dirty="0"/>
              <a:t> für </a:t>
            </a:r>
            <a:r>
              <a:rPr lang="en-US" sz="2800" dirty="0" err="1"/>
              <a:t>Sozialwirtschaft</a:t>
            </a:r>
            <a:r>
              <a:rPr lang="en-US" sz="2800" dirty="0"/>
              <a:t> GmbH</a:t>
            </a:r>
          </a:p>
          <a:p>
            <a:r>
              <a:rPr lang="en-US" sz="2800" dirty="0"/>
              <a:t>Austria</a:t>
            </a:r>
          </a:p>
          <a:p>
            <a:pPr latinLnBrk="0"/>
            <a:r>
              <a:rPr lang="de-AT" sz="2800" dirty="0"/>
              <a:t>Session: Innovative TVET </a:t>
            </a:r>
            <a:r>
              <a:rPr lang="de-AT" sz="2800" dirty="0" err="1"/>
              <a:t>programmes</a:t>
            </a:r>
            <a:r>
              <a:rPr lang="de-AT" sz="2800" dirty="0"/>
              <a:t> </a:t>
            </a:r>
            <a:r>
              <a:rPr lang="de-AT" sz="2800" dirty="0" err="1"/>
              <a:t>with</a:t>
            </a:r>
            <a:r>
              <a:rPr lang="de-AT" sz="2800" dirty="0"/>
              <a:t> a </a:t>
            </a:r>
            <a:r>
              <a:rPr lang="de-AT" sz="2800" dirty="0" err="1"/>
              <a:t>focus</a:t>
            </a:r>
            <a:r>
              <a:rPr lang="de-AT" sz="2800" dirty="0"/>
              <a:t> on </a:t>
            </a:r>
            <a:r>
              <a:rPr lang="de-AT" sz="2800" dirty="0" err="1"/>
              <a:t>persons</a:t>
            </a:r>
            <a:r>
              <a:rPr lang="de-AT" sz="2800" dirty="0"/>
              <a:t> </a:t>
            </a:r>
            <a:r>
              <a:rPr lang="de-AT" sz="2800" dirty="0" err="1"/>
              <a:t>with</a:t>
            </a:r>
            <a:r>
              <a:rPr lang="de-AT" sz="2800" dirty="0"/>
              <a:t> </a:t>
            </a:r>
            <a:r>
              <a:rPr lang="de-AT" sz="2800" dirty="0" err="1"/>
              <a:t>intellectual</a:t>
            </a:r>
            <a:r>
              <a:rPr lang="de-AT" sz="2800" dirty="0"/>
              <a:t> </a:t>
            </a:r>
            <a:r>
              <a:rPr lang="de-AT" sz="2800" dirty="0" err="1"/>
              <a:t>disabilities</a:t>
            </a:r>
            <a:endParaRPr lang="de-AT" sz="2800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3903248" y="5692088"/>
            <a:ext cx="4385503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latin typeface="Arial"/>
              </a:rPr>
              <a:t>Wednesday, 21 February 2024 / 14:00 – 15:00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6B4AAB-13CC-0101-7D17-6ABAF0358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4B858-7758-0A52-B774-34A6669B7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Regulatory Sandbox </a:t>
            </a:r>
            <a:r>
              <a:rPr lang="en-US" dirty="0"/>
              <a:t>”Inclusive Employment”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with two main support lines for TVET: 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b="1" dirty="0"/>
              <a:t>Supported Education </a:t>
            </a:r>
            <a:r>
              <a:rPr lang="en-US" dirty="0"/>
              <a:t>in apprenticeship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b="1" dirty="0"/>
              <a:t>Supported Employment </a:t>
            </a:r>
            <a:r>
              <a:rPr lang="en-US" dirty="0"/>
              <a:t>including </a:t>
            </a:r>
            <a:r>
              <a:rPr lang="en-US" i="1" dirty="0"/>
              <a:t>training on the job </a:t>
            </a:r>
          </a:p>
          <a:p>
            <a:pPr lvl="2">
              <a:buFont typeface="Symbol" pitchFamily="2" charset="2"/>
              <a:buChar char="-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Support methods used </a:t>
            </a:r>
            <a:r>
              <a:rPr lang="en-US" dirty="0"/>
              <a:t>for Support in Education and training on the job in Austria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6FE-45C2-3C89-C954-3B3AC63F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6B420B-7E51-F534-A7FA-1BA66990F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regulatory</a:t>
            </a:r>
            <a:r>
              <a:rPr lang="de-DE" dirty="0"/>
              <a:t> </a:t>
            </a:r>
            <a:r>
              <a:rPr lang="de-DE" dirty="0" err="1"/>
              <a:t>sandboxes</a:t>
            </a:r>
            <a:r>
              <a:rPr lang="de-DE" dirty="0"/>
              <a:t>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536233-639E-9932-2AA6-6D7F69EA5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90688"/>
            <a:ext cx="10515600" cy="38612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AT" dirty="0">
                <a:solidFill>
                  <a:srgbClr val="374151"/>
                </a:solidFill>
                <a:latin typeface="Söhne"/>
              </a:rPr>
              <a:t>i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n Austria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we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call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it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„Reallabor“</a:t>
            </a:r>
            <a:endParaRPr lang="de-AT" dirty="0">
              <a:solidFill>
                <a:srgbClr val="374151"/>
              </a:solidFill>
              <a:latin typeface="Söhne"/>
            </a:endParaRPr>
          </a:p>
          <a:p>
            <a:pPr>
              <a:buFont typeface="Symbol" pitchFamily="2" charset="2"/>
              <a:buChar char="-"/>
            </a:pP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framework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set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up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by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a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regulatory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authority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</a:p>
          <a:p>
            <a:pPr>
              <a:buFont typeface="Symbol" pitchFamily="2" charset="2"/>
              <a:buChar char="-"/>
            </a:pP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allows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small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scale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, live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testing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of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innovations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by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private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firms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</a:p>
          <a:p>
            <a:pPr>
              <a:buFont typeface="Symbol" pitchFamily="2" charset="2"/>
              <a:buChar char="-"/>
            </a:pP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in a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controlled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environment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</a:p>
          <a:p>
            <a:pPr>
              <a:buFont typeface="Symbol" pitchFamily="2" charset="2"/>
              <a:buChar char="-"/>
            </a:pP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under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the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regulator's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supervision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. </a:t>
            </a:r>
          </a:p>
          <a:p>
            <a:pPr marL="0" indent="0">
              <a:buNone/>
            </a:pP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This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concept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is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commonly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applied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in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some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technical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sectors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within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the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EU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member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states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but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new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in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the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area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of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employment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and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education</a:t>
            </a:r>
            <a:r>
              <a:rPr lang="de-AT" b="0" i="0" u="none" strike="noStrike" dirty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de-AT" b="0" i="0" u="none" strike="noStrike" dirty="0" err="1">
                <a:solidFill>
                  <a:srgbClr val="374151"/>
                </a:solidFill>
                <a:effectLst/>
                <a:latin typeface="Söhne"/>
              </a:rPr>
              <a:t>policy</a:t>
            </a:r>
            <a:r>
              <a:rPr lang="de-AT" dirty="0">
                <a:solidFill>
                  <a:srgbClr val="374151"/>
                </a:solidFill>
                <a:latin typeface="Söhne"/>
              </a:rPr>
              <a:t>. </a:t>
            </a:r>
            <a:r>
              <a:rPr lang="de-AT" dirty="0" err="1">
                <a:solidFill>
                  <a:srgbClr val="374151"/>
                </a:solidFill>
                <a:latin typeface="Söhne"/>
              </a:rPr>
              <a:t>We</a:t>
            </a:r>
            <a:r>
              <a:rPr lang="de-AT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dirty="0" err="1">
                <a:solidFill>
                  <a:srgbClr val="374151"/>
                </a:solidFill>
                <a:latin typeface="Söhne"/>
              </a:rPr>
              <a:t>want</a:t>
            </a:r>
            <a:r>
              <a:rPr lang="de-AT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dirty="0" err="1">
                <a:solidFill>
                  <a:srgbClr val="374151"/>
                </a:solidFill>
                <a:latin typeface="Söhne"/>
              </a:rPr>
              <a:t>to</a:t>
            </a:r>
            <a:r>
              <a:rPr lang="de-AT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dirty="0" err="1">
                <a:solidFill>
                  <a:srgbClr val="374151"/>
                </a:solidFill>
                <a:latin typeface="Söhne"/>
              </a:rPr>
              <a:t>implement</a:t>
            </a:r>
            <a:r>
              <a:rPr lang="de-AT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dirty="0" err="1">
                <a:solidFill>
                  <a:srgbClr val="374151"/>
                </a:solidFill>
                <a:latin typeface="Söhne"/>
              </a:rPr>
              <a:t>it</a:t>
            </a:r>
            <a:r>
              <a:rPr lang="de-AT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dirty="0" err="1">
                <a:solidFill>
                  <a:srgbClr val="374151"/>
                </a:solidFill>
                <a:latin typeface="Söhne"/>
              </a:rPr>
              <a:t>as</a:t>
            </a:r>
            <a:r>
              <a:rPr lang="de-AT" dirty="0">
                <a:solidFill>
                  <a:srgbClr val="374151"/>
                </a:solidFill>
                <a:latin typeface="Söhne"/>
              </a:rPr>
              <a:t> a </a:t>
            </a:r>
            <a:r>
              <a:rPr lang="de-AT" dirty="0" err="1">
                <a:solidFill>
                  <a:srgbClr val="374151"/>
                </a:solidFill>
                <a:latin typeface="Söhne"/>
              </a:rPr>
              <a:t>good</a:t>
            </a:r>
            <a:r>
              <a:rPr lang="de-AT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dirty="0" err="1">
                <a:solidFill>
                  <a:srgbClr val="374151"/>
                </a:solidFill>
                <a:latin typeface="Söhne"/>
              </a:rPr>
              <a:t>framework</a:t>
            </a:r>
            <a:r>
              <a:rPr lang="de-AT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dirty="0" err="1">
                <a:solidFill>
                  <a:srgbClr val="374151"/>
                </a:solidFill>
                <a:latin typeface="Söhne"/>
              </a:rPr>
              <a:t>to</a:t>
            </a:r>
            <a:r>
              <a:rPr lang="de-AT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dirty="0" err="1">
                <a:solidFill>
                  <a:srgbClr val="374151"/>
                </a:solidFill>
                <a:latin typeface="Söhne"/>
              </a:rPr>
              <a:t>create</a:t>
            </a:r>
            <a:r>
              <a:rPr lang="de-AT" dirty="0">
                <a:solidFill>
                  <a:srgbClr val="374151"/>
                </a:solidFill>
                <a:latin typeface="Söhne"/>
              </a:rPr>
              <a:t> social  </a:t>
            </a:r>
            <a:r>
              <a:rPr lang="de-AT" dirty="0" err="1">
                <a:solidFill>
                  <a:srgbClr val="374151"/>
                </a:solidFill>
                <a:latin typeface="Söhne"/>
              </a:rPr>
              <a:t>innovation</a:t>
            </a:r>
            <a:r>
              <a:rPr lang="de-AT" dirty="0">
                <a:solidFill>
                  <a:srgbClr val="374151"/>
                </a:solidFill>
                <a:latin typeface="Söhne"/>
              </a:rPr>
              <a:t>. </a:t>
            </a: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DB923B0-6AD1-C426-B716-632956E4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#ZeroCon23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80F969C-21C5-B568-D0AA-709B654B2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61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F1D78F-836B-4AE0-757B-C2AE70FD1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Reallabor „Inclusive </a:t>
            </a:r>
            <a:r>
              <a:rPr lang="de-DE" dirty="0" err="1"/>
              <a:t>Employment</a:t>
            </a:r>
            <a:r>
              <a:rPr lang="de-DE" dirty="0"/>
              <a:t>“ in Carinthia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59338B-C7E0-DEC8-32A0-4A3826A23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517"/>
            <a:ext cx="10515600" cy="4428669"/>
          </a:xfrm>
        </p:spPr>
        <p:txBody>
          <a:bodyPr>
            <a:normAutofit fontScale="55000" lnSpcReduction="2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de-AT" sz="4400" b="1" dirty="0">
                <a:solidFill>
                  <a:srgbClr val="374151"/>
                </a:solidFill>
                <a:latin typeface="Söhne"/>
              </a:rPr>
              <a:t>limited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Scope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and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duration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with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around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50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participants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out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of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sheltered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workshops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with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pocket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money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limited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for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a time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of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3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years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de-AT" sz="4400" dirty="0" err="1">
                <a:solidFill>
                  <a:srgbClr val="374151"/>
                </a:solidFill>
                <a:latin typeface="Söhne"/>
              </a:rPr>
              <a:t>allows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a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certain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relaxation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of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social,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labour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and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unmeployment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law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and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regulatory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requirements</a:t>
            </a:r>
            <a:endParaRPr lang="de-AT" sz="4400" b="1" dirty="0">
              <a:solidFill>
                <a:srgbClr val="374151"/>
              </a:solidFill>
              <a:latin typeface="Söhne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de-AT" sz="4400" dirty="0" err="1">
                <a:solidFill>
                  <a:srgbClr val="374151"/>
                </a:solidFill>
                <a:latin typeface="Söhne"/>
              </a:rPr>
              <a:t>ensures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that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risks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are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managed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,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particularly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risks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to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fall in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gaps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of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the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social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security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system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provides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a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learning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opportunity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for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both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regulators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and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innovators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.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Supported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Employment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enterprises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gain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insight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into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better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support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services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and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their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coordination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,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while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regulators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learn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about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the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necessary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legal and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other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regulatory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adaptations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Safeguard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measures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are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put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in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place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to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protect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the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interests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of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employees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with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disabilities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involved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de-AT" sz="4400" dirty="0">
                <a:solidFill>
                  <a:srgbClr val="374151"/>
                </a:solidFill>
                <a:latin typeface="Söhne"/>
              </a:rPr>
              <a:t>The Reallabor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is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b="1" dirty="0" err="1">
                <a:solidFill>
                  <a:srgbClr val="374151"/>
                </a:solidFill>
                <a:latin typeface="Söhne"/>
              </a:rPr>
              <a:t>funded</a:t>
            </a:r>
            <a:r>
              <a:rPr lang="de-AT" sz="44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by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the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regional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authorities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of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4400" dirty="0" err="1">
                <a:solidFill>
                  <a:srgbClr val="374151"/>
                </a:solidFill>
                <a:latin typeface="Söhne"/>
              </a:rPr>
              <a:t>carinthia</a:t>
            </a:r>
            <a:r>
              <a:rPr lang="de-AT" sz="4400" dirty="0">
                <a:solidFill>
                  <a:srgbClr val="374151"/>
                </a:solidFill>
                <a:latin typeface="Söhne"/>
              </a:rPr>
              <a:t> (2023 – 2026)</a:t>
            </a: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040D40A-38C8-EA02-080F-DCFB5A906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#ZeroCon23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1C67E20-6B31-AD54-F087-487FC55A0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690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980610-A9BC-CB69-7D1C-BBE6774FB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Key </a:t>
            </a:r>
            <a:r>
              <a:rPr lang="de-DE" dirty="0" err="1"/>
              <a:t>challenges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E0A99E-BA31-3FD1-C30B-35271D5A6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Font typeface="Symbol" pitchFamily="2" charset="2"/>
              <a:buChar char="-"/>
            </a:pPr>
            <a:r>
              <a:rPr lang="de-AT" sz="2900" dirty="0">
                <a:solidFill>
                  <a:srgbClr val="374151"/>
                </a:solidFill>
                <a:latin typeface="Söhne"/>
              </a:rPr>
              <a:t>break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the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europeanwide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unique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austrian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legal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barrier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of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„</a:t>
            </a:r>
            <a:r>
              <a:rPr lang="de-AT" sz="2900" b="1" dirty="0" err="1">
                <a:solidFill>
                  <a:srgbClr val="374151"/>
                </a:solidFill>
                <a:latin typeface="Söhne"/>
              </a:rPr>
              <a:t>unability</a:t>
            </a:r>
            <a:r>
              <a:rPr lang="de-AT" sz="29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b="1" dirty="0" err="1">
                <a:solidFill>
                  <a:srgbClr val="374151"/>
                </a:solidFill>
                <a:latin typeface="Söhne"/>
              </a:rPr>
              <a:t>to</a:t>
            </a:r>
            <a:r>
              <a:rPr lang="de-AT" sz="29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b="1" dirty="0" err="1">
                <a:solidFill>
                  <a:srgbClr val="374151"/>
                </a:solidFill>
                <a:latin typeface="Söhne"/>
              </a:rPr>
              <a:t>work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“</a:t>
            </a:r>
          </a:p>
          <a:p>
            <a:pPr lvl="1">
              <a:buFont typeface="Symbol" pitchFamily="2" charset="2"/>
              <a:buChar char="-"/>
            </a:pPr>
            <a:r>
              <a:rPr lang="de-AT" sz="2900" b="1" dirty="0" err="1">
                <a:solidFill>
                  <a:srgbClr val="374151"/>
                </a:solidFill>
                <a:latin typeface="Söhne"/>
              </a:rPr>
              <a:t>safeguard</a:t>
            </a:r>
            <a:r>
              <a:rPr lang="de-AT" sz="29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b="1" dirty="0" err="1">
                <a:solidFill>
                  <a:srgbClr val="374151"/>
                </a:solidFill>
                <a:latin typeface="Söhne"/>
              </a:rPr>
              <a:t>the</a:t>
            </a:r>
            <a:r>
              <a:rPr lang="de-AT" sz="29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b="1" dirty="0" err="1">
                <a:solidFill>
                  <a:srgbClr val="374151"/>
                </a:solidFill>
                <a:latin typeface="Söhne"/>
              </a:rPr>
              <a:t>workers</a:t>
            </a:r>
            <a:r>
              <a:rPr lang="de-AT" sz="29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with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disabilities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involved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and</a:t>
            </a:r>
          </a:p>
          <a:p>
            <a:pPr lvl="1">
              <a:buFont typeface="Symbol" pitchFamily="2" charset="2"/>
              <a:buChar char="-"/>
            </a:pPr>
            <a:r>
              <a:rPr lang="de-AT" sz="2900" dirty="0" err="1">
                <a:solidFill>
                  <a:srgbClr val="374151"/>
                </a:solidFill>
                <a:latin typeface="Söhne"/>
              </a:rPr>
              <a:t>set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up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b="1" dirty="0">
                <a:solidFill>
                  <a:srgbClr val="374151"/>
                </a:solidFill>
                <a:latin typeface="Söhne"/>
              </a:rPr>
              <a:t>support </a:t>
            </a:r>
            <a:r>
              <a:rPr lang="de-AT" sz="2900" b="1" dirty="0" err="1">
                <a:solidFill>
                  <a:srgbClr val="374151"/>
                </a:solidFill>
                <a:latin typeface="Söhne"/>
              </a:rPr>
              <a:t>for</a:t>
            </a:r>
            <a:r>
              <a:rPr lang="de-AT" sz="2900" b="1" dirty="0">
                <a:solidFill>
                  <a:srgbClr val="374151"/>
                </a:solidFill>
                <a:latin typeface="Söhne"/>
              </a:rPr>
              <a:t> all </a:t>
            </a:r>
            <a:r>
              <a:rPr lang="de-AT" sz="2900" b="1" dirty="0" err="1">
                <a:solidFill>
                  <a:srgbClr val="374151"/>
                </a:solidFill>
                <a:latin typeface="Söhne"/>
              </a:rPr>
              <a:t>people</a:t>
            </a:r>
            <a:r>
              <a:rPr lang="de-AT" sz="29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who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want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to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work</a:t>
            </a:r>
            <a:endParaRPr lang="de-AT" sz="2900" dirty="0">
              <a:solidFill>
                <a:srgbClr val="374151"/>
              </a:solidFill>
              <a:latin typeface="Söhne"/>
            </a:endParaRPr>
          </a:p>
          <a:p>
            <a:pPr lvl="1">
              <a:buFont typeface="Symbol" pitchFamily="2" charset="2"/>
              <a:buChar char="-"/>
            </a:pPr>
            <a:r>
              <a:rPr lang="de-AT" sz="2900" dirty="0" err="1">
                <a:solidFill>
                  <a:srgbClr val="374151"/>
                </a:solidFill>
                <a:latin typeface="Söhne"/>
              </a:rPr>
              <a:t>develop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b="1" dirty="0" err="1">
                <a:solidFill>
                  <a:srgbClr val="374151"/>
                </a:solidFill>
                <a:latin typeface="Söhne"/>
              </a:rPr>
              <a:t>cooperation</a:t>
            </a:r>
            <a:r>
              <a:rPr lang="de-AT" sz="29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b="1" dirty="0" err="1">
                <a:solidFill>
                  <a:srgbClr val="374151"/>
                </a:solidFill>
                <a:latin typeface="Söhne"/>
              </a:rPr>
              <a:t>with</a:t>
            </a:r>
            <a:r>
              <a:rPr lang="de-AT" sz="29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b="1" dirty="0" err="1">
                <a:solidFill>
                  <a:srgbClr val="374151"/>
                </a:solidFill>
                <a:latin typeface="Söhne"/>
              </a:rPr>
              <a:t>partly</a:t>
            </a:r>
            <a:r>
              <a:rPr lang="de-AT" sz="29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b="1" dirty="0" err="1">
                <a:solidFill>
                  <a:srgbClr val="374151"/>
                </a:solidFill>
                <a:latin typeface="Söhne"/>
              </a:rPr>
              <a:t>responsible</a:t>
            </a:r>
            <a:r>
              <a:rPr lang="de-AT" sz="29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b="1" dirty="0" err="1">
                <a:solidFill>
                  <a:srgbClr val="374151"/>
                </a:solidFill>
                <a:latin typeface="Söhne"/>
              </a:rPr>
              <a:t>state</a:t>
            </a:r>
            <a:r>
              <a:rPr lang="de-AT" sz="29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b="1" dirty="0" err="1">
                <a:solidFill>
                  <a:srgbClr val="374151"/>
                </a:solidFill>
                <a:latin typeface="Söhne"/>
              </a:rPr>
              <a:t>bodies</a:t>
            </a:r>
            <a:r>
              <a:rPr lang="de-AT" sz="2900" b="1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(national social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security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insurance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,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labour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market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agency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,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the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special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labour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market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agency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for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persons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with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disabilities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and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the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9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regions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)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who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are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not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used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to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cooperate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on behalf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of</a:t>
            </a:r>
            <a:r>
              <a:rPr lang="de-AT" sz="2900" dirty="0">
                <a:solidFill>
                  <a:srgbClr val="374151"/>
                </a:solidFill>
                <a:latin typeface="Söhne"/>
              </a:rPr>
              <a:t> individual </a:t>
            </a:r>
            <a:r>
              <a:rPr lang="de-AT" sz="2900" dirty="0" err="1">
                <a:solidFill>
                  <a:srgbClr val="374151"/>
                </a:solidFill>
                <a:latin typeface="Söhne"/>
              </a:rPr>
              <a:t>persons</a:t>
            </a:r>
            <a:endParaRPr lang="de-AT" sz="2900" dirty="0">
              <a:solidFill>
                <a:srgbClr val="374151"/>
              </a:solidFill>
              <a:latin typeface="Söhne"/>
            </a:endParaRP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6A9B5CC-AC8A-37E3-9C57-0E7B91DE7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#ZeroCon23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46E1C9F-0424-19A9-A430-BDD19B0B1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369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7338D5-614A-0876-F448-5E6B4B3BD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Methods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support </a:t>
            </a:r>
            <a:r>
              <a:rPr lang="de-DE" dirty="0" err="1"/>
              <a:t>apprenticeship</a:t>
            </a:r>
            <a:r>
              <a:rPr lang="de-DE" dirty="0"/>
              <a:t>	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6CCBA5-970C-FFE2-E5FA-1FA62D00B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de-DE" sz="2800" b="1" dirty="0" err="1"/>
              <a:t>the</a:t>
            </a:r>
            <a:r>
              <a:rPr lang="de-DE" sz="2800" b="1" dirty="0"/>
              <a:t> </a:t>
            </a:r>
            <a:r>
              <a:rPr lang="de-DE" sz="2800" b="1" dirty="0" err="1"/>
              <a:t>austrian</a:t>
            </a:r>
            <a:r>
              <a:rPr lang="de-DE" sz="2800" b="1" dirty="0"/>
              <a:t> dual </a:t>
            </a:r>
            <a:r>
              <a:rPr lang="de-DE" sz="2800" b="1" dirty="0" err="1"/>
              <a:t>system</a:t>
            </a:r>
            <a:r>
              <a:rPr lang="de-DE" sz="2800" b="1" dirty="0"/>
              <a:t> </a:t>
            </a:r>
            <a:r>
              <a:rPr lang="de-DE" sz="2800" b="1" dirty="0" err="1"/>
              <a:t>of</a:t>
            </a:r>
            <a:r>
              <a:rPr lang="de-DE" sz="2800" b="1" dirty="0"/>
              <a:t> </a:t>
            </a:r>
            <a:r>
              <a:rPr lang="de-DE" sz="2800" b="1" dirty="0" err="1"/>
              <a:t>apprenticeship</a:t>
            </a:r>
            <a:r>
              <a:rPr lang="de-DE" sz="2800" b="1" dirty="0"/>
              <a:t> </a:t>
            </a:r>
            <a:r>
              <a:rPr lang="de-DE" sz="2800" dirty="0" err="1"/>
              <a:t>combines</a:t>
            </a:r>
            <a:r>
              <a:rPr lang="de-DE" sz="2800" dirty="0"/>
              <a:t> </a:t>
            </a:r>
            <a:r>
              <a:rPr lang="de-DE" sz="2800" dirty="0" err="1"/>
              <a:t>practical</a:t>
            </a:r>
            <a:r>
              <a:rPr lang="de-DE" sz="2800" dirty="0"/>
              <a:t> </a:t>
            </a:r>
            <a:r>
              <a:rPr lang="de-DE" sz="2800" dirty="0" err="1"/>
              <a:t>training</a:t>
            </a:r>
            <a:r>
              <a:rPr lang="de-DE" sz="2800" dirty="0"/>
              <a:t> in </a:t>
            </a:r>
            <a:r>
              <a:rPr lang="de-DE" sz="2800" dirty="0" err="1"/>
              <a:t>enterprises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 </a:t>
            </a:r>
            <a:r>
              <a:rPr lang="de-DE" sz="2800" dirty="0" err="1"/>
              <a:t>theoretical</a:t>
            </a:r>
            <a:r>
              <a:rPr lang="de-DE" sz="2800" dirty="0"/>
              <a:t> </a:t>
            </a:r>
            <a:r>
              <a:rPr lang="de-DE" sz="2800" dirty="0" err="1"/>
              <a:t>education</a:t>
            </a:r>
            <a:r>
              <a:rPr lang="de-DE" sz="2800" dirty="0"/>
              <a:t> in </a:t>
            </a:r>
            <a:r>
              <a:rPr lang="de-DE" sz="2800" dirty="0" err="1"/>
              <a:t>vocational</a:t>
            </a:r>
            <a:r>
              <a:rPr lang="de-DE" sz="2800" dirty="0"/>
              <a:t> </a:t>
            </a:r>
            <a:r>
              <a:rPr lang="de-DE" sz="2800" dirty="0" err="1"/>
              <a:t>schools</a:t>
            </a:r>
            <a:r>
              <a:rPr lang="de-DE" sz="2800" dirty="0"/>
              <a:t> </a:t>
            </a:r>
          </a:p>
          <a:p>
            <a:pPr lvl="1"/>
            <a:r>
              <a:rPr lang="de-DE" sz="2800" dirty="0"/>
              <a:t>support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b="1" dirty="0"/>
              <a:t>TVET </a:t>
            </a:r>
            <a:r>
              <a:rPr lang="de-DE" sz="2800" b="1" dirty="0" err="1"/>
              <a:t>assistants</a:t>
            </a:r>
            <a:r>
              <a:rPr lang="de-DE" sz="2800" b="1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coordinate</a:t>
            </a:r>
            <a:r>
              <a:rPr lang="de-DE" sz="2800" dirty="0"/>
              <a:t> support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available</a:t>
            </a:r>
            <a:r>
              <a:rPr lang="de-DE" sz="2800" dirty="0"/>
              <a:t> </a:t>
            </a:r>
          </a:p>
          <a:p>
            <a:pPr lvl="1"/>
            <a:r>
              <a:rPr lang="de-DE" sz="2800" dirty="0" err="1"/>
              <a:t>this</a:t>
            </a:r>
            <a:r>
              <a:rPr lang="de-DE" sz="2800" dirty="0"/>
              <a:t> </a:t>
            </a:r>
            <a:r>
              <a:rPr lang="de-DE" sz="2800" dirty="0" err="1"/>
              <a:t>special</a:t>
            </a:r>
            <a:r>
              <a:rPr lang="de-DE" sz="2800" dirty="0"/>
              <a:t> </a:t>
            </a:r>
            <a:r>
              <a:rPr lang="de-DE" sz="2800" dirty="0" err="1"/>
              <a:t>needs</a:t>
            </a:r>
            <a:r>
              <a:rPr lang="de-DE" sz="2800" dirty="0"/>
              <a:t> </a:t>
            </a:r>
            <a:r>
              <a:rPr lang="de-DE" sz="2800" dirty="0" err="1"/>
              <a:t>apprentices</a:t>
            </a:r>
            <a:r>
              <a:rPr lang="de-DE" sz="2800" dirty="0"/>
              <a:t> </a:t>
            </a:r>
            <a:r>
              <a:rPr lang="de-DE" sz="2800" dirty="0" err="1"/>
              <a:t>allow</a:t>
            </a:r>
            <a:endParaRPr lang="de-DE" sz="2800" dirty="0"/>
          </a:p>
          <a:p>
            <a:pPr lvl="2"/>
            <a:r>
              <a:rPr lang="de-DE" sz="2800" b="1" dirty="0" err="1"/>
              <a:t>prolongation</a:t>
            </a:r>
            <a:r>
              <a:rPr lang="de-DE" sz="2800" b="1" dirty="0"/>
              <a:t> </a:t>
            </a:r>
            <a:r>
              <a:rPr lang="de-DE" sz="2800" b="1" dirty="0" err="1"/>
              <a:t>of</a:t>
            </a:r>
            <a:r>
              <a:rPr lang="de-DE" sz="2800" b="1" dirty="0"/>
              <a:t> </a:t>
            </a:r>
            <a:r>
              <a:rPr lang="de-DE" sz="2800" b="1" dirty="0" err="1"/>
              <a:t>the</a:t>
            </a:r>
            <a:r>
              <a:rPr lang="de-DE" sz="2800" b="1" dirty="0"/>
              <a:t> </a:t>
            </a:r>
            <a:r>
              <a:rPr lang="de-DE" sz="2800" b="1" dirty="0" err="1"/>
              <a:t>regular</a:t>
            </a:r>
            <a:r>
              <a:rPr lang="de-DE" sz="2800" b="1" dirty="0"/>
              <a:t> </a:t>
            </a:r>
            <a:r>
              <a:rPr lang="de-DE" sz="2800" b="1" dirty="0" err="1"/>
              <a:t>apprenticetime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3 </a:t>
            </a:r>
            <a:r>
              <a:rPr lang="de-DE" sz="2800" dirty="0" err="1"/>
              <a:t>years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maximum 5 </a:t>
            </a:r>
            <a:r>
              <a:rPr lang="de-DE" sz="2800" dirty="0" err="1"/>
              <a:t>years</a:t>
            </a:r>
            <a:endParaRPr lang="de-DE" sz="2800" dirty="0"/>
          </a:p>
          <a:p>
            <a:pPr lvl="2"/>
            <a:r>
              <a:rPr lang="de-DE" sz="2800" b="1" dirty="0" err="1"/>
              <a:t>costumized</a:t>
            </a:r>
            <a:r>
              <a:rPr lang="de-DE" sz="2800" b="1" dirty="0"/>
              <a:t> </a:t>
            </a:r>
            <a:r>
              <a:rPr lang="de-DE" sz="2800" b="1" dirty="0" err="1"/>
              <a:t>training</a:t>
            </a:r>
            <a:r>
              <a:rPr lang="de-DE" sz="2800" b="1" dirty="0"/>
              <a:t> </a:t>
            </a:r>
            <a:r>
              <a:rPr lang="de-DE" sz="2800" b="1" dirty="0" err="1"/>
              <a:t>programs</a:t>
            </a:r>
            <a:endParaRPr lang="de-DE" sz="2800" b="1" dirty="0"/>
          </a:p>
          <a:p>
            <a:pPr lvl="2"/>
            <a:r>
              <a:rPr lang="de-DE" sz="2800" b="1" dirty="0" err="1"/>
              <a:t>post</a:t>
            </a:r>
            <a:r>
              <a:rPr lang="de-DE" sz="2800" b="1" dirty="0"/>
              <a:t> </a:t>
            </a:r>
            <a:r>
              <a:rPr lang="de-DE" sz="2800" b="1" dirty="0" err="1"/>
              <a:t>apprenticeship</a:t>
            </a:r>
            <a:r>
              <a:rPr lang="de-DE" sz="2800" b="1" dirty="0"/>
              <a:t> support</a:t>
            </a:r>
          </a:p>
          <a:p>
            <a:pPr lvl="2"/>
            <a:r>
              <a:rPr lang="de-DE" sz="2800" b="1" dirty="0" err="1"/>
              <a:t>financial</a:t>
            </a:r>
            <a:r>
              <a:rPr lang="de-DE" sz="2800" b="1" dirty="0"/>
              <a:t> </a:t>
            </a:r>
            <a:r>
              <a:rPr lang="de-DE" sz="2800" b="1" dirty="0" err="1"/>
              <a:t>incentives</a:t>
            </a:r>
            <a:r>
              <a:rPr lang="de-DE" sz="2800" b="1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employers</a:t>
            </a:r>
            <a:endParaRPr lang="de-DE" sz="280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5E028C2-91FB-8BAA-C69D-5F1160577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#ZeroCon23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85A6F14-F7BF-75C5-59B4-E0605B5A8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109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7338D5-614A-0876-F448-5E6B4B3BD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Methods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training</a:t>
            </a:r>
            <a:r>
              <a:rPr lang="de-DE" dirty="0"/>
              <a:t> on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job</a:t>
            </a:r>
            <a:r>
              <a:rPr lang="de-DE" dirty="0"/>
              <a:t>	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6CCBA5-970C-FFE2-E5FA-1FA62D00B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de-DE" sz="3200" dirty="0" err="1"/>
              <a:t>principle</a:t>
            </a:r>
            <a:r>
              <a:rPr lang="de-DE" sz="3200" dirty="0"/>
              <a:t> „</a:t>
            </a:r>
            <a:r>
              <a:rPr lang="de-DE" sz="3200" b="1" dirty="0" err="1"/>
              <a:t>place</a:t>
            </a:r>
            <a:r>
              <a:rPr lang="de-DE" sz="3200" b="1" dirty="0"/>
              <a:t> </a:t>
            </a:r>
            <a:r>
              <a:rPr lang="de-DE" sz="3200" b="1" dirty="0" err="1"/>
              <a:t>first</a:t>
            </a:r>
            <a:r>
              <a:rPr lang="de-DE" sz="3200" b="1" dirty="0"/>
              <a:t>, </a:t>
            </a:r>
            <a:r>
              <a:rPr lang="de-DE" sz="3200" b="1" dirty="0" err="1"/>
              <a:t>train</a:t>
            </a:r>
            <a:r>
              <a:rPr lang="de-DE" sz="3200" b="1" dirty="0"/>
              <a:t> </a:t>
            </a:r>
            <a:r>
              <a:rPr lang="de-DE" sz="3200" b="1" dirty="0" err="1"/>
              <a:t>later</a:t>
            </a:r>
            <a:r>
              <a:rPr lang="de-DE" sz="3200" dirty="0"/>
              <a:t>“ </a:t>
            </a:r>
            <a:r>
              <a:rPr lang="de-DE" sz="3200" dirty="0" err="1"/>
              <a:t>for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needs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concrete</a:t>
            </a:r>
            <a:r>
              <a:rPr lang="de-DE" sz="3200" dirty="0"/>
              <a:t> </a:t>
            </a:r>
            <a:r>
              <a:rPr lang="de-DE" sz="3200" dirty="0" err="1"/>
              <a:t>job</a:t>
            </a:r>
            <a:endParaRPr lang="de-DE" sz="3200" dirty="0"/>
          </a:p>
          <a:p>
            <a:pPr lvl="1"/>
            <a:r>
              <a:rPr lang="de-DE" sz="3200" dirty="0" err="1"/>
              <a:t>supported</a:t>
            </a:r>
            <a:r>
              <a:rPr lang="de-DE" sz="3200" dirty="0"/>
              <a:t> </a:t>
            </a:r>
            <a:r>
              <a:rPr lang="de-DE" sz="3200" dirty="0" err="1"/>
              <a:t>by</a:t>
            </a:r>
            <a:r>
              <a:rPr lang="de-DE" sz="3200" dirty="0"/>
              <a:t> </a:t>
            </a:r>
            <a:r>
              <a:rPr lang="de-DE" sz="3200" b="1" dirty="0" err="1"/>
              <a:t>employment</a:t>
            </a:r>
            <a:r>
              <a:rPr lang="de-DE" sz="3200" b="1" dirty="0"/>
              <a:t> </a:t>
            </a:r>
            <a:r>
              <a:rPr lang="de-DE" sz="3200" b="1" dirty="0" err="1"/>
              <a:t>assistants</a:t>
            </a:r>
            <a:r>
              <a:rPr lang="de-DE" sz="3200" b="1" dirty="0"/>
              <a:t> </a:t>
            </a:r>
            <a:r>
              <a:rPr lang="de-DE" sz="3200" dirty="0"/>
              <a:t>and </a:t>
            </a:r>
            <a:r>
              <a:rPr lang="de-DE" sz="3200" b="1" dirty="0" err="1"/>
              <a:t>job</a:t>
            </a:r>
            <a:r>
              <a:rPr lang="de-DE" sz="3200" b="1" dirty="0"/>
              <a:t> </a:t>
            </a:r>
            <a:r>
              <a:rPr lang="de-DE" sz="3200" b="1" dirty="0" err="1"/>
              <a:t>coaches</a:t>
            </a:r>
            <a:endParaRPr lang="de-DE" sz="3200" b="1" dirty="0"/>
          </a:p>
          <a:p>
            <a:pPr lvl="1"/>
            <a:r>
              <a:rPr lang="de-DE" sz="3200" dirty="0" err="1"/>
              <a:t>uses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b="1" dirty="0"/>
              <a:t>Austrian National </a:t>
            </a:r>
            <a:r>
              <a:rPr lang="de-DE" sz="3200" b="1" dirty="0" err="1"/>
              <a:t>Qualification</a:t>
            </a:r>
            <a:r>
              <a:rPr lang="de-DE" sz="3200" b="1" dirty="0"/>
              <a:t> System – NQR, </a:t>
            </a:r>
            <a:r>
              <a:rPr lang="de-DE" sz="3200" dirty="0" err="1"/>
              <a:t>which</a:t>
            </a:r>
            <a:r>
              <a:rPr lang="de-DE" sz="3200" dirty="0"/>
              <a:t> </a:t>
            </a:r>
            <a:r>
              <a:rPr lang="de-DE" sz="3200" dirty="0" err="1"/>
              <a:t>allows</a:t>
            </a:r>
            <a:r>
              <a:rPr lang="de-DE" sz="3200" dirty="0"/>
              <a:t> also </a:t>
            </a:r>
            <a:r>
              <a:rPr lang="de-DE" sz="3200" dirty="0" err="1"/>
              <a:t>certification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informal </a:t>
            </a:r>
            <a:r>
              <a:rPr lang="de-DE" sz="3200" dirty="0" err="1"/>
              <a:t>learned</a:t>
            </a:r>
            <a:r>
              <a:rPr lang="de-DE" sz="3200" dirty="0"/>
              <a:t> VET </a:t>
            </a:r>
            <a:r>
              <a:rPr lang="de-DE" sz="3200" dirty="0" err="1"/>
              <a:t>results</a:t>
            </a:r>
            <a:r>
              <a:rPr lang="de-DE" sz="3200" dirty="0"/>
              <a:t> </a:t>
            </a:r>
          </a:p>
          <a:p>
            <a:pPr lvl="1"/>
            <a:r>
              <a:rPr lang="de-DE" sz="3200" dirty="0" err="1"/>
              <a:t>uses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KOMKOM </a:t>
            </a:r>
            <a:r>
              <a:rPr lang="de-DE" sz="3200" dirty="0" err="1"/>
              <a:t>app</a:t>
            </a:r>
            <a:r>
              <a:rPr lang="de-DE" sz="3200" dirty="0"/>
              <a:t> </a:t>
            </a:r>
            <a:r>
              <a:rPr lang="de-DE" sz="3200" dirty="0" err="1"/>
              <a:t>with</a:t>
            </a:r>
            <a:r>
              <a:rPr lang="de-DE" sz="3200" dirty="0"/>
              <a:t> </a:t>
            </a:r>
            <a:r>
              <a:rPr lang="de-DE" sz="3200" dirty="0" err="1"/>
              <a:t>for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moment</a:t>
            </a:r>
            <a:r>
              <a:rPr lang="de-DE" sz="3200" dirty="0"/>
              <a:t> 6 </a:t>
            </a:r>
            <a:r>
              <a:rPr lang="de-DE" sz="3200" dirty="0" err="1"/>
              <a:t>job</a:t>
            </a:r>
            <a:r>
              <a:rPr lang="de-DE" sz="3200" dirty="0"/>
              <a:t> </a:t>
            </a:r>
            <a:r>
              <a:rPr lang="de-DE" sz="3200" dirty="0" err="1"/>
              <a:t>qualifications</a:t>
            </a:r>
            <a:r>
              <a:rPr lang="de-DE" sz="3200" dirty="0"/>
              <a:t>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5E028C2-91FB-8BAA-C69D-5F1160577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#ZeroCon23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85A6F14-F7BF-75C5-59B4-E0605B5A8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585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575</Words>
  <Application>Microsoft Macintosh PowerPoint</Application>
  <PresentationFormat>Breitbild</PresentationFormat>
  <Paragraphs>67</Paragraphs>
  <Slides>7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Söhne</vt:lpstr>
      <vt:lpstr>Symbol</vt:lpstr>
      <vt:lpstr>Office Theme</vt:lpstr>
      <vt:lpstr>Succesful roads to vocational education</vt:lpstr>
      <vt:lpstr>Content</vt:lpstr>
      <vt:lpstr>What are regulatory sandboxes?</vt:lpstr>
      <vt:lpstr>Reallabor „Inclusive Employment“ in Carinthia</vt:lpstr>
      <vt:lpstr>Key challenges</vt:lpstr>
      <vt:lpstr>Methods used to support apprenticeship </vt:lpstr>
      <vt:lpstr>Methods used for training on the job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Franz Wolfmayr</cp:lastModifiedBy>
  <cp:revision>11</cp:revision>
  <dcterms:created xsi:type="dcterms:W3CDTF">2022-12-05T13:52:15Z</dcterms:created>
  <dcterms:modified xsi:type="dcterms:W3CDTF">2024-01-28T18:10:34Z</dcterms:modified>
</cp:coreProperties>
</file>