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8" r:id="rId5"/>
    <p:sldId id="270" r:id="rId6"/>
    <p:sldId id="266" r:id="rId7"/>
    <p:sldId id="269" r:id="rId8"/>
    <p:sldId id="261" r:id="rId9"/>
    <p:sldId id="271" r:id="rId10"/>
    <p:sldId id="272" r:id="rId11"/>
    <p:sldId id="267" r:id="rId12"/>
    <p:sldId id="27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670" autoAdjust="0"/>
    <p:restoredTop sz="75592" autoAdjust="0"/>
  </p:normalViewPr>
  <p:slideViewPr>
    <p:cSldViewPr snapToGrid="0">
      <p:cViewPr varScale="1">
        <p:scale>
          <a:sx n="44" d="100"/>
          <a:sy n="44" d="100"/>
        </p:scale>
        <p:origin x="56" y="17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28/02/2025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‹Nr.›</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28/02/2025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‹Nr.›</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esco.org/en/media-pluralism-diversity/media-diversit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esdoc.unesco.org/ark:/48223/pf000039155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 Manual (link) - https://www.unesco.org/en/media-pluralism-diversity/media-diversity/disability-equality-media</a:t>
            </a:r>
          </a:p>
          <a:p>
            <a:endParaRPr lang="en-US" dirty="0"/>
          </a:p>
          <a:p>
            <a:r>
              <a:rPr lang="en-US" dirty="0"/>
              <a:t>Master Class (link) – YouTube https://www.youtube.com/playlist?list=PLWuYED1WVJIMZBOnVYyfkNo-Q20DbUvLU</a:t>
            </a:r>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9971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71332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https://unesdoc.unesco.org/ark:/48223/pf0000391032/PDF/391032eng.pdf.multi</a:t>
            </a:r>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18744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https://unesdoc.unesco.org/ark:/48223/pf0000391032</a:t>
            </a:r>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91785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0BF46-60A0-D7D4-85B5-8C6F0C53E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20B78-711E-2063-BAD4-24F95F682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102D6-387D-6910-E74C-028AFB6D9124}"/>
              </a:ext>
            </a:extLst>
          </p:cNvPr>
          <p:cNvSpPr>
            <a:spLocks noGrp="1"/>
          </p:cNvSpPr>
          <p:nvPr>
            <p:ph type="body" idx="1"/>
          </p:nvPr>
        </p:nvSpPr>
        <p:spPr/>
        <p:txBody>
          <a:bodyPr/>
          <a:lstStyle/>
          <a:p>
            <a:r>
              <a:rPr lang="en-US" b="0" i="0" dirty="0">
                <a:solidFill>
                  <a:srgbClr val="212121"/>
                </a:solidFill>
                <a:effectLst/>
                <a:latin typeface="Inter"/>
              </a:rPr>
              <a:t>UNESCO promotes disability equality in African media by collaborating with broadcast executives, community media, media associations and regulators ahead of the 3rd African Media Convention in Accra, Ghana.</a:t>
            </a:r>
          </a:p>
          <a:p>
            <a:endParaRPr lang="en-US" b="0" i="0" dirty="0">
              <a:solidFill>
                <a:srgbClr val="212121"/>
              </a:solidFill>
              <a:effectLst/>
              <a:latin typeface="Inter"/>
            </a:endParaRPr>
          </a:p>
          <a:p>
            <a:pPr algn="just"/>
            <a:r>
              <a:rPr lang="en-US" b="0" i="0" dirty="0">
                <a:solidFill>
                  <a:srgbClr val="212121"/>
                </a:solidFill>
                <a:effectLst/>
                <a:latin typeface="Inter"/>
              </a:rPr>
              <a:t>The workshop on 14 May 2024 was attended by representatives from the public broadcasters of Ethiopia, Ghana, Kenya, Zambia, Zimbabwe, and community media and media regulators organizations in Ethiopia, Ivory Coast, Kenya, Mozambique, Namibia, South African and Uganda, as well as civil society organizations of persons with disabilities in Ghana. </a:t>
            </a:r>
          </a:p>
          <a:p>
            <a:pPr algn="just"/>
            <a:r>
              <a:rPr lang="en-US" b="0" i="0" dirty="0">
                <a:solidFill>
                  <a:srgbClr val="212121"/>
                </a:solidFill>
                <a:effectLst/>
                <a:latin typeface="Inter"/>
              </a:rPr>
              <a:t>During the full-day meeting on the eve of Africa’s most important media convention, the senior executives and managers, including editors, regulators, and broadcasters, discussed and explored how enhanced diversity improves press coverage and representation, as well as increases editorial independence and professionalism. It also opens up new revenue streams, for example through providing news content and services for consumers using assistive technologies when accessing information.</a:t>
            </a:r>
          </a:p>
          <a:p>
            <a:pPr algn="just"/>
            <a:endParaRPr lang="en-US" b="0" i="0" dirty="0">
              <a:solidFill>
                <a:srgbClr val="212121"/>
              </a:solidFill>
              <a:effectLst/>
              <a:latin typeface="Inter"/>
            </a:endParaRPr>
          </a:p>
          <a:p>
            <a:pPr algn="just"/>
            <a:r>
              <a:rPr lang="en-US" b="0" i="0" dirty="0">
                <a:solidFill>
                  <a:srgbClr val="212121"/>
                </a:solidFill>
                <a:effectLst/>
                <a:latin typeface="Inter"/>
              </a:rPr>
              <a:t>Persons with disabilities are seldom seen as credible sources, potential customers and users of media content and services, as their needs and preferences are rarely fully understood, nor are technological solutions explored in newsrooms, production studios and management boards.</a:t>
            </a:r>
          </a:p>
          <a:p>
            <a:pPr algn="just"/>
            <a:endParaRPr lang="en-US" b="0" i="0" dirty="0">
              <a:solidFill>
                <a:srgbClr val="212121"/>
              </a:solidFill>
              <a:effectLst/>
              <a:latin typeface="Inter"/>
            </a:endParaRPr>
          </a:p>
          <a:p>
            <a:pPr algn="just"/>
            <a:r>
              <a:rPr lang="en-US" b="0" i="0" dirty="0">
                <a:solidFill>
                  <a:srgbClr val="212121"/>
                </a:solidFill>
                <a:effectLst/>
                <a:latin typeface="Inter"/>
              </a:rPr>
              <a:t>The delegates of the 3</a:t>
            </a:r>
            <a:r>
              <a:rPr lang="en-US" b="0" i="0" baseline="30000" dirty="0">
                <a:solidFill>
                  <a:srgbClr val="212121"/>
                </a:solidFill>
                <a:effectLst/>
                <a:latin typeface="Inter"/>
              </a:rPr>
              <a:t>rd</a:t>
            </a:r>
            <a:r>
              <a:rPr lang="en-US" b="0" i="0" dirty="0">
                <a:solidFill>
                  <a:srgbClr val="212121"/>
                </a:solidFill>
                <a:effectLst/>
                <a:latin typeface="Inter"/>
              </a:rPr>
              <a:t> African Media Convention recalled in their outcome document “Accra Declaration 2024” that: </a:t>
            </a:r>
          </a:p>
          <a:p>
            <a:pPr algn="just"/>
            <a:r>
              <a:rPr lang="en-US" b="0" i="1" dirty="0">
                <a:solidFill>
                  <a:srgbClr val="212121"/>
                </a:solidFill>
                <a:effectLst/>
                <a:latin typeface="Inter"/>
              </a:rPr>
              <a:t>“The integration of disability and diversity inclusion into media employment practices and content generation through guidelines and frameworks on gender equality and social inclusion, ensuring that all voices are represented and heard within the African Media landscape”.</a:t>
            </a:r>
          </a:p>
          <a:p>
            <a:pPr algn="just"/>
            <a:endParaRPr lang="en-US" b="0" i="1" dirty="0">
              <a:solidFill>
                <a:srgbClr val="212121"/>
              </a:solidFill>
              <a:effectLst/>
              <a:latin typeface="Inter"/>
            </a:endParaRPr>
          </a:p>
          <a:p>
            <a:pPr algn="just"/>
            <a:r>
              <a:rPr lang="en-US" b="0" i="0" dirty="0">
                <a:solidFill>
                  <a:srgbClr val="212121"/>
                </a:solidFill>
                <a:effectLst/>
                <a:latin typeface="Inter"/>
              </a:rPr>
              <a:t>For more information on UNESCO’s work on Diversity in Media, please visit: </a:t>
            </a:r>
            <a:r>
              <a:rPr lang="en-US" b="0" i="0" u="sng" dirty="0">
                <a:effectLst/>
                <a:latin typeface="Inter"/>
                <a:hlinkClick r:id="rId3"/>
              </a:rPr>
              <a:t>www.unesco.org/en/media-pluralism-diversity/media-diversity</a:t>
            </a:r>
            <a:r>
              <a:rPr lang="en-US" b="0" i="0" dirty="0">
                <a:solidFill>
                  <a:srgbClr val="212121"/>
                </a:solidFill>
                <a:effectLst/>
                <a:latin typeface="Inter"/>
              </a:rPr>
              <a:t> </a:t>
            </a:r>
          </a:p>
          <a:p>
            <a:pPr algn="just"/>
            <a:endParaRPr lang="en-US" b="0" i="0" dirty="0">
              <a:solidFill>
                <a:srgbClr val="212121"/>
              </a:solidFill>
              <a:effectLst/>
              <a:latin typeface="Inter"/>
            </a:endParaRPr>
          </a:p>
          <a:p>
            <a:endParaRPr lang="en-GB" dirty="0"/>
          </a:p>
        </p:txBody>
      </p:sp>
      <p:sp>
        <p:nvSpPr>
          <p:cNvPr id="4" name="Slide Number Placeholder 3">
            <a:extLst>
              <a:ext uri="{FF2B5EF4-FFF2-40B4-BE49-F238E27FC236}">
                <a16:creationId xmlns:a16="http://schemas.microsoft.com/office/drawing/2014/main" id="{C29B3D1E-81BA-9A7C-30BF-C0B69F1B2B89}"/>
              </a:ext>
            </a:extLst>
          </p:cNvPr>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379373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https://www.unesco.org/en/articles/unesco-supports-disability-equality-ukraines-recovery-and-reconstruction</a:t>
            </a:r>
          </a:p>
          <a:p>
            <a:endParaRPr lang="en-US" dirty="0"/>
          </a:p>
          <a:p>
            <a:pPr algn="l"/>
            <a:r>
              <a:rPr lang="en-US" b="0" i="0" dirty="0">
                <a:solidFill>
                  <a:srgbClr val="212121"/>
                </a:solidFill>
                <a:effectLst/>
                <a:latin typeface="Inter"/>
              </a:rPr>
              <a:t>Around the 2024 Donbas Media Forum (DMF) held in Kyiv on 18 and 19 October 2024, senior editors, media regulators, and managers engaged in a dedicated training and panel discussion led by UNESCO. These events focused on developing inclusive editorial policies, creating accessible content for individuals using assistive devices, and ensuring equitable opportunities within media organizations. Participants also examined how such transformative changes are crucial to Ukraine’s recovery and reconstruction process.</a:t>
            </a:r>
          </a:p>
          <a:p>
            <a:pPr algn="l"/>
            <a:r>
              <a:rPr lang="en-US" b="0" i="0" dirty="0">
                <a:solidFill>
                  <a:srgbClr val="212121"/>
                </a:solidFill>
                <a:effectLst/>
                <a:latin typeface="Inter"/>
              </a:rPr>
              <a:t>The war’s toll on Ukraine’s media landscape is profound. Many outlets - newspapers, radio stations, and news websites – have ceased operations, depriving citizens of reliable and life-saving information. </a:t>
            </a:r>
          </a:p>
          <a:p>
            <a:pPr algn="l"/>
            <a:r>
              <a:rPr lang="en-US" b="0" i="0" dirty="0">
                <a:solidFill>
                  <a:srgbClr val="212121"/>
                </a:solidFill>
                <a:effectLst/>
                <a:latin typeface="Inter"/>
              </a:rPr>
              <a:t>This disruption particularly impacts people with disabilities, a social group already facing barriers to accessing information, media content and services. According to Ukraine's Ministry of Social Policy, over 3 million Ukrainians have one or more disabilities, and this number is expected to increase by 17,000 each month, largely due to the ongoing war. </a:t>
            </a:r>
          </a:p>
          <a:p>
            <a:pPr algn="l"/>
            <a:endParaRPr lang="en-US" b="0" i="0" dirty="0">
              <a:solidFill>
                <a:srgbClr val="212121"/>
              </a:solidFill>
              <a:effectLst/>
              <a:latin typeface="Inter"/>
            </a:endParaRPr>
          </a:p>
          <a:p>
            <a:pPr algn="l"/>
            <a:r>
              <a:rPr lang="en-GB" b="0" i="0" dirty="0">
                <a:solidFill>
                  <a:srgbClr val="212121"/>
                </a:solidFill>
                <a:effectLst/>
                <a:latin typeface="Inter"/>
              </a:rPr>
              <a:t>To address such challenges, UNESCO launched the </a:t>
            </a:r>
            <a:r>
              <a:rPr lang="en-GB" b="0" i="0" u="sng" dirty="0">
                <a:effectLst/>
                <a:latin typeface="Inter"/>
                <a:hlinkClick r:id="rId3"/>
              </a:rPr>
              <a:t>Ukrainian version</a:t>
            </a:r>
            <a:r>
              <a:rPr lang="en-GB" b="0" i="0" dirty="0">
                <a:solidFill>
                  <a:srgbClr val="212121"/>
                </a:solidFill>
                <a:effectLst/>
                <a:latin typeface="Inter"/>
              </a:rPr>
              <a:t> of its Practical Manual on Disability Equality in the Media during a training course organized for 17 senior media professionals from central and rural areas, including those working from front lines. The manual provides actional guidance on how to </a:t>
            </a:r>
            <a:r>
              <a:rPr lang="en-US" b="0" i="0" dirty="0">
                <a:solidFill>
                  <a:srgbClr val="212121"/>
                </a:solidFill>
                <a:effectLst/>
                <a:latin typeface="Inter"/>
              </a:rPr>
              <a:t>include persons with disabilities as part of the media audience and workforce. It also encourages media outlets to adapt their content and practices to support accessibility, a key step as Ukraine transitions to a more digital and inclusive media environment.</a:t>
            </a:r>
          </a:p>
          <a:p>
            <a:pPr algn="l"/>
            <a:endParaRPr lang="en-US" b="0" i="0" dirty="0">
              <a:solidFill>
                <a:srgbClr val="212121"/>
              </a:solidFill>
              <a:effectLst/>
              <a:latin typeface="Inter"/>
            </a:endParaRPr>
          </a:p>
          <a:p>
            <a:pPr algn="l"/>
            <a:r>
              <a:rPr lang="en-US" b="0" i="0" dirty="0">
                <a:solidFill>
                  <a:srgbClr val="212121"/>
                </a:solidFill>
                <a:effectLst/>
                <a:latin typeface="Inter"/>
              </a:rPr>
              <a:t>For nearly 10 years, the Forum has provided a national platform for safe dialogue between media workers. As a partner of the forum, UNESCO led this year a panel titled “Diversity, equality and inclusion in the media as an imperative for Ukraine's recovery and reconstruction process”, with the presence of hundreds of media professionals from the country.</a:t>
            </a: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285883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385433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374755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28/02/2025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28/02/2025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28/02/2025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28/02/2025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28/02/2025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28/02/2025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28/02/2025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28/02/2025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28/02/2025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28/02/2025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28/02/2025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‹Nr.›</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unesdoc.unesco.org/ark:/48223/pf0000391032?posInSet=1&amp;queryId=9e112484-158e-426c-b62f-aee40418e4a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unesdoc.unesco.org/ark:/48223/pf0000391032?posInSet=1&amp;queryId=9e112484-158e-426c-b62f-aee40418e4a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unesdoc.unesco.org/ark:/48223/pf0000391032?posInSet=1&amp;queryId=9e112484-158e-426c-b62f-aee40418e4a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00594" y="1343965"/>
            <a:ext cx="11390812" cy="1929195"/>
          </a:xfrm>
        </p:spPr>
        <p:txBody>
          <a:bodyPr>
            <a:normAutofit/>
          </a:bodyPr>
          <a:lstStyle/>
          <a:p>
            <a:r>
              <a:rPr lang="en-US" b="1" dirty="0">
                <a:latin typeface="Roboto" panose="02000000000000000000" pitchFamily="2" charset="0"/>
                <a:ea typeface="Roboto" panose="02000000000000000000" pitchFamily="2" charset="0"/>
              </a:rPr>
              <a:t>Building a business case </a:t>
            </a:r>
            <a:br>
              <a:rPr lang="en-US" b="1" dirty="0">
                <a:latin typeface="Roboto" panose="02000000000000000000" pitchFamily="2" charset="0"/>
                <a:ea typeface="Roboto" panose="02000000000000000000" pitchFamily="2" charset="0"/>
              </a:rPr>
            </a:br>
            <a:r>
              <a:rPr lang="en-US" b="1" dirty="0">
                <a:latin typeface="Roboto" panose="02000000000000000000" pitchFamily="2" charset="0"/>
                <a:ea typeface="Roboto" panose="02000000000000000000" pitchFamily="2" charset="0"/>
              </a:rPr>
              <a:t>in the media industry  </a:t>
            </a:r>
            <a:endParaRPr lang="en-GB" b="1" dirty="0">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57349" y="3580330"/>
            <a:ext cx="11234057" cy="1929195"/>
          </a:xfrm>
        </p:spPr>
        <p:txBody>
          <a:bodyPr>
            <a:normAutofit/>
          </a:bodyPr>
          <a:lstStyle/>
          <a:p>
            <a:r>
              <a:rPr lang="en-US" dirty="0" err="1">
                <a:latin typeface="Roboto" panose="02000000000000000000" pitchFamily="2" charset="0"/>
                <a:ea typeface="Roboto" panose="02000000000000000000" pitchFamily="2" charset="0"/>
              </a:rPr>
              <a:t>Ms</a:t>
            </a:r>
            <a:r>
              <a:rPr lang="en-US" dirty="0">
                <a:latin typeface="Roboto" panose="02000000000000000000" pitchFamily="2" charset="0"/>
                <a:ea typeface="Roboto" panose="02000000000000000000" pitchFamily="2" charset="0"/>
              </a:rPr>
              <a:t> Emily Flores (Cripple Media, USA) </a:t>
            </a:r>
          </a:p>
          <a:p>
            <a:r>
              <a:rPr lang="en-US" dirty="0" err="1">
                <a:latin typeface="Roboto" panose="02000000000000000000" pitchFamily="2" charset="0"/>
                <a:ea typeface="Roboto" panose="02000000000000000000" pitchFamily="2" charset="0"/>
              </a:rPr>
              <a:t>Mr</a:t>
            </a:r>
            <a:r>
              <a:rPr lang="en-US" dirty="0">
                <a:latin typeface="Roboto" panose="02000000000000000000" pitchFamily="2" charset="0"/>
                <a:ea typeface="Roboto" panose="02000000000000000000" pitchFamily="2" charset="0"/>
              </a:rPr>
              <a:t> Lukas </a:t>
            </a:r>
            <a:r>
              <a:rPr lang="en-US" dirty="0" err="1">
                <a:latin typeface="Roboto" panose="02000000000000000000" pitchFamily="2" charset="0"/>
                <a:ea typeface="Roboto" panose="02000000000000000000" pitchFamily="2" charset="0"/>
              </a:rPr>
              <a:t>Burnar</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andererseits</a:t>
            </a:r>
            <a:r>
              <a:rPr lang="en-US" dirty="0">
                <a:latin typeface="Roboto" panose="02000000000000000000" pitchFamily="2" charset="0"/>
                <a:ea typeface="Roboto" panose="02000000000000000000" pitchFamily="2" charset="0"/>
              </a:rPr>
              <a:t>, Austria) </a:t>
            </a:r>
          </a:p>
          <a:p>
            <a:r>
              <a:rPr lang="en-US" dirty="0" err="1">
                <a:latin typeface="Roboto" panose="02000000000000000000" pitchFamily="2" charset="0"/>
                <a:ea typeface="Roboto" panose="02000000000000000000" pitchFamily="2" charset="0"/>
              </a:rPr>
              <a:t>Mr</a:t>
            </a:r>
            <a:r>
              <a:rPr lang="en-US" dirty="0">
                <a:latin typeface="Roboto" panose="02000000000000000000" pitchFamily="2" charset="0"/>
                <a:ea typeface="Roboto" panose="02000000000000000000" pitchFamily="2" charset="0"/>
              </a:rPr>
              <a:t> Nick Herd (</a:t>
            </a:r>
            <a:r>
              <a:rPr lang="en-US" dirty="0" err="1">
                <a:latin typeface="Roboto" panose="02000000000000000000" pitchFamily="2" charset="0"/>
                <a:ea typeface="Roboto" panose="02000000000000000000" pitchFamily="2" charset="0"/>
              </a:rPr>
              <a:t>L’Arche</a:t>
            </a:r>
            <a:r>
              <a:rPr lang="en-US" dirty="0">
                <a:latin typeface="Roboto" panose="02000000000000000000" pitchFamily="2" charset="0"/>
                <a:ea typeface="Roboto" panose="02000000000000000000" pitchFamily="2" charset="0"/>
              </a:rPr>
              <a:t>, Canada) </a:t>
            </a:r>
          </a:p>
          <a:p>
            <a:r>
              <a:rPr lang="en-US" dirty="0"/>
              <a:t>Dr</a:t>
            </a:r>
            <a:r>
              <a:rPr lang="en-US" dirty="0">
                <a:latin typeface="Roboto" panose="02000000000000000000" pitchFamily="2" charset="0"/>
                <a:ea typeface="Roboto" panose="02000000000000000000" pitchFamily="2" charset="0"/>
              </a:rPr>
              <a:t> Irmgarda Kasinskaite-Buddeberg (UNESCO) </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38200" y="5613066"/>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latin typeface="Roboto" panose="02000000000000000000" pitchFamily="2" charset="0"/>
                <a:ea typeface="Roboto" panose="02000000000000000000" pitchFamily="2" charset="0"/>
              </a:rPr>
              <a:t>6 March 2025 and 16:00 – 17:00 </a:t>
            </a: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038A6ED-D10B-AB79-B121-02D9275BD15B}"/>
              </a:ext>
            </a:extLst>
          </p:cNvPr>
          <p:cNvSpPr>
            <a:spLocks noGrp="1"/>
          </p:cNvSpPr>
          <p:nvPr>
            <p:ph type="ftr" sz="quarter" idx="11"/>
          </p:nvPr>
        </p:nvSpPr>
        <p:spPr/>
        <p:txBody>
          <a:bodyPr/>
          <a:lstStyle/>
          <a:p>
            <a:r>
              <a:rPr lang="en-US"/>
              <a:t>#ZeroCon25</a:t>
            </a:r>
            <a:endParaRPr lang="en-GB" dirty="0"/>
          </a:p>
        </p:txBody>
      </p:sp>
      <p:sp>
        <p:nvSpPr>
          <p:cNvPr id="3" name="Slide Number Placeholder 2">
            <a:extLst>
              <a:ext uri="{FF2B5EF4-FFF2-40B4-BE49-F238E27FC236}">
                <a16:creationId xmlns:a16="http://schemas.microsoft.com/office/drawing/2014/main" id="{9D355B76-340F-74A1-6108-21FF78B47029}"/>
              </a:ext>
            </a:extLst>
          </p:cNvPr>
          <p:cNvSpPr>
            <a:spLocks noGrp="1"/>
          </p:cNvSpPr>
          <p:nvPr>
            <p:ph type="sldNum" sz="quarter" idx="12"/>
          </p:nvPr>
        </p:nvSpPr>
        <p:spPr/>
        <p:txBody>
          <a:bodyPr/>
          <a:lstStyle/>
          <a:p>
            <a:fld id="{1195A9E4-2CE9-4E32-BE85-7C32F0F78A6D}" type="slidenum">
              <a:rPr lang="en-GB" smtClean="0"/>
              <a:t>10</a:t>
            </a:fld>
            <a:endParaRPr lang="en-GB"/>
          </a:p>
        </p:txBody>
      </p:sp>
      <p:pic>
        <p:nvPicPr>
          <p:cNvPr id="8" name="Picture 2" descr="Picture of a Conference Panel of speakers with and without disabilities">
            <a:extLst>
              <a:ext uri="{FF2B5EF4-FFF2-40B4-BE49-F238E27FC236}">
                <a16:creationId xmlns:a16="http://schemas.microsoft.com/office/drawing/2014/main" id="{CA617DEF-DE22-8802-F7F3-EADC50899C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28" b="10042"/>
          <a:stretch/>
        </p:blipFill>
        <p:spPr bwMode="auto">
          <a:xfrm>
            <a:off x="0" y="0"/>
            <a:ext cx="121940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0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of the UNESCO Practical Manual on Disability Equality in the Media:&#10;https://www.unesco.org/en/media-pluralism-diversity/media-diversity/disability-equality-media">
            <a:extLst>
              <a:ext uri="{FF2B5EF4-FFF2-40B4-BE49-F238E27FC236}">
                <a16:creationId xmlns:a16="http://schemas.microsoft.com/office/drawing/2014/main" id="{41F43C73-3117-A22F-C76D-1D60EE6C0D0C}"/>
              </a:ext>
            </a:extLst>
          </p:cNvPr>
          <p:cNvPicPr>
            <a:picLocks noChangeAspect="1"/>
          </p:cNvPicPr>
          <p:nvPr/>
        </p:nvPicPr>
        <p:blipFill>
          <a:blip r:embed="rId3"/>
          <a:srcRect l="2741" t="2112" r="1215"/>
          <a:stretch/>
        </p:blipFill>
        <p:spPr>
          <a:xfrm>
            <a:off x="3882840" y="923520"/>
            <a:ext cx="7959205" cy="4801011"/>
          </a:xfrm>
          <a:prstGeom prst="rect">
            <a:avLst/>
          </a:prstGeom>
        </p:spPr>
      </p:pic>
      <p:sp>
        <p:nvSpPr>
          <p:cNvPr id="2" name="Footer Placeholder 1">
            <a:extLst>
              <a:ext uri="{FF2B5EF4-FFF2-40B4-BE49-F238E27FC236}">
                <a16:creationId xmlns:a16="http://schemas.microsoft.com/office/drawing/2014/main" id="{D7F293A7-88D2-B775-DBF2-0546838A2F4F}"/>
              </a:ext>
            </a:extLst>
          </p:cNvPr>
          <p:cNvSpPr>
            <a:spLocks noGrp="1"/>
          </p:cNvSpPr>
          <p:nvPr>
            <p:ph type="ftr" sz="quarter" idx="11"/>
          </p:nvPr>
        </p:nvSpPr>
        <p:spPr/>
        <p:txBody>
          <a:bodyPr/>
          <a:lstStyle/>
          <a:p>
            <a:r>
              <a:rPr lang="en-US"/>
              <a:t>#ZeroCon25</a:t>
            </a:r>
            <a:endParaRPr lang="en-GB" dirty="0"/>
          </a:p>
        </p:txBody>
      </p:sp>
      <p:sp>
        <p:nvSpPr>
          <p:cNvPr id="3" name="Slide Number Placeholder 2">
            <a:extLst>
              <a:ext uri="{FF2B5EF4-FFF2-40B4-BE49-F238E27FC236}">
                <a16:creationId xmlns:a16="http://schemas.microsoft.com/office/drawing/2014/main" id="{0C08F635-2B77-B1C3-9DB4-80A8AF87BB42}"/>
              </a:ext>
            </a:extLst>
          </p:cNvPr>
          <p:cNvSpPr>
            <a:spLocks noGrp="1"/>
          </p:cNvSpPr>
          <p:nvPr>
            <p:ph type="sldNum" sz="quarter" idx="12"/>
          </p:nvPr>
        </p:nvSpPr>
        <p:spPr/>
        <p:txBody>
          <a:bodyPr/>
          <a:lstStyle/>
          <a:p>
            <a:fld id="{1195A9E4-2CE9-4E32-BE85-7C32F0F78A6D}" type="slidenum">
              <a:rPr lang="en-GB" smtClean="0"/>
              <a:t>2</a:t>
            </a:fld>
            <a:endParaRPr lang="en-GB"/>
          </a:p>
        </p:txBody>
      </p:sp>
      <p:pic>
        <p:nvPicPr>
          <p:cNvPr id="5" name="Picture 4" descr="https://www.unesco.org/en/media-pluralism-diversity/media-diversity/disability-equality-media">
            <a:extLst>
              <a:ext uri="{FF2B5EF4-FFF2-40B4-BE49-F238E27FC236}">
                <a16:creationId xmlns:a16="http://schemas.microsoft.com/office/drawing/2014/main" id="{F1D0C86E-D9A6-7EC9-7E45-C5B281562E84}"/>
              </a:ext>
            </a:extLst>
          </p:cNvPr>
          <p:cNvPicPr>
            <a:picLocks noChangeAspect="1"/>
          </p:cNvPicPr>
          <p:nvPr/>
        </p:nvPicPr>
        <p:blipFill>
          <a:blip r:embed="rId4"/>
          <a:srcRect l="2371"/>
          <a:stretch/>
        </p:blipFill>
        <p:spPr>
          <a:xfrm>
            <a:off x="395111" y="923520"/>
            <a:ext cx="3358444" cy="4801011"/>
          </a:xfrm>
          <a:prstGeom prst="rect">
            <a:avLst/>
          </a:prstGeom>
        </p:spPr>
      </p:pic>
      <p:sp>
        <p:nvSpPr>
          <p:cNvPr id="10" name="TextBox 9">
            <a:extLst>
              <a:ext uri="{FF2B5EF4-FFF2-40B4-BE49-F238E27FC236}">
                <a16:creationId xmlns:a16="http://schemas.microsoft.com/office/drawing/2014/main" id="{4BCFDF52-4642-8878-20A9-28EA494230B5}"/>
              </a:ext>
            </a:extLst>
          </p:cNvPr>
          <p:cNvSpPr txBox="1"/>
          <p:nvPr/>
        </p:nvSpPr>
        <p:spPr>
          <a:xfrm>
            <a:off x="395111" y="5833130"/>
            <a:ext cx="4120423" cy="523220"/>
          </a:xfrm>
          <a:prstGeom prst="rect">
            <a:avLst/>
          </a:prstGeom>
          <a:noFill/>
        </p:spPr>
        <p:txBody>
          <a:bodyPr wrap="none" rtlCol="0">
            <a:spAutoFit/>
          </a:bodyPr>
          <a:lstStyle/>
          <a:p>
            <a:r>
              <a:rPr lang="en-US" sz="1400" dirty="0"/>
              <a:t>Available in English, Ukrainian, Khmer and Mongolian</a:t>
            </a:r>
          </a:p>
          <a:p>
            <a:r>
              <a:rPr lang="en-US" sz="1400" dirty="0"/>
              <a:t>Coming soon in Arabic, French, Spanish and Russian </a:t>
            </a:r>
          </a:p>
        </p:txBody>
      </p:sp>
    </p:spTree>
    <p:extLst>
      <p:ext uri="{BB962C8B-B14F-4D97-AF65-F5344CB8AC3E}">
        <p14:creationId xmlns:p14="http://schemas.microsoft.com/office/powerpoint/2010/main" val="398274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127484-58BE-C0BC-BEB8-711365A89986}"/>
              </a:ext>
            </a:extLst>
          </p:cNvPr>
          <p:cNvSpPr>
            <a:spLocks noGrp="1"/>
          </p:cNvSpPr>
          <p:nvPr>
            <p:ph type="ftr" sz="quarter" idx="11"/>
          </p:nvPr>
        </p:nvSpPr>
        <p:spPr/>
        <p:txBody>
          <a:bodyPr/>
          <a:lstStyle/>
          <a:p>
            <a:r>
              <a:rPr lang="en-US" dirty="0">
                <a:solidFill>
                  <a:schemeClr val="bg1"/>
                </a:solidFill>
              </a:rPr>
              <a:t>#ZeroCon25</a:t>
            </a:r>
            <a:endParaRPr lang="en-GB" dirty="0">
              <a:solidFill>
                <a:schemeClr val="bg1"/>
              </a:solidFill>
            </a:endParaRPr>
          </a:p>
        </p:txBody>
      </p:sp>
      <p:sp>
        <p:nvSpPr>
          <p:cNvPr id="3" name="Slide Number Placeholder 2">
            <a:extLst>
              <a:ext uri="{FF2B5EF4-FFF2-40B4-BE49-F238E27FC236}">
                <a16:creationId xmlns:a16="http://schemas.microsoft.com/office/drawing/2014/main" id="{F77A30D6-2860-AB37-5E9F-D86FB69AB06F}"/>
              </a:ext>
            </a:extLst>
          </p:cNvPr>
          <p:cNvSpPr>
            <a:spLocks noGrp="1"/>
          </p:cNvSpPr>
          <p:nvPr>
            <p:ph type="sldNum" sz="quarter" idx="12"/>
          </p:nvPr>
        </p:nvSpPr>
        <p:spPr/>
        <p:txBody>
          <a:bodyPr/>
          <a:lstStyle/>
          <a:p>
            <a:fld id="{1195A9E4-2CE9-4E32-BE85-7C32F0F78A6D}" type="slidenum">
              <a:rPr lang="en-GB" smtClean="0"/>
              <a:t>3</a:t>
            </a:fld>
            <a:endParaRPr lang="en-GB"/>
          </a:p>
        </p:txBody>
      </p:sp>
      <p:pic>
        <p:nvPicPr>
          <p:cNvPr id="8" name="Picture 7" descr="A person sitting in a wheelchair next to a person smiling&#10;&#10;Description automatically generated">
            <a:extLst>
              <a:ext uri="{FF2B5EF4-FFF2-40B4-BE49-F238E27FC236}">
                <a16:creationId xmlns:a16="http://schemas.microsoft.com/office/drawing/2014/main" id="{2CDB20C4-A069-AAEC-2815-702D0C99D6FC}"/>
              </a:ext>
            </a:extLst>
          </p:cNvPr>
          <p:cNvPicPr>
            <a:picLocks noChangeAspect="1"/>
          </p:cNvPicPr>
          <p:nvPr/>
        </p:nvPicPr>
        <p:blipFill>
          <a:blip r:embed="rId3">
            <a:extLst>
              <a:ext uri="{28A0092B-C50C-407E-A947-70E740481C1C}">
                <a14:useLocalDpi xmlns:a14="http://schemas.microsoft.com/office/drawing/2010/main" val="0"/>
              </a:ext>
            </a:extLst>
          </a:blip>
          <a:srcRect l="51838"/>
          <a:stretch/>
        </p:blipFill>
        <p:spPr>
          <a:xfrm>
            <a:off x="-10297" y="13679"/>
            <a:ext cx="4976827" cy="6875213"/>
          </a:xfrm>
          <a:prstGeom prst="rect">
            <a:avLst/>
          </a:prstGeom>
        </p:spPr>
      </p:pic>
      <p:sp>
        <p:nvSpPr>
          <p:cNvPr id="11" name="TextBox 10">
            <a:extLst>
              <a:ext uri="{FF2B5EF4-FFF2-40B4-BE49-F238E27FC236}">
                <a16:creationId xmlns:a16="http://schemas.microsoft.com/office/drawing/2014/main" id="{A567D27E-36DD-EB9D-5E5B-88DC6BE1F650}"/>
              </a:ext>
            </a:extLst>
          </p:cNvPr>
          <p:cNvSpPr txBox="1"/>
          <p:nvPr/>
        </p:nvSpPr>
        <p:spPr>
          <a:xfrm>
            <a:off x="5350476" y="2985280"/>
            <a:ext cx="6096000" cy="1692771"/>
          </a:xfrm>
          <a:prstGeom prst="rect">
            <a:avLst/>
          </a:prstGeom>
          <a:noFill/>
        </p:spPr>
        <p:txBody>
          <a:bodyPr wrap="square">
            <a:spAutoFit/>
          </a:bodyPr>
          <a:lstStyle/>
          <a:p>
            <a:r>
              <a:rPr lang="en-US" sz="1600" b="0" i="0" dirty="0">
                <a:effectLst/>
                <a:latin typeface="Arial" panose="020B0604020202020204" pitchFamily="34" charset="0"/>
              </a:rPr>
              <a:t>“By adopting inclusive editorial policies and providing equitable media programming, the media will improve their ability to serve diverse audiences, especially those who are still underserved and underrepresented”.</a:t>
            </a:r>
          </a:p>
          <a:p>
            <a:endParaRPr lang="en-US" sz="1600" b="0" i="0" dirty="0">
              <a:effectLst/>
              <a:latin typeface="Arial" panose="020B0604020202020204" pitchFamily="34" charset="0"/>
            </a:endParaRPr>
          </a:p>
          <a:p>
            <a:r>
              <a:rPr lang="en-US" sz="1200" b="0" i="0" dirty="0">
                <a:effectLst/>
                <a:latin typeface="Arial" panose="020B0604020202020204" pitchFamily="34" charset="0"/>
              </a:rPr>
              <a:t>UNESCO (2024) </a:t>
            </a:r>
            <a:r>
              <a:rPr lang="en-US" sz="1200" b="0" i="0" dirty="0">
                <a:effectLst/>
                <a:latin typeface="Arial" panose="020B0604020202020204" pitchFamily="34" charset="0"/>
                <a:hlinkClick r:id="rId4"/>
              </a:rPr>
              <a:t>Practical Manual </a:t>
            </a:r>
            <a:r>
              <a:rPr lang="en-US" sz="1200" dirty="0">
                <a:latin typeface="Arial" panose="020B0604020202020204" pitchFamily="34" charset="0"/>
              </a:rPr>
              <a:t>on Disability Equality in the Media: Representation, Accessibility and Management </a:t>
            </a:r>
            <a:endParaRPr lang="en-US" sz="1200" dirty="0"/>
          </a:p>
        </p:txBody>
      </p:sp>
      <p:sp>
        <p:nvSpPr>
          <p:cNvPr id="12" name="TextBox 11">
            <a:extLst>
              <a:ext uri="{FF2B5EF4-FFF2-40B4-BE49-F238E27FC236}">
                <a16:creationId xmlns:a16="http://schemas.microsoft.com/office/drawing/2014/main" id="{DD7151C8-5F6D-D7A3-BD73-E6113AD2558C}"/>
              </a:ext>
            </a:extLst>
          </p:cNvPr>
          <p:cNvSpPr txBox="1"/>
          <p:nvPr/>
        </p:nvSpPr>
        <p:spPr>
          <a:xfrm>
            <a:off x="5350476" y="1645558"/>
            <a:ext cx="6096000" cy="1077218"/>
          </a:xfrm>
          <a:prstGeom prst="rect">
            <a:avLst/>
          </a:prstGeom>
          <a:noFill/>
        </p:spPr>
        <p:txBody>
          <a:bodyPr wrap="square">
            <a:spAutoFit/>
          </a:bodyPr>
          <a:lstStyle/>
          <a:p>
            <a:pPr rtl="0">
              <a:spcBef>
                <a:spcPts val="75"/>
              </a:spcBef>
            </a:pPr>
            <a:r>
              <a:rPr lang="en-US" sz="3200" b="1" dirty="0">
                <a:effectLst/>
                <a:latin typeface="Arial" panose="020B0604020202020204" pitchFamily="34" charset="0"/>
              </a:rPr>
              <a:t>Editorial content and </a:t>
            </a:r>
            <a:br>
              <a:rPr lang="en-US" sz="3200" b="1" dirty="0">
                <a:effectLst/>
                <a:latin typeface="Arial" panose="020B0604020202020204" pitchFamily="34" charset="0"/>
              </a:rPr>
            </a:br>
            <a:r>
              <a:rPr lang="en-US" sz="3200" b="1" dirty="0">
                <a:effectLst/>
                <a:latin typeface="Arial" panose="020B0604020202020204" pitchFamily="34" charset="0"/>
              </a:rPr>
              <a:t>equitable media programming</a:t>
            </a:r>
            <a:endParaRPr lang="en-US" sz="3200" b="1" dirty="0"/>
          </a:p>
        </p:txBody>
      </p:sp>
      <p:sp>
        <p:nvSpPr>
          <p:cNvPr id="4" name="Footer Placeholder 2">
            <a:extLst>
              <a:ext uri="{FF2B5EF4-FFF2-40B4-BE49-F238E27FC236}">
                <a16:creationId xmlns:a16="http://schemas.microsoft.com/office/drawing/2014/main" id="{95C50350-CE4A-7AA6-8320-36005E11F6F5}"/>
              </a:ext>
            </a:extLst>
          </p:cNvPr>
          <p:cNvSpPr txBox="1">
            <a:spLocks/>
          </p:cNvSpPr>
          <p:nvPr/>
        </p:nvSpPr>
        <p:spPr>
          <a:xfrm>
            <a:off x="6747391" y="635918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#ZeroCon25</a:t>
            </a: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180850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8ED22F-DABE-BA9C-7314-2BD5640BC0C2}"/>
              </a:ext>
            </a:extLst>
          </p:cNvPr>
          <p:cNvSpPr>
            <a:spLocks noGrp="1"/>
          </p:cNvSpPr>
          <p:nvPr>
            <p:ph type="ftr" sz="quarter" idx="11"/>
          </p:nvPr>
        </p:nvSpPr>
        <p:spPr/>
        <p:txBody>
          <a:bodyPr/>
          <a:lstStyle/>
          <a:p>
            <a:r>
              <a:rPr lang="en-US" dirty="0">
                <a:solidFill>
                  <a:schemeClr val="bg1"/>
                </a:solidFill>
              </a:rPr>
              <a:t>#ZeroCon25</a:t>
            </a:r>
            <a:endParaRPr lang="en-GB" dirty="0">
              <a:solidFill>
                <a:schemeClr val="bg1"/>
              </a:solidFill>
            </a:endParaRPr>
          </a:p>
        </p:txBody>
      </p:sp>
      <p:sp>
        <p:nvSpPr>
          <p:cNvPr id="4" name="Slide Number Placeholder 3">
            <a:extLst>
              <a:ext uri="{FF2B5EF4-FFF2-40B4-BE49-F238E27FC236}">
                <a16:creationId xmlns:a16="http://schemas.microsoft.com/office/drawing/2014/main" id="{50630663-C3AC-A559-411F-CF70F4C61D74}"/>
              </a:ext>
            </a:extLst>
          </p:cNvPr>
          <p:cNvSpPr>
            <a:spLocks noGrp="1"/>
          </p:cNvSpPr>
          <p:nvPr>
            <p:ph type="sldNum" sz="quarter" idx="12"/>
          </p:nvPr>
        </p:nvSpPr>
        <p:spPr/>
        <p:txBody>
          <a:bodyPr/>
          <a:lstStyle/>
          <a:p>
            <a:fld id="{1195A9E4-2CE9-4E32-BE85-7C32F0F78A6D}" type="slidenum">
              <a:rPr lang="en-GB" smtClean="0"/>
              <a:t>4</a:t>
            </a:fld>
            <a:endParaRPr lang="en-GB"/>
          </a:p>
        </p:txBody>
      </p:sp>
      <p:pic>
        <p:nvPicPr>
          <p:cNvPr id="10" name="Picture 9" descr="Picture showing a camera filming a women in a wheelchair">
            <a:extLst>
              <a:ext uri="{FF2B5EF4-FFF2-40B4-BE49-F238E27FC236}">
                <a16:creationId xmlns:a16="http://schemas.microsoft.com/office/drawing/2014/main" id="{513D05F9-A971-D1DD-186B-7774C039504D}"/>
              </a:ext>
            </a:extLst>
          </p:cNvPr>
          <p:cNvPicPr>
            <a:picLocks noChangeAspect="1"/>
          </p:cNvPicPr>
          <p:nvPr/>
        </p:nvPicPr>
        <p:blipFill>
          <a:blip r:embed="rId3"/>
          <a:stretch>
            <a:fillRect/>
          </a:stretch>
        </p:blipFill>
        <p:spPr>
          <a:xfrm>
            <a:off x="0" y="0"/>
            <a:ext cx="5609260" cy="6858000"/>
          </a:xfrm>
          <a:prstGeom prst="rect">
            <a:avLst/>
          </a:prstGeom>
        </p:spPr>
      </p:pic>
      <p:sp>
        <p:nvSpPr>
          <p:cNvPr id="11" name="TextBox 10">
            <a:extLst>
              <a:ext uri="{FF2B5EF4-FFF2-40B4-BE49-F238E27FC236}">
                <a16:creationId xmlns:a16="http://schemas.microsoft.com/office/drawing/2014/main" id="{AD1641BA-8C84-1933-F501-B5562C434D68}"/>
              </a:ext>
            </a:extLst>
          </p:cNvPr>
          <p:cNvSpPr txBox="1"/>
          <p:nvPr/>
        </p:nvSpPr>
        <p:spPr>
          <a:xfrm>
            <a:off x="5812013" y="2765802"/>
            <a:ext cx="5692423" cy="2431435"/>
          </a:xfrm>
          <a:prstGeom prst="rect">
            <a:avLst/>
          </a:prstGeom>
          <a:noFill/>
        </p:spPr>
        <p:txBody>
          <a:bodyPr wrap="square">
            <a:spAutoFit/>
          </a:bodyPr>
          <a:lstStyle/>
          <a:p>
            <a:pPr rtl="0">
              <a:spcBef>
                <a:spcPts val="75"/>
              </a:spcBef>
            </a:pPr>
            <a:r>
              <a:rPr lang="en-US" sz="1600" b="0" i="0" dirty="0">
                <a:effectLst/>
                <a:latin typeface="Arial" panose="020B0604020202020204" pitchFamily="34" charset="0"/>
              </a:rPr>
              <a:t>“Producing quality content for and about persons with disabilities in a fair, non-discriminatory, and impartial manner is only half of the road —media content also needs to be accessible to them…</a:t>
            </a:r>
            <a:r>
              <a:rPr lang="en-US" sz="1600" dirty="0">
                <a:effectLst/>
                <a:latin typeface="Arial" panose="020B0604020202020204" pitchFamily="34" charset="0"/>
              </a:rPr>
              <a:t>Accommodation often includes, but is not limited to, captioning, signing, audio description and easily understandable menu navigation for audiences with disabilities”.</a:t>
            </a:r>
            <a:endParaRPr lang="en-US" sz="1600" dirty="0">
              <a:effectLst/>
            </a:endParaRPr>
          </a:p>
          <a:p>
            <a:br>
              <a:rPr lang="en-US" sz="1600" b="0" i="0" dirty="0">
                <a:solidFill>
                  <a:srgbClr val="000000"/>
                </a:solidFill>
                <a:effectLst/>
                <a:latin typeface="Arial" panose="020B0604020202020204" pitchFamily="34" charset="0"/>
              </a:rPr>
            </a:br>
            <a:r>
              <a:rPr lang="en-US" sz="1200" b="0" i="0" dirty="0">
                <a:effectLst/>
                <a:latin typeface="Arial" panose="020B0604020202020204" pitchFamily="34" charset="0"/>
              </a:rPr>
              <a:t>UNESCO (2024) </a:t>
            </a:r>
            <a:r>
              <a:rPr lang="en-US" sz="1200" b="0" i="0" dirty="0">
                <a:effectLst/>
                <a:latin typeface="Arial" panose="020B0604020202020204" pitchFamily="34" charset="0"/>
                <a:hlinkClick r:id="rId4"/>
              </a:rPr>
              <a:t>Practical Manual </a:t>
            </a:r>
            <a:r>
              <a:rPr lang="en-US" sz="1200" dirty="0">
                <a:latin typeface="Arial" panose="020B0604020202020204" pitchFamily="34" charset="0"/>
              </a:rPr>
              <a:t>on Disability Equality in the Media: Representation, Accessibility and Management </a:t>
            </a:r>
            <a:endParaRPr lang="en-US" sz="1200" dirty="0"/>
          </a:p>
        </p:txBody>
      </p:sp>
      <p:sp>
        <p:nvSpPr>
          <p:cNvPr id="12" name="TextBox 11">
            <a:extLst>
              <a:ext uri="{FF2B5EF4-FFF2-40B4-BE49-F238E27FC236}">
                <a16:creationId xmlns:a16="http://schemas.microsoft.com/office/drawing/2014/main" id="{621CAAD1-0D3C-405A-0257-F46160D6D692}"/>
              </a:ext>
            </a:extLst>
          </p:cNvPr>
          <p:cNvSpPr txBox="1"/>
          <p:nvPr/>
        </p:nvSpPr>
        <p:spPr>
          <a:xfrm>
            <a:off x="5836002" y="1458342"/>
            <a:ext cx="6096000" cy="1538883"/>
          </a:xfrm>
          <a:prstGeom prst="rect">
            <a:avLst/>
          </a:prstGeom>
          <a:noFill/>
        </p:spPr>
        <p:txBody>
          <a:bodyPr wrap="square">
            <a:spAutoFit/>
          </a:bodyPr>
          <a:lstStyle/>
          <a:p>
            <a:pPr rtl="0">
              <a:spcBef>
                <a:spcPts val="75"/>
              </a:spcBef>
            </a:pPr>
            <a:r>
              <a:rPr lang="en-US" sz="3200" b="1" i="0" dirty="0">
                <a:effectLst/>
                <a:latin typeface="Arial" panose="020B0604020202020204" pitchFamily="34" charset="0"/>
              </a:rPr>
              <a:t>Making media content and operations accessible</a:t>
            </a:r>
            <a:br>
              <a:rPr lang="en-US" sz="3200" b="1" i="0" dirty="0">
                <a:solidFill>
                  <a:srgbClr val="000000"/>
                </a:solidFill>
                <a:effectLst/>
                <a:latin typeface="Arial" panose="020B0604020202020204" pitchFamily="34" charset="0"/>
              </a:rPr>
            </a:br>
            <a:endParaRPr lang="en-US" sz="3000" b="1" dirty="0"/>
          </a:p>
        </p:txBody>
      </p:sp>
      <p:sp>
        <p:nvSpPr>
          <p:cNvPr id="2" name="Footer Placeholder 2">
            <a:extLst>
              <a:ext uri="{FF2B5EF4-FFF2-40B4-BE49-F238E27FC236}">
                <a16:creationId xmlns:a16="http://schemas.microsoft.com/office/drawing/2014/main" id="{8557D5A2-1EBB-BB8F-1C21-6B67E2D43637}"/>
              </a:ext>
            </a:extLst>
          </p:cNvPr>
          <p:cNvSpPr txBox="1">
            <a:spLocks/>
          </p:cNvSpPr>
          <p:nvPr/>
        </p:nvSpPr>
        <p:spPr>
          <a:xfrm>
            <a:off x="6824823" y="635864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#ZeroCon25</a:t>
            </a: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294612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480AC9-D845-DFE8-AF87-E2BACC83B146}"/>
              </a:ext>
            </a:extLst>
          </p:cNvPr>
          <p:cNvSpPr>
            <a:spLocks noGrp="1"/>
          </p:cNvSpPr>
          <p:nvPr>
            <p:ph type="ftr" sz="quarter" idx="11"/>
          </p:nvPr>
        </p:nvSpPr>
        <p:spPr/>
        <p:txBody>
          <a:bodyPr/>
          <a:lstStyle/>
          <a:p>
            <a:r>
              <a:rPr lang="en-US" dirty="0">
                <a:solidFill>
                  <a:schemeClr val="bg1"/>
                </a:solidFill>
              </a:rPr>
              <a:t>#ZeroCon25</a:t>
            </a:r>
            <a:endParaRPr lang="en-GB" dirty="0">
              <a:solidFill>
                <a:schemeClr val="bg1"/>
              </a:solidFill>
            </a:endParaRPr>
          </a:p>
        </p:txBody>
      </p:sp>
      <p:sp>
        <p:nvSpPr>
          <p:cNvPr id="3" name="Slide Number Placeholder 2">
            <a:extLst>
              <a:ext uri="{FF2B5EF4-FFF2-40B4-BE49-F238E27FC236}">
                <a16:creationId xmlns:a16="http://schemas.microsoft.com/office/drawing/2014/main" id="{354C8D32-A1DF-A0BE-ADC8-86FFD785CA7E}"/>
              </a:ext>
            </a:extLst>
          </p:cNvPr>
          <p:cNvSpPr>
            <a:spLocks noGrp="1"/>
          </p:cNvSpPr>
          <p:nvPr>
            <p:ph type="sldNum" sz="quarter" idx="12"/>
          </p:nvPr>
        </p:nvSpPr>
        <p:spPr/>
        <p:txBody>
          <a:bodyPr/>
          <a:lstStyle/>
          <a:p>
            <a:fld id="{1195A9E4-2CE9-4E32-BE85-7C32F0F78A6D}" type="slidenum">
              <a:rPr lang="en-GB" smtClean="0"/>
              <a:t>5</a:t>
            </a:fld>
            <a:endParaRPr lang="en-GB" dirty="0"/>
          </a:p>
        </p:txBody>
      </p:sp>
      <p:pic>
        <p:nvPicPr>
          <p:cNvPr id="6" name="Picture 5" descr="A person sitting at a desk in front of a computer&#10;&#10;Description automatically generated">
            <a:extLst>
              <a:ext uri="{FF2B5EF4-FFF2-40B4-BE49-F238E27FC236}">
                <a16:creationId xmlns:a16="http://schemas.microsoft.com/office/drawing/2014/main" id="{BFE6286B-D8F3-B73F-B27C-5D13A04DFC29}"/>
              </a:ext>
            </a:extLst>
          </p:cNvPr>
          <p:cNvPicPr>
            <a:picLocks noChangeAspect="1"/>
          </p:cNvPicPr>
          <p:nvPr/>
        </p:nvPicPr>
        <p:blipFill>
          <a:blip r:embed="rId3">
            <a:extLst>
              <a:ext uri="{28A0092B-C50C-407E-A947-70E740481C1C}">
                <a14:useLocalDpi xmlns:a14="http://schemas.microsoft.com/office/drawing/2010/main" val="0"/>
              </a:ext>
            </a:extLst>
          </a:blip>
          <a:srcRect l="32188" t="995" r="1893" b="995"/>
          <a:stretch/>
        </p:blipFill>
        <p:spPr>
          <a:xfrm>
            <a:off x="1" y="0"/>
            <a:ext cx="6096000" cy="6858000"/>
          </a:xfrm>
          <a:prstGeom prst="rect">
            <a:avLst/>
          </a:prstGeom>
        </p:spPr>
      </p:pic>
      <p:sp>
        <p:nvSpPr>
          <p:cNvPr id="12" name="TextBox 11">
            <a:extLst>
              <a:ext uri="{FF2B5EF4-FFF2-40B4-BE49-F238E27FC236}">
                <a16:creationId xmlns:a16="http://schemas.microsoft.com/office/drawing/2014/main" id="{39900923-A58E-BF20-51EE-F9FA0326617A}"/>
              </a:ext>
            </a:extLst>
          </p:cNvPr>
          <p:cNvSpPr txBox="1"/>
          <p:nvPr/>
        </p:nvSpPr>
        <p:spPr>
          <a:xfrm>
            <a:off x="276742" y="5881861"/>
            <a:ext cx="2511613" cy="474489"/>
          </a:xfrm>
          <a:prstGeom prst="rect">
            <a:avLst/>
          </a:prstGeom>
          <a:solidFill>
            <a:schemeClr val="bg2"/>
          </a:solidFill>
        </p:spPr>
        <p:txBody>
          <a:bodyPr wrap="square">
            <a:spAutoFit/>
          </a:bodyPr>
          <a:lstStyle/>
          <a:p>
            <a:pPr rtl="0">
              <a:spcBef>
                <a:spcPts val="75"/>
              </a:spcBef>
            </a:pPr>
            <a:r>
              <a:rPr lang="en-US" sz="1200" dirty="0">
                <a:effectLst/>
                <a:latin typeface="Arial" panose="020B0604020202020204" pitchFamily="34" charset="0"/>
              </a:rPr>
              <a:t>Selasie </a:t>
            </a:r>
            <a:r>
              <a:rPr lang="en-US" sz="1200" dirty="0" err="1">
                <a:effectLst/>
                <a:latin typeface="Arial" panose="020B0604020202020204" pitchFamily="34" charset="0"/>
              </a:rPr>
              <a:t>Sikanku</a:t>
            </a:r>
            <a:r>
              <a:rPr lang="en-US" sz="1200" dirty="0">
                <a:effectLst/>
                <a:latin typeface="Arial" panose="020B0604020202020204" pitchFamily="34" charset="0"/>
              </a:rPr>
              <a:t>, Radio journalist, </a:t>
            </a:r>
          </a:p>
          <a:p>
            <a:pPr rtl="0">
              <a:spcBef>
                <a:spcPts val="75"/>
              </a:spcBef>
            </a:pPr>
            <a:r>
              <a:rPr lang="en-US" sz="1200" dirty="0">
                <a:effectLst/>
                <a:latin typeface="Arial" panose="020B0604020202020204" pitchFamily="34" charset="0"/>
              </a:rPr>
              <a:t>Ghana Broadcasting Corporation</a:t>
            </a:r>
            <a:endParaRPr lang="en-US" sz="1200" dirty="0">
              <a:effectLst/>
            </a:endParaRPr>
          </a:p>
        </p:txBody>
      </p:sp>
      <p:sp>
        <p:nvSpPr>
          <p:cNvPr id="14" name="TextBox 13">
            <a:extLst>
              <a:ext uri="{FF2B5EF4-FFF2-40B4-BE49-F238E27FC236}">
                <a16:creationId xmlns:a16="http://schemas.microsoft.com/office/drawing/2014/main" id="{70FB9A27-2433-5FDE-7464-7A13BE999832}"/>
              </a:ext>
            </a:extLst>
          </p:cNvPr>
          <p:cNvSpPr txBox="1"/>
          <p:nvPr/>
        </p:nvSpPr>
        <p:spPr>
          <a:xfrm>
            <a:off x="6369755" y="3052617"/>
            <a:ext cx="5237621" cy="2215991"/>
          </a:xfrm>
          <a:prstGeom prst="rect">
            <a:avLst/>
          </a:prstGeom>
          <a:noFill/>
        </p:spPr>
        <p:txBody>
          <a:bodyPr wrap="square">
            <a:spAutoFit/>
          </a:bodyPr>
          <a:lstStyle/>
          <a:p>
            <a:r>
              <a:rPr lang="en-US" sz="1600" b="0" i="0" dirty="0">
                <a:effectLst/>
                <a:latin typeface="Arial" panose="020B0604020202020204" pitchFamily="34" charset="0"/>
              </a:rPr>
              <a:t>“Media organizations, like any other employer, have a legal obligation to provide decent working conditions and apply non-discriminatory practices according to existing laws and conventions, including those relating to the rights of workers with disabilities”.</a:t>
            </a:r>
          </a:p>
          <a:p>
            <a:endParaRPr lang="en-US" sz="1600" b="0" i="0" dirty="0">
              <a:effectLst/>
              <a:latin typeface="Arial" panose="020B0604020202020204" pitchFamily="34" charset="0"/>
            </a:endParaRPr>
          </a:p>
          <a:p>
            <a:endParaRPr lang="en-US" dirty="0">
              <a:latin typeface="Arial" panose="020B0604020202020204" pitchFamily="34" charset="0"/>
            </a:endParaRPr>
          </a:p>
          <a:p>
            <a:r>
              <a:rPr lang="en-US" sz="1200" b="0" i="0" dirty="0">
                <a:effectLst/>
                <a:latin typeface="Arial" panose="020B0604020202020204" pitchFamily="34" charset="0"/>
              </a:rPr>
              <a:t>UNESCO (2024) </a:t>
            </a:r>
            <a:r>
              <a:rPr lang="en-US" sz="1200" b="0" i="0" dirty="0">
                <a:effectLst/>
                <a:latin typeface="Arial" panose="020B0604020202020204" pitchFamily="34" charset="0"/>
                <a:hlinkClick r:id="rId4"/>
              </a:rPr>
              <a:t>Practical Manual </a:t>
            </a:r>
            <a:r>
              <a:rPr lang="en-US" sz="1200" dirty="0">
                <a:latin typeface="Arial" panose="020B0604020202020204" pitchFamily="34" charset="0"/>
              </a:rPr>
              <a:t>on Disability Equality in the Media: Representation, Accessibility and Management </a:t>
            </a:r>
            <a:endParaRPr lang="en-US" sz="1200" dirty="0"/>
          </a:p>
        </p:txBody>
      </p:sp>
      <p:sp>
        <p:nvSpPr>
          <p:cNvPr id="16" name="TextBox 15">
            <a:extLst>
              <a:ext uri="{FF2B5EF4-FFF2-40B4-BE49-F238E27FC236}">
                <a16:creationId xmlns:a16="http://schemas.microsoft.com/office/drawing/2014/main" id="{2780AAC8-1D36-E1AF-1307-78215E3704D5}"/>
              </a:ext>
            </a:extLst>
          </p:cNvPr>
          <p:cNvSpPr txBox="1"/>
          <p:nvPr/>
        </p:nvSpPr>
        <p:spPr>
          <a:xfrm>
            <a:off x="6369755" y="1545114"/>
            <a:ext cx="5653194" cy="1077218"/>
          </a:xfrm>
          <a:prstGeom prst="rect">
            <a:avLst/>
          </a:prstGeom>
          <a:noFill/>
        </p:spPr>
        <p:txBody>
          <a:bodyPr wrap="square">
            <a:spAutoFit/>
          </a:bodyPr>
          <a:lstStyle/>
          <a:p>
            <a:r>
              <a:rPr lang="en-US" sz="3200" b="1" i="0" dirty="0">
                <a:effectLst/>
                <a:latin typeface="Arial" panose="020B0604020202020204" pitchFamily="34" charset="0"/>
              </a:rPr>
              <a:t>Inclusive management practices in media industry  </a:t>
            </a:r>
            <a:endParaRPr lang="en-US" sz="3200" b="1" dirty="0"/>
          </a:p>
        </p:txBody>
      </p:sp>
      <p:sp>
        <p:nvSpPr>
          <p:cNvPr id="4" name="Footer Placeholder 2">
            <a:extLst>
              <a:ext uri="{FF2B5EF4-FFF2-40B4-BE49-F238E27FC236}">
                <a16:creationId xmlns:a16="http://schemas.microsoft.com/office/drawing/2014/main" id="{D1364CAE-591B-ACA3-9E71-CFC406E68478}"/>
              </a:ext>
            </a:extLst>
          </p:cNvPr>
          <p:cNvSpPr txBox="1">
            <a:spLocks/>
          </p:cNvSpPr>
          <p:nvPr/>
        </p:nvSpPr>
        <p:spPr>
          <a:xfrm>
            <a:off x="6932702" y="635000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#ZeroCon25</a:t>
            </a:r>
            <a:endParaRPr lang="en-GB" dirty="0"/>
          </a:p>
        </p:txBody>
      </p:sp>
    </p:spTree>
    <p:extLst>
      <p:ext uri="{BB962C8B-B14F-4D97-AF65-F5344CB8AC3E}">
        <p14:creationId xmlns:p14="http://schemas.microsoft.com/office/powerpoint/2010/main" val="39079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1B81B4-86FE-C05F-0C18-58F6211B0BFC}"/>
              </a:ext>
            </a:extLst>
          </p:cNvPr>
          <p:cNvSpPr>
            <a:spLocks noGrp="1"/>
          </p:cNvSpPr>
          <p:nvPr>
            <p:ph type="ftr" sz="quarter" idx="11"/>
          </p:nvPr>
        </p:nvSpPr>
        <p:spPr/>
        <p:txBody>
          <a:bodyPr/>
          <a:lstStyle/>
          <a:p>
            <a:r>
              <a:rPr lang="en-US"/>
              <a:t>#ZeroCon25</a:t>
            </a:r>
            <a:endParaRPr lang="en-GB" dirty="0"/>
          </a:p>
        </p:txBody>
      </p:sp>
      <p:sp>
        <p:nvSpPr>
          <p:cNvPr id="4" name="Slide Number Placeholder 3">
            <a:extLst>
              <a:ext uri="{FF2B5EF4-FFF2-40B4-BE49-F238E27FC236}">
                <a16:creationId xmlns:a16="http://schemas.microsoft.com/office/drawing/2014/main" id="{2A0D2D26-CAFE-919C-9129-6B205B39467E}"/>
              </a:ext>
            </a:extLst>
          </p:cNvPr>
          <p:cNvSpPr>
            <a:spLocks noGrp="1"/>
          </p:cNvSpPr>
          <p:nvPr>
            <p:ph type="sldNum" sz="quarter" idx="12"/>
          </p:nvPr>
        </p:nvSpPr>
        <p:spPr/>
        <p:txBody>
          <a:bodyPr/>
          <a:lstStyle/>
          <a:p>
            <a:fld id="{1195A9E4-2CE9-4E32-BE85-7C32F0F78A6D}" type="slidenum">
              <a:rPr lang="en-GB" smtClean="0"/>
              <a:t>6</a:t>
            </a:fld>
            <a:endParaRPr lang="en-GB"/>
          </a:p>
        </p:txBody>
      </p:sp>
      <p:sp>
        <p:nvSpPr>
          <p:cNvPr id="6" name="TextBox 5">
            <a:extLst>
              <a:ext uri="{FF2B5EF4-FFF2-40B4-BE49-F238E27FC236}">
                <a16:creationId xmlns:a16="http://schemas.microsoft.com/office/drawing/2014/main" id="{85217837-8E8D-D805-4BB0-6A0F0E8A3F4D}"/>
              </a:ext>
            </a:extLst>
          </p:cNvPr>
          <p:cNvSpPr txBox="1"/>
          <p:nvPr/>
        </p:nvSpPr>
        <p:spPr>
          <a:xfrm>
            <a:off x="1867252" y="2870178"/>
            <a:ext cx="8305800" cy="658835"/>
          </a:xfrm>
          <a:prstGeom prst="rect">
            <a:avLst/>
          </a:prstGeom>
          <a:noFill/>
        </p:spPr>
        <p:txBody>
          <a:bodyPr wrap="square" lIns="91440" tIns="45720" rIns="91440" bIns="45720" anchor="t">
            <a:spAutoFit/>
          </a:bodyPr>
          <a:lstStyle/>
          <a:p>
            <a:pPr marR="0" lvl="0" algn="ctr">
              <a:lnSpc>
                <a:spcPct val="150000"/>
              </a:lnSpc>
            </a:pPr>
            <a:r>
              <a:rPr lang="en-US" sz="2800" b="1" dirty="0">
                <a:effectLst/>
                <a:latin typeface="Arial"/>
                <a:ea typeface="MS Mincho"/>
                <a:cs typeface="Arial"/>
              </a:rPr>
              <a:t>Examples </a:t>
            </a:r>
            <a:r>
              <a:rPr lang="en-US" sz="2800" b="1" dirty="0">
                <a:latin typeface="Arial"/>
                <a:ea typeface="MS Mincho"/>
                <a:cs typeface="Arial"/>
              </a:rPr>
              <a:t>few</a:t>
            </a:r>
            <a:r>
              <a:rPr lang="en-US" sz="2800" b="1" dirty="0">
                <a:effectLst/>
                <a:latin typeface="Arial"/>
                <a:ea typeface="MS Mincho"/>
                <a:cs typeface="Arial"/>
              </a:rPr>
              <a:t> activities</a:t>
            </a:r>
            <a:endParaRPr lang="en-US" sz="2800" dirty="0">
              <a:effectLst/>
              <a:latin typeface="Arial"/>
              <a:ea typeface="MS Mincho"/>
              <a:cs typeface="Arial"/>
            </a:endParaRPr>
          </a:p>
        </p:txBody>
      </p:sp>
    </p:spTree>
    <p:extLst>
      <p:ext uri="{BB962C8B-B14F-4D97-AF65-F5344CB8AC3E}">
        <p14:creationId xmlns:p14="http://schemas.microsoft.com/office/powerpoint/2010/main" val="386915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249DB-ED2A-32D8-4B1E-AC4691B6E6A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02FB794-2012-0311-C75A-D7D03C2117E2}"/>
              </a:ext>
            </a:extLst>
          </p:cNvPr>
          <p:cNvSpPr>
            <a:spLocks noGrp="1"/>
          </p:cNvSpPr>
          <p:nvPr>
            <p:ph type="title"/>
          </p:nvPr>
        </p:nvSpPr>
        <p:spPr>
          <a:xfrm>
            <a:off x="4833566" y="518700"/>
            <a:ext cx="6773897" cy="1408436"/>
          </a:xfrm>
        </p:spPr>
        <p:txBody>
          <a:bodyPr>
            <a:normAutofit fontScale="90000"/>
          </a:bodyPr>
          <a:lstStyle/>
          <a:p>
            <a:pPr algn="l"/>
            <a:r>
              <a:rPr lang="en-US" sz="3300" b="1" i="0" dirty="0">
                <a:solidFill>
                  <a:srgbClr val="212121"/>
                </a:solidFill>
                <a:effectLst/>
                <a:latin typeface="Arial" panose="020B0604020202020204" pitchFamily="34" charset="0"/>
                <a:cs typeface="Arial" panose="020B0604020202020204" pitchFamily="34" charset="0"/>
              </a:rPr>
              <a:t>Promoting Disability Equality: Enhanced diversity in African Media</a:t>
            </a:r>
          </a:p>
        </p:txBody>
      </p:sp>
      <p:pic>
        <p:nvPicPr>
          <p:cNvPr id="3" name="Content Placeholder 2" descr="A group of people holding microphones&#10;&#10;Description automatically generated">
            <a:extLst>
              <a:ext uri="{FF2B5EF4-FFF2-40B4-BE49-F238E27FC236}">
                <a16:creationId xmlns:a16="http://schemas.microsoft.com/office/drawing/2014/main" id="{54CA417E-CFF7-AAC1-A45D-1FB8DD39E2E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10014"/>
          <a:stretch/>
        </p:blipFill>
        <p:spPr>
          <a:xfrm>
            <a:off x="0" y="0"/>
            <a:ext cx="4628444" cy="6858000"/>
          </a:xfrm>
        </p:spPr>
      </p:pic>
      <p:sp>
        <p:nvSpPr>
          <p:cNvPr id="6" name="Slide Number Placeholder 5">
            <a:extLst>
              <a:ext uri="{FF2B5EF4-FFF2-40B4-BE49-F238E27FC236}">
                <a16:creationId xmlns:a16="http://schemas.microsoft.com/office/drawing/2014/main" id="{30ADC859-EF6E-927A-915A-F5A758CAE2F3}"/>
              </a:ext>
            </a:extLst>
          </p:cNvPr>
          <p:cNvSpPr>
            <a:spLocks noGrp="1"/>
          </p:cNvSpPr>
          <p:nvPr>
            <p:ph type="sldNum" sz="quarter" idx="12"/>
          </p:nvPr>
        </p:nvSpPr>
        <p:spPr/>
        <p:txBody>
          <a:bodyPr/>
          <a:lstStyle/>
          <a:p>
            <a:fld id="{1195A9E4-2CE9-4E32-BE85-7C32F0F78A6D}" type="slidenum">
              <a:rPr lang="en-GB" smtClean="0"/>
              <a:t>7</a:t>
            </a:fld>
            <a:endParaRPr lang="en-GB"/>
          </a:p>
        </p:txBody>
      </p:sp>
      <p:sp>
        <p:nvSpPr>
          <p:cNvPr id="2" name="TextBox 1">
            <a:extLst>
              <a:ext uri="{FF2B5EF4-FFF2-40B4-BE49-F238E27FC236}">
                <a16:creationId xmlns:a16="http://schemas.microsoft.com/office/drawing/2014/main" id="{B81AA11F-5746-FEA3-F919-0FB2E3C4A6A9}"/>
              </a:ext>
            </a:extLst>
          </p:cNvPr>
          <p:cNvSpPr txBox="1"/>
          <p:nvPr/>
        </p:nvSpPr>
        <p:spPr>
          <a:xfrm>
            <a:off x="4931042" y="2136338"/>
            <a:ext cx="7126279" cy="3908762"/>
          </a:xfrm>
          <a:prstGeom prst="rect">
            <a:avLst/>
          </a:prstGeom>
          <a:noFill/>
        </p:spPr>
        <p:txBody>
          <a:bodyPr wrap="square" lIns="91440" tIns="45720" rIns="91440" bIns="45720" rtlCol="0" anchor="t">
            <a:spAutoFit/>
          </a:bodyPr>
          <a:lstStyle/>
          <a:p>
            <a:r>
              <a:rPr lang="en-US" b="1" dirty="0"/>
              <a:t>2</a:t>
            </a:r>
            <a:r>
              <a:rPr lang="en-US" sz="1600" b="1" dirty="0">
                <a:latin typeface="Arial"/>
                <a:cs typeface="Arial"/>
              </a:rPr>
              <a:t>024</a:t>
            </a:r>
          </a:p>
          <a:p>
            <a:endParaRPr lang="en-US" sz="1600" b="1" dirty="0">
              <a:latin typeface="Arial"/>
              <a:cs typeface="Arial"/>
            </a:endParaRPr>
          </a:p>
          <a:p>
            <a:r>
              <a:rPr lang="en-US" sz="1600" b="1" dirty="0">
                <a:latin typeface="Arial"/>
                <a:cs typeface="Arial"/>
              </a:rPr>
              <a:t>3</a:t>
            </a:r>
            <a:r>
              <a:rPr lang="en-US" sz="1600" b="1" baseline="30000" dirty="0">
                <a:latin typeface="Arial"/>
                <a:cs typeface="Arial"/>
              </a:rPr>
              <a:t>rd</a:t>
            </a:r>
            <a:r>
              <a:rPr lang="en-US" sz="1600" b="1" dirty="0">
                <a:latin typeface="Arial"/>
                <a:cs typeface="Arial"/>
              </a:rPr>
              <a:t> African Media Convention </a:t>
            </a:r>
          </a:p>
          <a:p>
            <a:r>
              <a:rPr lang="en-GB" sz="1600" dirty="0">
                <a:effectLst/>
                <a:latin typeface="Arial"/>
                <a:ea typeface="Aptos" panose="020B0004020202020204" pitchFamily="34" charset="0"/>
                <a:cs typeface="Arial"/>
              </a:rPr>
              <a:t>Training of </a:t>
            </a:r>
            <a:r>
              <a:rPr lang="en-GB" sz="1600" b="1" dirty="0">
                <a:effectLst/>
                <a:latin typeface="Arial"/>
                <a:ea typeface="Aptos" panose="020B0004020202020204" pitchFamily="34" charset="0"/>
                <a:cs typeface="Arial"/>
              </a:rPr>
              <a:t>12 media</a:t>
            </a:r>
            <a:r>
              <a:rPr lang="en-GB" sz="1600" dirty="0">
                <a:effectLst/>
                <a:latin typeface="Arial"/>
                <a:ea typeface="Aptos" panose="020B0004020202020204" pitchFamily="34" charset="0"/>
                <a:cs typeface="Arial"/>
              </a:rPr>
              <a:t> </a:t>
            </a:r>
            <a:r>
              <a:rPr lang="en-GB" sz="1600" b="1" dirty="0">
                <a:effectLst/>
                <a:latin typeface="Arial"/>
                <a:ea typeface="Aptos" panose="020B0004020202020204" pitchFamily="34" charset="0"/>
                <a:cs typeface="Arial"/>
              </a:rPr>
              <a:t>organisations</a:t>
            </a:r>
            <a:r>
              <a:rPr lang="en-GB" sz="1600" dirty="0">
                <a:effectLst/>
                <a:latin typeface="Arial"/>
                <a:ea typeface="Aptos" panose="020B0004020202020204" pitchFamily="34" charset="0"/>
                <a:cs typeface="Arial"/>
              </a:rPr>
              <a:t> across 10 African countries (Burundi, Ethiopia, Ivory Coast, Kenya, Mozambique, Rwanda, South Africa, Uganda, Zambia, and Zimbabwe).</a:t>
            </a:r>
          </a:p>
          <a:p>
            <a:endParaRPr lang="en-US" sz="1600" dirty="0">
              <a:latin typeface="Arial"/>
              <a:cs typeface="Arial"/>
            </a:endParaRPr>
          </a:p>
          <a:p>
            <a:r>
              <a:rPr lang="en-US" sz="1600" b="1" dirty="0">
                <a:latin typeface="Arial"/>
                <a:cs typeface="Arial"/>
              </a:rPr>
              <a:t>Tanzania</a:t>
            </a:r>
          </a:p>
          <a:p>
            <a:r>
              <a:rPr lang="en-GB" sz="1600" dirty="0">
                <a:effectLst/>
                <a:latin typeface="Arial"/>
                <a:ea typeface="Aptos" panose="020B0004020202020204" pitchFamily="34" charset="0"/>
                <a:cs typeface="Arial"/>
              </a:rPr>
              <a:t>Development of Standard Operating Procedures (SOPs) for gender </a:t>
            </a:r>
            <a:br>
              <a:rPr lang="en-GB" sz="1600" dirty="0">
                <a:latin typeface="Arial"/>
                <a:ea typeface="Aptos" panose="020B0004020202020204" pitchFamily="34" charset="0"/>
                <a:cs typeface="Arial"/>
              </a:rPr>
            </a:br>
            <a:r>
              <a:rPr lang="en-GB" sz="1600" dirty="0">
                <a:effectLst/>
                <a:latin typeface="Arial"/>
                <a:ea typeface="Aptos" panose="020B0004020202020204" pitchFamily="34" charset="0"/>
                <a:cs typeface="Arial"/>
              </a:rPr>
              <a:t>and disability inclusion</a:t>
            </a:r>
            <a:r>
              <a:rPr lang="en-US" sz="1600" dirty="0">
                <a:latin typeface="Arial"/>
                <a:cs typeface="Arial"/>
              </a:rPr>
              <a:t> in</a:t>
            </a:r>
            <a:r>
              <a:rPr lang="en-GB" sz="1600" dirty="0">
                <a:effectLst/>
                <a:latin typeface="Arial"/>
                <a:ea typeface="Aptos" panose="020B0004020202020204" pitchFamily="34" charset="0"/>
                <a:cs typeface="Arial"/>
              </a:rPr>
              <a:t> </a:t>
            </a:r>
            <a:r>
              <a:rPr lang="en-GB" sz="1600" b="1" dirty="0">
                <a:effectLst/>
                <a:latin typeface="Arial"/>
                <a:ea typeface="Aptos" panose="020B0004020202020204" pitchFamily="34" charset="0"/>
                <a:cs typeface="Arial"/>
              </a:rPr>
              <a:t>7 media organisations</a:t>
            </a:r>
            <a:r>
              <a:rPr lang="en-GB" sz="1600" b="1" dirty="0">
                <a:latin typeface="Arial"/>
                <a:ea typeface="Aptos" panose="020B0004020202020204" pitchFamily="34" charset="0"/>
                <a:cs typeface="Arial"/>
              </a:rPr>
              <a:t>.</a:t>
            </a:r>
          </a:p>
          <a:p>
            <a:endParaRPr lang="en-US" sz="1600" dirty="0">
              <a:latin typeface="Arial"/>
              <a:cs typeface="Arial"/>
            </a:endParaRPr>
          </a:p>
          <a:p>
            <a:r>
              <a:rPr lang="en-US" sz="1600" b="1" dirty="0">
                <a:latin typeface="Arial"/>
                <a:cs typeface="Arial"/>
              </a:rPr>
              <a:t>ACTIVITIES ARE PLANNED FOR 2025 IN TANZANIA AND ZAMBIA</a:t>
            </a:r>
            <a:endParaRPr lang="en-US" sz="1600" dirty="0">
              <a:latin typeface="Arial"/>
              <a:cs typeface="Arial"/>
            </a:endParaRPr>
          </a:p>
          <a:p>
            <a:endParaRPr lang="en-US" dirty="0"/>
          </a:p>
          <a:p>
            <a:endParaRPr lang="en-US" dirty="0"/>
          </a:p>
          <a:p>
            <a:endParaRPr lang="en-US" dirty="0"/>
          </a:p>
        </p:txBody>
      </p:sp>
      <p:sp>
        <p:nvSpPr>
          <p:cNvPr id="4" name="Footer Placeholder 2">
            <a:extLst>
              <a:ext uri="{FF2B5EF4-FFF2-40B4-BE49-F238E27FC236}">
                <a16:creationId xmlns:a16="http://schemas.microsoft.com/office/drawing/2014/main" id="{0A81F040-8A10-F13C-FB49-22A73C8CF9B9}"/>
              </a:ext>
            </a:extLst>
          </p:cNvPr>
          <p:cNvSpPr>
            <a:spLocks noGrp="1"/>
          </p:cNvSpPr>
          <p:nvPr>
            <p:ph type="ftr" sz="quarter" idx="11"/>
          </p:nvPr>
        </p:nvSpPr>
        <p:spPr>
          <a:xfrm>
            <a:off x="6934200" y="6364198"/>
            <a:ext cx="4114800" cy="365125"/>
          </a:xfrm>
        </p:spPr>
        <p:txBody>
          <a:bodyPr/>
          <a:lstStyle/>
          <a:p>
            <a:pPr algn="r"/>
            <a:r>
              <a:rPr lang="en-US" dirty="0"/>
              <a:t>#ZeroCon25</a:t>
            </a: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218971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4E367C-ACA3-4CD7-76D7-B1168B1891AB}"/>
              </a:ext>
            </a:extLst>
          </p:cNvPr>
          <p:cNvSpPr>
            <a:spLocks noGrp="1"/>
          </p:cNvSpPr>
          <p:nvPr>
            <p:ph type="sldNum" sz="quarter" idx="12"/>
          </p:nvPr>
        </p:nvSpPr>
        <p:spPr/>
        <p:txBody>
          <a:bodyPr/>
          <a:lstStyle/>
          <a:p>
            <a:fld id="{1195A9E4-2CE9-4E32-BE85-7C32F0F78A6D}" type="slidenum">
              <a:rPr lang="en-GB" smtClean="0"/>
              <a:t>8</a:t>
            </a:fld>
            <a:endParaRPr lang="en-GB" dirty="0"/>
          </a:p>
        </p:txBody>
      </p:sp>
      <p:pic>
        <p:nvPicPr>
          <p:cNvPr id="4" name="Picture 3" descr="A group of people sitting on a stage&#10;&#10;Description automatically generated">
            <a:extLst>
              <a:ext uri="{FF2B5EF4-FFF2-40B4-BE49-F238E27FC236}">
                <a16:creationId xmlns:a16="http://schemas.microsoft.com/office/drawing/2014/main" id="{DE321B5D-617A-407A-9F7F-34E9A39D15FB}"/>
              </a:ext>
            </a:extLst>
          </p:cNvPr>
          <p:cNvPicPr>
            <a:picLocks noChangeAspect="1"/>
          </p:cNvPicPr>
          <p:nvPr/>
        </p:nvPicPr>
        <p:blipFill>
          <a:blip r:embed="rId3">
            <a:extLst>
              <a:ext uri="{28A0092B-C50C-407E-A947-70E740481C1C}">
                <a14:useLocalDpi xmlns:a14="http://schemas.microsoft.com/office/drawing/2010/main" val="0"/>
              </a:ext>
            </a:extLst>
          </a:blip>
          <a:srcRect l="3169" t="1" r="6287" b="25849"/>
          <a:stretch/>
        </p:blipFill>
        <p:spPr>
          <a:xfrm>
            <a:off x="0" y="997565"/>
            <a:ext cx="7886358" cy="4862870"/>
          </a:xfrm>
          <a:prstGeom prst="rect">
            <a:avLst/>
          </a:prstGeom>
        </p:spPr>
      </p:pic>
      <p:sp>
        <p:nvSpPr>
          <p:cNvPr id="7" name="TextBox 6">
            <a:extLst>
              <a:ext uri="{FF2B5EF4-FFF2-40B4-BE49-F238E27FC236}">
                <a16:creationId xmlns:a16="http://schemas.microsoft.com/office/drawing/2014/main" id="{EA862C79-6A1F-5734-D864-F1A3B425733F}"/>
              </a:ext>
            </a:extLst>
          </p:cNvPr>
          <p:cNvSpPr txBox="1"/>
          <p:nvPr/>
        </p:nvSpPr>
        <p:spPr>
          <a:xfrm>
            <a:off x="8024989" y="997565"/>
            <a:ext cx="3914422" cy="4370427"/>
          </a:xfrm>
          <a:prstGeom prst="rect">
            <a:avLst/>
          </a:prstGeom>
          <a:noFill/>
        </p:spPr>
        <p:txBody>
          <a:bodyPr wrap="square">
            <a:spAutoFit/>
          </a:bodyPr>
          <a:lstStyle/>
          <a:p>
            <a:pPr algn="l"/>
            <a:r>
              <a:rPr lang="en-US" sz="3000" b="1" dirty="0">
                <a:latin typeface="Arial" panose="020B0604020202020204" pitchFamily="34" charset="0"/>
                <a:cs typeface="Arial" panose="020B0604020202020204" pitchFamily="34" charset="0"/>
              </a:rPr>
              <a:t>D</a:t>
            </a:r>
            <a:r>
              <a:rPr lang="en-US" sz="3000" b="1" i="0" dirty="0">
                <a:effectLst/>
                <a:latin typeface="Arial" panose="020B0604020202020204" pitchFamily="34" charset="0"/>
                <a:cs typeface="Arial" panose="020B0604020202020204" pitchFamily="34" charset="0"/>
              </a:rPr>
              <a:t>isability equality for Ukraine’s recovery and reconstruction</a:t>
            </a:r>
          </a:p>
          <a:p>
            <a:pPr algn="l"/>
            <a:endParaRPr lang="en-US" sz="3000" b="1" i="0" dirty="0">
              <a:effectLst/>
              <a:latin typeface="Arial" panose="020B0604020202020204" pitchFamily="34" charset="0"/>
              <a:cs typeface="Arial" panose="020B0604020202020204" pitchFamily="34" charset="0"/>
            </a:endParaRPr>
          </a:p>
          <a:p>
            <a:pPr algn="l"/>
            <a:r>
              <a:rPr lang="en-US" sz="1600" dirty="0">
                <a:latin typeface="Arial" panose="020B0604020202020204" pitchFamily="34" charset="0"/>
                <a:cs typeface="Arial" panose="020B0604020202020204" pitchFamily="34" charset="0"/>
              </a:rPr>
              <a:t>Training of </a:t>
            </a:r>
            <a:r>
              <a:rPr lang="en-US" sz="1600" b="1" i="0" dirty="0">
                <a:effectLst/>
                <a:latin typeface="Arial" panose="020B0604020202020204" pitchFamily="34" charset="0"/>
                <a:cs typeface="Arial" panose="020B0604020202020204" pitchFamily="34" charset="0"/>
              </a:rPr>
              <a:t>17 media </a:t>
            </a:r>
            <a:r>
              <a:rPr lang="en-GB" sz="1600" b="1" i="0" dirty="0">
                <a:effectLst/>
                <a:latin typeface="Arial" panose="020B0604020202020204" pitchFamily="34" charset="0"/>
                <a:cs typeface="Arial" panose="020B0604020202020204" pitchFamily="34" charset="0"/>
              </a:rPr>
              <a:t>organisations </a:t>
            </a:r>
            <a:r>
              <a:rPr lang="en-US" sz="1600" b="0" i="0" dirty="0">
                <a:effectLst/>
                <a:latin typeface="Arial" panose="020B0604020202020204" pitchFamily="34" charset="0"/>
                <a:cs typeface="Arial" panose="020B0604020202020204" pitchFamily="34" charset="0"/>
              </a:rPr>
              <a:t>from central and front-line areas to ensure equitable coverage on disability issues, produce accessible media content, and implement inclusive practices for media professionals with disabilities during the ongoing armed conflict. </a:t>
            </a:r>
          </a:p>
        </p:txBody>
      </p:sp>
      <p:sp>
        <p:nvSpPr>
          <p:cNvPr id="5" name="Footer Placeholder 2">
            <a:extLst>
              <a:ext uri="{FF2B5EF4-FFF2-40B4-BE49-F238E27FC236}">
                <a16:creationId xmlns:a16="http://schemas.microsoft.com/office/drawing/2014/main" id="{09FEC1E4-177B-00D4-2A68-F270FD7D8204}"/>
              </a:ext>
            </a:extLst>
          </p:cNvPr>
          <p:cNvSpPr>
            <a:spLocks noGrp="1"/>
          </p:cNvSpPr>
          <p:nvPr>
            <p:ph type="ftr" sz="quarter" idx="11"/>
          </p:nvPr>
        </p:nvSpPr>
        <p:spPr>
          <a:xfrm>
            <a:off x="6715125" y="6354673"/>
            <a:ext cx="4114800" cy="365125"/>
          </a:xfrm>
        </p:spPr>
        <p:txBody>
          <a:bodyPr/>
          <a:lstStyle/>
          <a:p>
            <a:pPr algn="r"/>
            <a:r>
              <a:rPr lang="en-US" dirty="0"/>
              <a:t>#ZeroCon25</a:t>
            </a:r>
            <a:endParaRPr lang="en-GB" dirty="0"/>
          </a:p>
        </p:txBody>
      </p:sp>
    </p:spTree>
    <p:extLst>
      <p:ext uri="{BB962C8B-B14F-4D97-AF65-F5344CB8AC3E}">
        <p14:creationId xmlns:p14="http://schemas.microsoft.com/office/powerpoint/2010/main" val="306322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86BBFE-1530-DEBF-2272-6DD868585E60}"/>
              </a:ext>
            </a:extLst>
          </p:cNvPr>
          <p:cNvSpPr>
            <a:spLocks noGrp="1"/>
          </p:cNvSpPr>
          <p:nvPr>
            <p:ph type="ftr" sz="quarter" idx="11"/>
          </p:nvPr>
        </p:nvSpPr>
        <p:spPr>
          <a:xfrm>
            <a:off x="6810375" y="6354673"/>
            <a:ext cx="4114800" cy="365125"/>
          </a:xfrm>
        </p:spPr>
        <p:txBody>
          <a:bodyPr/>
          <a:lstStyle/>
          <a:p>
            <a:pPr algn="r"/>
            <a:r>
              <a:rPr lang="en-US"/>
              <a:t>#ZeroCon25</a:t>
            </a:r>
            <a:endParaRPr lang="en-GB" dirty="0"/>
          </a:p>
        </p:txBody>
      </p:sp>
      <p:sp>
        <p:nvSpPr>
          <p:cNvPr id="4" name="Slide Number Placeholder 3">
            <a:extLst>
              <a:ext uri="{FF2B5EF4-FFF2-40B4-BE49-F238E27FC236}">
                <a16:creationId xmlns:a16="http://schemas.microsoft.com/office/drawing/2014/main" id="{1BDC0D66-AD2B-DD1D-7A2F-BF713D134EAA}"/>
              </a:ext>
            </a:extLst>
          </p:cNvPr>
          <p:cNvSpPr>
            <a:spLocks noGrp="1"/>
          </p:cNvSpPr>
          <p:nvPr>
            <p:ph type="sldNum" sz="quarter" idx="12"/>
          </p:nvPr>
        </p:nvSpPr>
        <p:spPr/>
        <p:txBody>
          <a:bodyPr/>
          <a:lstStyle/>
          <a:p>
            <a:fld id="{1195A9E4-2CE9-4E32-BE85-7C32F0F78A6D}" type="slidenum">
              <a:rPr lang="en-GB" smtClean="0"/>
              <a:t>9</a:t>
            </a:fld>
            <a:endParaRPr lang="en-GB"/>
          </a:p>
        </p:txBody>
      </p:sp>
      <p:sp>
        <p:nvSpPr>
          <p:cNvPr id="6" name="TextBox 5">
            <a:extLst>
              <a:ext uri="{FF2B5EF4-FFF2-40B4-BE49-F238E27FC236}">
                <a16:creationId xmlns:a16="http://schemas.microsoft.com/office/drawing/2014/main" id="{FC9C2313-08C9-4536-1E88-F0D66E56ACED}"/>
              </a:ext>
            </a:extLst>
          </p:cNvPr>
          <p:cNvSpPr txBox="1"/>
          <p:nvPr/>
        </p:nvSpPr>
        <p:spPr>
          <a:xfrm>
            <a:off x="5674148" y="2996593"/>
            <a:ext cx="5876925" cy="2585323"/>
          </a:xfrm>
          <a:prstGeom prst="rect">
            <a:avLst/>
          </a:prstGeom>
          <a:noFill/>
        </p:spPr>
        <p:txBody>
          <a:bodyPr wrap="square" lIns="91440" tIns="45720" rIns="91440" bIns="45720" anchor="t">
            <a:spAutoFit/>
          </a:bodyPr>
          <a:lstStyle/>
          <a:p>
            <a:r>
              <a:rPr lang="en-US" b="1" dirty="0">
                <a:latin typeface="Arial"/>
                <a:cs typeface="Arial"/>
              </a:rPr>
              <a:t>Mongolia</a:t>
            </a:r>
          </a:p>
          <a:p>
            <a:r>
              <a:rPr lang="en-US" dirty="0">
                <a:latin typeface="Arial"/>
                <a:cs typeface="Arial"/>
              </a:rPr>
              <a:t>Training of </a:t>
            </a:r>
            <a:r>
              <a:rPr lang="en-US" b="1" dirty="0">
                <a:latin typeface="Arial"/>
                <a:cs typeface="Arial"/>
              </a:rPr>
              <a:t>5 media </a:t>
            </a:r>
            <a:r>
              <a:rPr lang="en-GB" b="1" dirty="0">
                <a:latin typeface="Arial"/>
                <a:cs typeface="Arial"/>
              </a:rPr>
              <a:t>organisations </a:t>
            </a:r>
            <a:r>
              <a:rPr lang="en-US" dirty="0">
                <a:latin typeface="Arial"/>
                <a:cs typeface="Arial"/>
              </a:rPr>
              <a:t>on </a:t>
            </a:r>
            <a:r>
              <a:rPr lang="en-GB" sz="1800" dirty="0">
                <a:effectLst/>
                <a:latin typeface="Arial"/>
                <a:ea typeface="Aptos" panose="020B0004020202020204" pitchFamily="34" charset="0"/>
                <a:cs typeface="Arial"/>
              </a:rPr>
              <a:t>creating inclusive content and adopting disability-sensitive editorial practices. As a result, </a:t>
            </a:r>
            <a:r>
              <a:rPr lang="en-GB" sz="1800" b="1" dirty="0">
                <a:effectLst/>
                <a:latin typeface="Arial"/>
                <a:ea typeface="Aptos" panose="020B0004020202020204" pitchFamily="34" charset="0"/>
                <a:cs typeface="Arial"/>
              </a:rPr>
              <a:t>15 pieces of disability-inclusive content </a:t>
            </a:r>
            <a:r>
              <a:rPr lang="en-GB" sz="1800" dirty="0">
                <a:effectLst/>
                <a:latin typeface="Arial"/>
                <a:ea typeface="Aptos" panose="020B0004020202020204" pitchFamily="34" charset="0"/>
                <a:cs typeface="Arial"/>
              </a:rPr>
              <a:t>were produced and disseminated</a:t>
            </a:r>
            <a:endParaRPr lang="en-US">
              <a:latin typeface="Arial"/>
              <a:cs typeface="Arial"/>
            </a:endParaRPr>
          </a:p>
          <a:p>
            <a:endParaRPr lang="en-US" dirty="0">
              <a:latin typeface="Arial"/>
              <a:cs typeface="Arial"/>
            </a:endParaRPr>
          </a:p>
          <a:p>
            <a:r>
              <a:rPr lang="en-US" b="1" dirty="0">
                <a:latin typeface="Arial"/>
                <a:cs typeface="Arial"/>
              </a:rPr>
              <a:t>ACTIVITIES ARE PLANNED FOR 2025 IN BANGLADESH</a:t>
            </a:r>
            <a:endParaRPr lang="en-US">
              <a:latin typeface="Arial"/>
              <a:cs typeface="Arial"/>
            </a:endParaRPr>
          </a:p>
          <a:p>
            <a:endParaRPr lang="en-US" dirty="0"/>
          </a:p>
        </p:txBody>
      </p:sp>
      <p:sp>
        <p:nvSpPr>
          <p:cNvPr id="7" name="Title 9">
            <a:extLst>
              <a:ext uri="{FF2B5EF4-FFF2-40B4-BE49-F238E27FC236}">
                <a16:creationId xmlns:a16="http://schemas.microsoft.com/office/drawing/2014/main" id="{AFF19BCE-2D34-3F76-FDA8-4C2E963B180E}"/>
              </a:ext>
            </a:extLst>
          </p:cNvPr>
          <p:cNvSpPr txBox="1">
            <a:spLocks/>
          </p:cNvSpPr>
          <p:nvPr/>
        </p:nvSpPr>
        <p:spPr>
          <a:xfrm>
            <a:off x="5588423" y="1206687"/>
            <a:ext cx="6211922" cy="14084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r>
              <a:rPr lang="en-US" sz="3300" b="1" dirty="0">
                <a:solidFill>
                  <a:srgbClr val="212121"/>
                </a:solidFill>
                <a:latin typeface="Arial"/>
                <a:ea typeface="Roboto"/>
                <a:cs typeface="Arial"/>
              </a:rPr>
              <a:t>Promoting Disability Equality: Enhanced diversity </a:t>
            </a:r>
            <a:br>
              <a:rPr lang="en-US" sz="3300" b="1" dirty="0">
                <a:solidFill>
                  <a:srgbClr val="212121"/>
                </a:solidFill>
                <a:latin typeface="Arial"/>
                <a:ea typeface="Roboto"/>
                <a:cs typeface="Arial"/>
              </a:rPr>
            </a:br>
            <a:r>
              <a:rPr lang="en-US" sz="3300" b="1" dirty="0">
                <a:solidFill>
                  <a:srgbClr val="212121"/>
                </a:solidFill>
                <a:latin typeface="Arial"/>
                <a:ea typeface="Roboto"/>
                <a:cs typeface="Arial"/>
              </a:rPr>
              <a:t>in Asian Media</a:t>
            </a:r>
          </a:p>
        </p:txBody>
      </p:sp>
      <p:pic>
        <p:nvPicPr>
          <p:cNvPr id="2" name="Picture 1" descr="A group of people sitting at a table&#10;&#10;Description automatically generated">
            <a:extLst>
              <a:ext uri="{FF2B5EF4-FFF2-40B4-BE49-F238E27FC236}">
                <a16:creationId xmlns:a16="http://schemas.microsoft.com/office/drawing/2014/main" id="{3AB159B6-3120-1B09-ABD4-C60FAC2DAE24}"/>
              </a:ext>
            </a:extLst>
          </p:cNvPr>
          <p:cNvPicPr>
            <a:picLocks noChangeAspect="1"/>
          </p:cNvPicPr>
          <p:nvPr/>
        </p:nvPicPr>
        <p:blipFill>
          <a:blip r:embed="rId3">
            <a:extLst>
              <a:ext uri="{28A0092B-C50C-407E-A947-70E740481C1C}">
                <a14:useLocalDpi xmlns:a14="http://schemas.microsoft.com/office/drawing/2010/main" val="0"/>
              </a:ext>
            </a:extLst>
          </a:blip>
          <a:srcRect l="14771" r="26984"/>
          <a:stretch/>
        </p:blipFill>
        <p:spPr>
          <a:xfrm>
            <a:off x="0" y="0"/>
            <a:ext cx="5331853" cy="6858000"/>
          </a:xfrm>
          <a:prstGeom prst="rect">
            <a:avLst/>
          </a:prstGeom>
        </p:spPr>
      </p:pic>
    </p:spTree>
    <p:extLst>
      <p:ext uri="{BB962C8B-B14F-4D97-AF65-F5344CB8AC3E}">
        <p14:creationId xmlns:p14="http://schemas.microsoft.com/office/powerpoint/2010/main" val="1704375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9" ma:contentTypeDescription="Create a new document." ma:contentTypeScope="" ma:versionID="54e5754a63d92a45e756555251442751">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1403313df2e5a8ae0c10a5cf20173602"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0926768-65f2-4e42-a9bc-f53489b1d63a}"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799ec2-212c-48b5-b7ff-d14ec6cbce2b" xsi:nil="true"/>
    <lcf76f155ced4ddcb4097134ff3c332f xmlns="f8ef70f3-4e3d-42be-bd40-fbc1cacc15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0C7612-7576-47E5-BA34-10E4DE8A7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6178E9-5FCD-443F-9F85-3E0377BA21E7}">
  <ds:schemaRefs>
    <ds:schemaRef ds:uri="http://schemas.microsoft.com/sharepoint/v3/contenttype/forms"/>
  </ds:schemaRefs>
</ds:datastoreItem>
</file>

<file path=customXml/itemProps3.xml><?xml version="1.0" encoding="utf-8"?>
<ds:datastoreItem xmlns:ds="http://schemas.openxmlformats.org/officeDocument/2006/customXml" ds:itemID="{7B20EF39-268E-4C1C-8C75-2083B7A1D3D4}">
  <ds:schemaRefs>
    <ds:schemaRef ds:uri="http://purl.org/dc/dcmitype/"/>
    <ds:schemaRef ds:uri="http://schemas.microsoft.com/office/infopath/2007/PartnerControls"/>
    <ds:schemaRef ds:uri="f8ef70f3-4e3d-42be-bd40-fbc1cacc1519"/>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5b799ec2-212c-48b5-b7ff-d14ec6cbce2b"/>
    <ds:schemaRef ds:uri="http://www.w3.org/XML/1998/namespace"/>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0</TotalTime>
  <Words>1257</Words>
  <Application>Microsoft Office PowerPoint</Application>
  <PresentationFormat>Breitbild</PresentationFormat>
  <Paragraphs>102</Paragraphs>
  <Slides>10</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Inter</vt:lpstr>
      <vt:lpstr>Roboto</vt:lpstr>
      <vt:lpstr>Office Theme</vt:lpstr>
      <vt:lpstr>Building a business case  in the media industry  </vt:lpstr>
      <vt:lpstr>PowerPoint-Präsentation</vt:lpstr>
      <vt:lpstr>PowerPoint-Präsentation</vt:lpstr>
      <vt:lpstr>PowerPoint-Präsentation</vt:lpstr>
      <vt:lpstr>PowerPoint-Präsentation</vt:lpstr>
      <vt:lpstr>PowerPoint-Präsentation</vt:lpstr>
      <vt:lpstr>Promoting Disability Equality: Enhanced diversity in African Media</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Anna Königseder</cp:lastModifiedBy>
  <cp:revision>16</cp:revision>
  <dcterms:created xsi:type="dcterms:W3CDTF">2022-12-05T13:52:15Z</dcterms:created>
  <dcterms:modified xsi:type="dcterms:W3CDTF">2025-02-28T18:56:26Z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y fmtid="{D5CDD505-2E9C-101B-9397-08002B2CF9AE}" pid="3" name="MediaServiceImageTags">
    <vt:lpwstr/>
  </property>
</Properties>
</file>