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9" r:id="rId3"/>
    <p:sldId id="268" r:id="rId4"/>
    <p:sldId id="270" r:id="rId5"/>
    <p:sldId id="260" r:id="rId6"/>
    <p:sldId id="265" r:id="rId7"/>
    <p:sldId id="263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21" autoAdjust="0"/>
    <p:restoredTop sz="55156" autoAdjust="0"/>
  </p:normalViewPr>
  <p:slideViewPr>
    <p:cSldViewPr snapToGrid="0">
      <p:cViewPr varScale="1">
        <p:scale>
          <a:sx n="57" d="100"/>
          <a:sy n="57" d="100"/>
        </p:scale>
        <p:origin x="1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First slide, introduction of company:</a:t>
            </a:r>
            <a:br>
              <a:rPr lang="en-US" sz="1100" dirty="0"/>
            </a:br>
            <a:r>
              <a:rPr lang="en-US" sz="1100" dirty="0" err="1"/>
              <a:t>Deafcom</a:t>
            </a:r>
            <a:r>
              <a:rPr lang="en-US" sz="1100" dirty="0"/>
              <a:t>: accessibility for the Deaf</a:t>
            </a:r>
          </a:p>
          <a:p>
            <a:r>
              <a:rPr lang="en-US" sz="1100" dirty="0"/>
              <a:t>Michal </a:t>
            </a:r>
            <a:r>
              <a:rPr lang="en-US" sz="1100" dirty="0" err="1"/>
              <a:t>Obložinský</a:t>
            </a:r>
            <a:r>
              <a:rPr lang="en-US" sz="1100" dirty="0"/>
              <a:t>, </a:t>
            </a:r>
            <a:r>
              <a:rPr lang="en-US" sz="1100" dirty="0" err="1"/>
              <a:t>Šárka</a:t>
            </a:r>
            <a:r>
              <a:rPr lang="en-US" sz="1100" dirty="0"/>
              <a:t> </a:t>
            </a:r>
            <a:r>
              <a:rPr lang="en-US" sz="1100" dirty="0" err="1"/>
              <a:t>Humlová</a:t>
            </a:r>
            <a:r>
              <a:rPr lang="en-US" sz="1100" dirty="0"/>
              <a:t>; </a:t>
            </a:r>
            <a:r>
              <a:rPr lang="en-US" sz="1100" dirty="0" err="1"/>
              <a:t>Deafcom</a:t>
            </a:r>
            <a:r>
              <a:rPr lang="en-US" sz="1100" dirty="0"/>
              <a:t>, Czech republic, Employment and ICT</a:t>
            </a:r>
          </a:p>
          <a:p>
            <a:r>
              <a:rPr lang="en-US" sz="1100" dirty="0"/>
              <a:t>#ZeroCon25</a:t>
            </a:r>
          </a:p>
          <a:p>
            <a:r>
              <a:rPr lang="en-US" sz="1100" dirty="0"/>
              <a:t>6</a:t>
            </a:r>
            <a:r>
              <a:rPr lang="en-US" sz="1100" baseline="30000" dirty="0"/>
              <a:t>th</a:t>
            </a:r>
            <a:r>
              <a:rPr lang="en-US" sz="1100" dirty="0"/>
              <a:t> March 15:00 – 16:00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AEE1D-B6E3-DFE3-137A-01ACEF20E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FF8252-2693-A411-C341-ACF632FE15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3439B7-9E13-AFCD-CD85-6EEDE9F5D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Title: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Deafcom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dirty="0" err="1"/>
              <a:t>Deafcom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a provider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accessible</a:t>
            </a:r>
            <a:r>
              <a:rPr lang="cs-CZ" sz="1600" dirty="0"/>
              <a:t> </a:t>
            </a:r>
            <a:r>
              <a:rPr lang="cs-CZ" sz="1600" dirty="0" err="1"/>
              <a:t>communication</a:t>
            </a:r>
            <a:r>
              <a:rPr lang="cs-CZ" sz="1600" dirty="0"/>
              <a:t> </a:t>
            </a:r>
            <a:r>
              <a:rPr lang="cs-CZ" sz="1600" dirty="0" err="1"/>
              <a:t>services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Deaf</a:t>
            </a:r>
            <a:r>
              <a:rPr lang="cs-CZ" sz="1600" dirty="0"/>
              <a:t> and Hard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Hearing</a:t>
            </a:r>
            <a:r>
              <a:rPr lang="cs-CZ" sz="1600" dirty="0"/>
              <a:t>. </a:t>
            </a:r>
            <a:r>
              <a:rPr lang="cs-CZ" sz="2400" dirty="0"/>
              <a:t>To </a:t>
            </a:r>
            <a:r>
              <a:rPr lang="cs-CZ" sz="2400" dirty="0" err="1"/>
              <a:t>address</a:t>
            </a:r>
            <a:r>
              <a:rPr lang="cs-CZ" sz="2400" dirty="0"/>
              <a:t>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 err="1"/>
              <a:t>unique</a:t>
            </a:r>
            <a:r>
              <a:rPr lang="cs-CZ" sz="2400" dirty="0"/>
              <a:t> </a:t>
            </a:r>
            <a:r>
              <a:rPr lang="cs-CZ" sz="2400" dirty="0" err="1"/>
              <a:t>needs</a:t>
            </a:r>
            <a:r>
              <a:rPr lang="cs-CZ" sz="2400" dirty="0"/>
              <a:t>,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developed</a:t>
            </a:r>
            <a:r>
              <a:rPr lang="cs-CZ" sz="2400" dirty="0"/>
              <a:t> a </a:t>
            </a:r>
            <a:r>
              <a:rPr lang="cs-CZ" sz="2400" dirty="0" err="1"/>
              <a:t>comprehensive</a:t>
            </a:r>
            <a:r>
              <a:rPr lang="cs-CZ" sz="2400" dirty="0"/>
              <a:t> software </a:t>
            </a:r>
            <a:r>
              <a:rPr lang="cs-CZ" sz="2400" dirty="0" err="1"/>
              <a:t>solution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Video </a:t>
            </a:r>
            <a:r>
              <a:rPr lang="cs-CZ" sz="2400" dirty="0" err="1"/>
              <a:t>Relay</a:t>
            </a:r>
            <a:r>
              <a:rPr lang="cs-CZ" sz="2400" dirty="0"/>
              <a:t> </a:t>
            </a:r>
            <a:r>
              <a:rPr lang="cs-CZ" sz="2400" dirty="0" err="1"/>
              <a:t>Service</a:t>
            </a:r>
            <a:r>
              <a:rPr lang="cs-CZ" sz="2400" dirty="0"/>
              <a:t> (VRS), Video </a:t>
            </a:r>
            <a:r>
              <a:rPr lang="cs-CZ" sz="2400" dirty="0" err="1"/>
              <a:t>Remote</a:t>
            </a:r>
            <a:r>
              <a:rPr lang="cs-CZ" sz="2400" dirty="0"/>
              <a:t> </a:t>
            </a:r>
            <a:r>
              <a:rPr lang="cs-CZ" sz="2400" dirty="0" err="1"/>
              <a:t>Interpretation</a:t>
            </a:r>
            <a:r>
              <a:rPr lang="cs-CZ" sz="2400" dirty="0"/>
              <a:t> (VRI), and Text </a:t>
            </a:r>
            <a:r>
              <a:rPr lang="cs-CZ" sz="2400" dirty="0" err="1"/>
              <a:t>Relay</a:t>
            </a:r>
            <a:r>
              <a:rPr lang="cs-CZ" sz="2400" dirty="0"/>
              <a:t> </a:t>
            </a:r>
            <a:r>
              <a:rPr lang="cs-CZ" sz="2400" dirty="0" err="1"/>
              <a:t>Service</a:t>
            </a:r>
            <a:r>
              <a:rPr lang="cs-CZ" sz="2400" dirty="0"/>
              <a:t> (TRS), </a:t>
            </a:r>
            <a:r>
              <a:rPr lang="cs-CZ" sz="2400" dirty="0" err="1"/>
              <a:t>ensuring</a:t>
            </a:r>
            <a:r>
              <a:rPr lang="cs-CZ" sz="2400" dirty="0"/>
              <a:t> </a:t>
            </a:r>
            <a:r>
              <a:rPr lang="cs-CZ" sz="2400" dirty="0" err="1"/>
              <a:t>seamless</a:t>
            </a:r>
            <a:r>
              <a:rPr lang="cs-CZ" sz="2400" dirty="0"/>
              <a:t> and </a:t>
            </a:r>
            <a:r>
              <a:rPr lang="cs-CZ" sz="2400" dirty="0" err="1"/>
              <a:t>effective</a:t>
            </a:r>
            <a:r>
              <a:rPr lang="cs-CZ" sz="2400" dirty="0"/>
              <a:t> </a:t>
            </a:r>
            <a:r>
              <a:rPr lang="cs-CZ" sz="2400" dirty="0" err="1"/>
              <a:t>communication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sets</a:t>
            </a:r>
            <a:r>
              <a:rPr lang="cs-CZ" sz="2400" dirty="0"/>
              <a:t> </a:t>
            </a:r>
            <a:r>
              <a:rPr lang="cs-CZ" sz="2400" dirty="0" err="1"/>
              <a:t>us</a:t>
            </a:r>
            <a:r>
              <a:rPr lang="cs-CZ" sz="2400" dirty="0"/>
              <a:t> </a:t>
            </a:r>
            <a:r>
              <a:rPr lang="cs-CZ" sz="2400" dirty="0" err="1"/>
              <a:t>apart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our</a:t>
            </a:r>
            <a:r>
              <a:rPr lang="cs-CZ" sz="2400" dirty="0"/>
              <a:t> </a:t>
            </a:r>
            <a:r>
              <a:rPr lang="cs-CZ" sz="2400" dirty="0" err="1"/>
              <a:t>deep</a:t>
            </a:r>
            <a:r>
              <a:rPr lang="cs-CZ" sz="2400" dirty="0"/>
              <a:t> </a:t>
            </a:r>
            <a:r>
              <a:rPr lang="cs-CZ" sz="2400" dirty="0" err="1"/>
              <a:t>collaboration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Deaf</a:t>
            </a:r>
            <a:r>
              <a:rPr lang="cs-CZ" sz="2400" dirty="0"/>
              <a:t> </a:t>
            </a:r>
            <a:r>
              <a:rPr lang="cs-CZ" sz="2400" dirty="0" err="1"/>
              <a:t>communities</a:t>
            </a:r>
            <a:r>
              <a:rPr lang="cs-CZ" sz="2400" dirty="0"/>
              <a:t> </a:t>
            </a:r>
            <a:r>
              <a:rPr lang="cs-CZ" sz="2400" dirty="0" err="1"/>
              <a:t>across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EU, </a:t>
            </a:r>
            <a:r>
              <a:rPr lang="cs-CZ" sz="2400" dirty="0" err="1"/>
              <a:t>allowing</a:t>
            </a:r>
            <a:r>
              <a:rPr lang="cs-CZ" sz="2400" dirty="0"/>
              <a:t> </a:t>
            </a:r>
            <a:r>
              <a:rPr lang="cs-CZ" sz="2400" dirty="0" err="1"/>
              <a:t>us</a:t>
            </a:r>
            <a:r>
              <a:rPr lang="cs-CZ" sz="2400" dirty="0"/>
              <a:t> to design </a:t>
            </a:r>
            <a:r>
              <a:rPr lang="cs-CZ" sz="2400" dirty="0" err="1"/>
              <a:t>solutions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cs-CZ" sz="2400" dirty="0"/>
              <a:t> are </a:t>
            </a:r>
            <a:r>
              <a:rPr lang="cs-CZ" sz="2400" dirty="0" err="1"/>
              <a:t>precisely</a:t>
            </a:r>
            <a:r>
              <a:rPr lang="cs-CZ" sz="2400" dirty="0"/>
              <a:t> </a:t>
            </a:r>
            <a:r>
              <a:rPr lang="cs-CZ" sz="2400" dirty="0" err="1"/>
              <a:t>tailored</a:t>
            </a:r>
            <a:r>
              <a:rPr lang="cs-CZ" sz="2400" dirty="0"/>
              <a:t> to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/>
              <a:t>requirements</a:t>
            </a:r>
            <a:r>
              <a:rPr lang="cs-CZ" sz="2400" dirty="0"/>
              <a:t>.</a:t>
            </a:r>
          </a:p>
          <a:p>
            <a:r>
              <a:rPr lang="cs-CZ" sz="2400" dirty="0" err="1"/>
              <a:t>Our</a:t>
            </a:r>
            <a:r>
              <a:rPr lang="cs-CZ" sz="2400" dirty="0"/>
              <a:t> </a:t>
            </a:r>
            <a:r>
              <a:rPr lang="cs-CZ" sz="2400" dirty="0" err="1"/>
              <a:t>services</a:t>
            </a:r>
            <a:r>
              <a:rPr lang="cs-CZ" sz="2400" dirty="0"/>
              <a:t> are </a:t>
            </a:r>
            <a:r>
              <a:rPr lang="cs-CZ" sz="2400" dirty="0" err="1"/>
              <a:t>trusted</a:t>
            </a:r>
            <a:r>
              <a:rPr lang="cs-CZ" sz="2400" dirty="0"/>
              <a:t> by </a:t>
            </a:r>
            <a:r>
              <a:rPr lang="cs-CZ" sz="2400" dirty="0" err="1"/>
              <a:t>governments</a:t>
            </a:r>
            <a:r>
              <a:rPr lang="cs-CZ" sz="2400" dirty="0"/>
              <a:t>, as </a:t>
            </a:r>
            <a:r>
              <a:rPr lang="cs-CZ" sz="2400" dirty="0" err="1"/>
              <a:t>well</a:t>
            </a:r>
            <a:r>
              <a:rPr lang="cs-CZ" sz="2400" dirty="0"/>
              <a:t> as public and </a:t>
            </a:r>
            <a:r>
              <a:rPr lang="cs-CZ" sz="2400" dirty="0" err="1"/>
              <a:t>private</a:t>
            </a:r>
            <a:r>
              <a:rPr lang="cs-CZ" sz="2400" dirty="0"/>
              <a:t> </a:t>
            </a:r>
            <a:r>
              <a:rPr lang="cs-CZ" sz="2400" dirty="0" err="1"/>
              <a:t>organizations</a:t>
            </a:r>
            <a:r>
              <a:rPr lang="cs-CZ" sz="2400" dirty="0"/>
              <a:t>, to </a:t>
            </a:r>
            <a:r>
              <a:rPr lang="cs-CZ" sz="2400" dirty="0" err="1"/>
              <a:t>ensure</a:t>
            </a:r>
            <a:r>
              <a:rPr lang="cs-CZ" sz="2400" dirty="0"/>
              <a:t> </a:t>
            </a:r>
            <a:r>
              <a:rPr lang="cs-CZ" sz="2400" dirty="0" err="1"/>
              <a:t>accessibility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Dead</a:t>
            </a:r>
            <a:r>
              <a:rPr lang="cs-CZ" sz="2400" dirty="0"/>
              <a:t> and Hard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Hearing</a:t>
            </a:r>
            <a:r>
              <a:rPr lang="cs-CZ" sz="2400" dirty="0"/>
              <a:t>.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seamlessly</a:t>
            </a:r>
            <a:r>
              <a:rPr lang="cs-CZ" sz="2400" dirty="0"/>
              <a:t> </a:t>
            </a:r>
            <a:r>
              <a:rPr lang="cs-CZ" sz="2400" dirty="0" err="1"/>
              <a:t>integrate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existing</a:t>
            </a:r>
            <a:r>
              <a:rPr lang="cs-CZ" sz="2400" dirty="0"/>
              <a:t> </a:t>
            </a:r>
            <a:r>
              <a:rPr lang="cs-CZ" sz="2400" dirty="0" err="1"/>
              <a:t>processes</a:t>
            </a:r>
            <a:r>
              <a:rPr lang="cs-CZ" sz="2400" dirty="0"/>
              <a:t>, </a:t>
            </a:r>
            <a:r>
              <a:rPr lang="cs-CZ" sz="2400" dirty="0" err="1"/>
              <a:t>ensuring</a:t>
            </a:r>
            <a:r>
              <a:rPr lang="cs-CZ" sz="2400" dirty="0"/>
              <a:t> </a:t>
            </a:r>
            <a:r>
              <a:rPr lang="cs-CZ" sz="2400" dirty="0" err="1"/>
              <a:t>minimal</a:t>
            </a:r>
            <a:r>
              <a:rPr lang="cs-CZ" sz="2400" dirty="0"/>
              <a:t> </a:t>
            </a:r>
            <a:r>
              <a:rPr lang="cs-CZ" sz="2400" dirty="0" err="1"/>
              <a:t>disruption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r>
              <a:rPr lang="cs-CZ" sz="2400" dirty="0" err="1"/>
              <a:t>Currently</a:t>
            </a:r>
            <a:r>
              <a:rPr lang="cs-CZ" sz="2400" dirty="0"/>
              <a:t>, </a:t>
            </a:r>
            <a:r>
              <a:rPr lang="cs-CZ" sz="2400" dirty="0" err="1"/>
              <a:t>we</a:t>
            </a:r>
            <a:r>
              <a:rPr lang="cs-CZ" sz="2400" dirty="0"/>
              <a:t> handle </a:t>
            </a:r>
            <a:r>
              <a:rPr lang="cs-CZ" sz="2400" dirty="0" err="1"/>
              <a:t>over</a:t>
            </a:r>
            <a:r>
              <a:rPr lang="cs-CZ" sz="2400" dirty="0"/>
              <a:t> 100,000 </a:t>
            </a:r>
            <a:r>
              <a:rPr lang="cs-CZ" sz="2400" dirty="0" err="1"/>
              <a:t>interpretations</a:t>
            </a:r>
            <a:r>
              <a:rPr lang="cs-CZ" sz="2400" dirty="0"/>
              <a:t> and are </a:t>
            </a:r>
            <a:r>
              <a:rPr lang="cs-CZ" sz="2400" dirty="0" err="1"/>
              <a:t>expanding</a:t>
            </a:r>
            <a:r>
              <a:rPr lang="cs-CZ" sz="2400" dirty="0"/>
              <a:t> </a:t>
            </a:r>
            <a:r>
              <a:rPr lang="cs-CZ" sz="2400" dirty="0" err="1"/>
              <a:t>our</a:t>
            </a:r>
            <a:r>
              <a:rPr lang="cs-CZ" sz="2400" dirty="0"/>
              <a:t> </a:t>
            </a:r>
            <a:r>
              <a:rPr lang="cs-CZ" sz="2400" dirty="0" err="1"/>
              <a:t>services</a:t>
            </a:r>
            <a:r>
              <a:rPr lang="cs-CZ" sz="2400" dirty="0"/>
              <a:t> to meet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increasing</a:t>
            </a:r>
            <a:r>
              <a:rPr lang="cs-CZ" sz="2400" dirty="0"/>
              <a:t> </a:t>
            </a:r>
            <a:r>
              <a:rPr lang="cs-CZ" sz="2400" dirty="0" err="1"/>
              <a:t>demand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accessible</a:t>
            </a:r>
            <a:r>
              <a:rPr lang="cs-CZ" sz="2400" dirty="0"/>
              <a:t> </a:t>
            </a:r>
            <a:r>
              <a:rPr lang="cs-CZ" sz="2400" dirty="0" err="1"/>
              <a:t>communication</a:t>
            </a:r>
            <a:r>
              <a:rPr lang="cs-CZ" sz="2400" dirty="0"/>
              <a:t> </a:t>
            </a:r>
            <a:r>
              <a:rPr lang="cs-CZ" sz="2400" dirty="0" err="1"/>
              <a:t>solutions</a:t>
            </a:r>
            <a:r>
              <a:rPr lang="cs-CZ" sz="2400" dirty="0"/>
              <a:t>.</a:t>
            </a:r>
          </a:p>
          <a:p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cs-CZ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870CD-F425-41A9-7471-2FFF884E9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21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A24F6-E9EB-D1A8-48FE-B0F0829E8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E90FC4-817E-18D2-7A62-66CEB99BD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207821-5AC0-D032-FD08-BED6AB8E4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Title: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Deafcom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our services</a:t>
            </a:r>
          </a:p>
          <a:p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cs-CZ" sz="1600" b="1" dirty="0" err="1"/>
              <a:t>Interpreter</a:t>
            </a:r>
            <a:r>
              <a:rPr lang="cs-CZ" sz="1600" b="1" dirty="0"/>
              <a:t> Call Center</a:t>
            </a:r>
            <a:r>
              <a:rPr lang="cs-CZ" sz="1600" dirty="0"/>
              <a:t> - In </a:t>
            </a:r>
            <a:r>
              <a:rPr lang="cs-CZ" sz="1600" dirty="0" err="1"/>
              <a:t>our</a:t>
            </a:r>
            <a:r>
              <a:rPr lang="cs-CZ" sz="1600" dirty="0"/>
              <a:t> </a:t>
            </a:r>
            <a:r>
              <a:rPr lang="cs-CZ" sz="1600" dirty="0" err="1"/>
              <a:t>home</a:t>
            </a:r>
            <a:r>
              <a:rPr lang="cs-CZ" sz="1600" dirty="0"/>
              <a:t> country, </a:t>
            </a:r>
            <a:r>
              <a:rPr lang="cs-CZ" sz="1600" dirty="0" err="1"/>
              <a:t>the</a:t>
            </a:r>
            <a:r>
              <a:rPr lang="cs-CZ" sz="1600" dirty="0"/>
              <a:t> Czech Republic, </a:t>
            </a:r>
            <a:r>
              <a:rPr lang="cs-CZ" sz="1600" dirty="0" err="1"/>
              <a:t>we</a:t>
            </a:r>
            <a:r>
              <a:rPr lang="cs-CZ" sz="1600" dirty="0"/>
              <a:t> </a:t>
            </a:r>
            <a:r>
              <a:rPr lang="cs-CZ" sz="1600" dirty="0" err="1"/>
              <a:t>operate</a:t>
            </a:r>
            <a:r>
              <a:rPr lang="cs-CZ" sz="1600" dirty="0"/>
              <a:t> </a:t>
            </a:r>
            <a:r>
              <a:rPr lang="cs-CZ" sz="1600" dirty="0" err="1"/>
              <a:t>our</a:t>
            </a:r>
            <a:r>
              <a:rPr lang="cs-CZ" sz="1600" dirty="0"/>
              <a:t> </a:t>
            </a:r>
            <a:r>
              <a:rPr lang="cs-CZ" sz="1600" dirty="0" err="1"/>
              <a:t>own</a:t>
            </a:r>
            <a:r>
              <a:rPr lang="cs-CZ" sz="1600" dirty="0"/>
              <a:t> </a:t>
            </a:r>
            <a:r>
              <a:rPr lang="cs-CZ" sz="1600" dirty="0" err="1"/>
              <a:t>interpreter</a:t>
            </a:r>
            <a:r>
              <a:rPr lang="cs-CZ" sz="1600" dirty="0"/>
              <a:t> call center. </a:t>
            </a:r>
            <a:r>
              <a:rPr lang="cs-CZ" sz="1600" dirty="0" err="1"/>
              <a:t>Our</a:t>
            </a:r>
            <a:r>
              <a:rPr lang="cs-CZ" sz="1600" dirty="0"/>
              <a:t> </a:t>
            </a:r>
            <a:r>
              <a:rPr lang="cs-CZ" sz="1600" dirty="0" err="1"/>
              <a:t>largest</a:t>
            </a:r>
            <a:r>
              <a:rPr lang="cs-CZ" sz="1600" dirty="0"/>
              <a:t> partner </a:t>
            </a:r>
            <a:r>
              <a:rPr lang="cs-CZ" sz="1600" dirty="0" err="1"/>
              <a:t>is</a:t>
            </a:r>
            <a:r>
              <a:rPr lang="cs-CZ" sz="1600" dirty="0"/>
              <a:t> Česká spořitelna, a </a:t>
            </a:r>
            <a:r>
              <a:rPr lang="cs-CZ" sz="1600" dirty="0" err="1"/>
              <a:t>member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Erste</a:t>
            </a:r>
            <a:r>
              <a:rPr lang="cs-CZ" sz="1600" dirty="0"/>
              <a:t> Group, </a:t>
            </a:r>
            <a:r>
              <a:rPr lang="cs-CZ" sz="1600" dirty="0" err="1"/>
              <a:t>where</a:t>
            </a:r>
            <a:r>
              <a:rPr lang="cs-CZ" sz="1600" dirty="0"/>
              <a:t> </a:t>
            </a:r>
            <a:r>
              <a:rPr lang="cs-CZ" sz="1600" dirty="0" err="1"/>
              <a:t>we</a:t>
            </a:r>
            <a:r>
              <a:rPr lang="cs-CZ" sz="1600" dirty="0"/>
              <a:t> support </a:t>
            </a:r>
            <a:r>
              <a:rPr lang="cs-CZ" sz="1600" dirty="0" err="1"/>
              <a:t>accessible</a:t>
            </a:r>
            <a:r>
              <a:rPr lang="cs-CZ" sz="1600" dirty="0"/>
              <a:t> </a:t>
            </a:r>
            <a:r>
              <a:rPr lang="cs-CZ" sz="1600" dirty="0" err="1"/>
              <a:t>communication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their</a:t>
            </a:r>
            <a:r>
              <a:rPr lang="cs-CZ" sz="1600" dirty="0"/>
              <a:t> </a:t>
            </a:r>
            <a:r>
              <a:rPr lang="cs-CZ" sz="1600" dirty="0" err="1"/>
              <a:t>Deaf</a:t>
            </a:r>
            <a:r>
              <a:rPr lang="cs-CZ" sz="1600" dirty="0"/>
              <a:t> </a:t>
            </a:r>
            <a:r>
              <a:rPr lang="cs-CZ" sz="1600" dirty="0" err="1"/>
              <a:t>clients</a:t>
            </a:r>
            <a:r>
              <a:rPr lang="cs-CZ" sz="1600" dirty="0"/>
              <a:t>. </a:t>
            </a:r>
            <a:r>
              <a:rPr lang="cs-CZ" sz="2400" dirty="0" err="1"/>
              <a:t>Additionally</a:t>
            </a:r>
            <a:r>
              <a:rPr lang="cs-CZ" sz="2400" dirty="0"/>
              <a:t>, </a:t>
            </a:r>
            <a:r>
              <a:rPr lang="cs-CZ" sz="2400" dirty="0" err="1"/>
              <a:t>we</a:t>
            </a:r>
            <a:r>
              <a:rPr lang="cs-CZ" sz="2400" dirty="0"/>
              <a:t> are </a:t>
            </a:r>
            <a:r>
              <a:rPr lang="cs-CZ" sz="2400" dirty="0" err="1"/>
              <a:t>participating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b="0" dirty="0" err="1"/>
              <a:t>Accessible</a:t>
            </a:r>
            <a:r>
              <a:rPr lang="cs-CZ" sz="2400" b="0" dirty="0"/>
              <a:t> </a:t>
            </a:r>
            <a:r>
              <a:rPr lang="cs-CZ" sz="2400" b="0" dirty="0" err="1"/>
              <a:t>Hospitals</a:t>
            </a:r>
            <a:r>
              <a:rPr lang="cs-CZ" sz="2400" b="0" dirty="0"/>
              <a:t> </a:t>
            </a:r>
            <a:r>
              <a:rPr lang="cs-CZ" sz="2400" dirty="0" err="1"/>
              <a:t>project</a:t>
            </a:r>
            <a:r>
              <a:rPr lang="cs-CZ" sz="2400" dirty="0"/>
              <a:t>,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funded</a:t>
            </a:r>
            <a:r>
              <a:rPr lang="cs-CZ" sz="2400" dirty="0"/>
              <a:t> by </a:t>
            </a:r>
            <a:r>
              <a:rPr lang="cs-CZ" sz="2400" dirty="0" err="1"/>
              <a:t>the</a:t>
            </a:r>
            <a:r>
              <a:rPr lang="cs-CZ" sz="2400" dirty="0"/>
              <a:t> Ministry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Health</a:t>
            </a:r>
            <a:r>
              <a:rPr lang="cs-CZ" sz="2400" dirty="0"/>
              <a:t>. 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project</a:t>
            </a:r>
            <a:r>
              <a:rPr lang="cs-CZ" sz="2400" dirty="0"/>
              <a:t> </a:t>
            </a:r>
            <a:r>
              <a:rPr lang="cs-CZ" sz="2400" dirty="0" err="1"/>
              <a:t>enables</a:t>
            </a:r>
            <a:r>
              <a:rPr lang="cs-CZ" sz="2400" dirty="0"/>
              <a:t> </a:t>
            </a:r>
            <a:r>
              <a:rPr lang="cs-CZ" sz="2400" dirty="0" err="1"/>
              <a:t>hospitals</a:t>
            </a:r>
            <a:r>
              <a:rPr lang="cs-CZ" sz="2400" dirty="0"/>
              <a:t> to </a:t>
            </a:r>
            <a:r>
              <a:rPr lang="cs-CZ" sz="2400" dirty="0" err="1"/>
              <a:t>remain</a:t>
            </a:r>
            <a:r>
              <a:rPr lang="cs-CZ" sz="2400" dirty="0"/>
              <a:t> </a:t>
            </a:r>
            <a:r>
              <a:rPr lang="cs-CZ" sz="2400" dirty="0" err="1"/>
              <a:t>accessible</a:t>
            </a:r>
            <a:r>
              <a:rPr lang="cs-CZ" sz="2400" dirty="0"/>
              <a:t> 24/7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Deaf</a:t>
            </a:r>
            <a:r>
              <a:rPr lang="cs-CZ" sz="2400" dirty="0"/>
              <a:t> </a:t>
            </a:r>
            <a:r>
              <a:rPr lang="cs-CZ" sz="2400" dirty="0" err="1"/>
              <a:t>community</a:t>
            </a:r>
            <a:r>
              <a:rPr lang="cs-CZ" sz="2400" dirty="0"/>
              <a:t>, </a:t>
            </a:r>
            <a:r>
              <a:rPr lang="cs-CZ" sz="2400" dirty="0" err="1"/>
              <a:t>ensuring</a:t>
            </a:r>
            <a:r>
              <a:rPr lang="cs-CZ" sz="2400" dirty="0"/>
              <a:t> </a:t>
            </a:r>
            <a:r>
              <a:rPr lang="cs-CZ" sz="2400" dirty="0" err="1"/>
              <a:t>seamless</a:t>
            </a:r>
            <a:r>
              <a:rPr lang="cs-CZ" sz="2400" dirty="0"/>
              <a:t> </a:t>
            </a:r>
            <a:r>
              <a:rPr lang="cs-CZ" sz="2400" dirty="0" err="1"/>
              <a:t>communication</a:t>
            </a:r>
            <a:r>
              <a:rPr lang="cs-CZ" sz="2400" dirty="0"/>
              <a:t> in </a:t>
            </a:r>
            <a:r>
              <a:rPr lang="cs-CZ" sz="2400" dirty="0" err="1"/>
              <a:t>critical</a:t>
            </a:r>
            <a:r>
              <a:rPr lang="cs-CZ" sz="2400" dirty="0"/>
              <a:t> </a:t>
            </a:r>
            <a:r>
              <a:rPr lang="cs-CZ" sz="2400" dirty="0" err="1"/>
              <a:t>settings</a:t>
            </a:r>
            <a:r>
              <a:rPr lang="cs-CZ" sz="2400" dirty="0"/>
              <a:t>.</a:t>
            </a:r>
            <a:br>
              <a:rPr lang="cs-CZ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7B3DF-18F6-DC9B-00D9-60AADFF1E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79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FB9B6-1D2C-DF0E-B766-5BA121CFE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ACA95-A79C-F1EE-D310-81FCAD8B8E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6DDC96-87C1-C0FD-018F-EF05D4B0E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Title: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Deafcom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our services </a:t>
            </a:r>
            <a:endParaRPr lang="en-US" sz="11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1600" b="1" dirty="0" err="1"/>
              <a:t>Specialized</a:t>
            </a:r>
            <a:r>
              <a:rPr lang="cs-CZ" sz="1600" b="1" dirty="0"/>
              <a:t> Software </a:t>
            </a:r>
            <a:r>
              <a:rPr lang="cs-CZ" sz="1600" dirty="0"/>
              <a:t>-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offer</a:t>
            </a:r>
            <a:r>
              <a:rPr lang="cs-CZ" sz="2400" dirty="0"/>
              <a:t> </a:t>
            </a:r>
            <a:r>
              <a:rPr lang="cs-CZ" sz="2400" dirty="0" err="1"/>
              <a:t>specialized</a:t>
            </a:r>
            <a:r>
              <a:rPr lang="cs-CZ" sz="2400" dirty="0"/>
              <a:t> software </a:t>
            </a:r>
            <a:r>
              <a:rPr lang="cs-CZ" sz="2400" dirty="0" err="1"/>
              <a:t>for</a:t>
            </a:r>
            <a:r>
              <a:rPr lang="cs-CZ" sz="2400" dirty="0"/>
              <a:t> Video </a:t>
            </a:r>
            <a:r>
              <a:rPr lang="cs-CZ" sz="2400" dirty="0" err="1"/>
              <a:t>Relay</a:t>
            </a:r>
            <a:r>
              <a:rPr lang="cs-CZ" sz="2400" dirty="0"/>
              <a:t> </a:t>
            </a:r>
            <a:r>
              <a:rPr lang="cs-CZ" sz="2400" dirty="0" err="1"/>
              <a:t>Service</a:t>
            </a:r>
            <a:r>
              <a:rPr lang="cs-CZ" sz="2400" dirty="0"/>
              <a:t> (VRS), Video </a:t>
            </a:r>
            <a:r>
              <a:rPr lang="cs-CZ" sz="2400" dirty="0" err="1"/>
              <a:t>Remote</a:t>
            </a:r>
            <a:r>
              <a:rPr lang="cs-CZ" sz="2400" dirty="0"/>
              <a:t> </a:t>
            </a:r>
            <a:r>
              <a:rPr lang="cs-CZ" sz="2400" dirty="0" err="1"/>
              <a:t>Interpreting</a:t>
            </a:r>
            <a:r>
              <a:rPr lang="cs-CZ" sz="2400" dirty="0"/>
              <a:t> (VRI), and Text </a:t>
            </a:r>
            <a:r>
              <a:rPr lang="cs-CZ" sz="2400" dirty="0" err="1"/>
              <a:t>Relay</a:t>
            </a:r>
            <a:r>
              <a:rPr lang="cs-CZ" sz="2400" dirty="0"/>
              <a:t> </a:t>
            </a:r>
            <a:r>
              <a:rPr lang="cs-CZ" sz="2400" dirty="0" err="1"/>
              <a:t>Services</a:t>
            </a:r>
            <a:r>
              <a:rPr lang="cs-CZ" sz="2400" dirty="0"/>
              <a:t> (TRS). </a:t>
            </a:r>
            <a:r>
              <a:rPr lang="cs-CZ" sz="2400" dirty="0" err="1"/>
              <a:t>Currently</a:t>
            </a:r>
            <a:r>
              <a:rPr lang="cs-CZ" sz="2400" dirty="0"/>
              <a:t> </a:t>
            </a:r>
            <a:r>
              <a:rPr lang="cs-CZ" sz="2400" dirty="0" err="1"/>
              <a:t>used</a:t>
            </a:r>
            <a:r>
              <a:rPr lang="cs-CZ" sz="2400" dirty="0"/>
              <a:t> in 9 EU </a:t>
            </a:r>
            <a:r>
              <a:rPr lang="cs-CZ" sz="2400" dirty="0" err="1"/>
              <a:t>countries</a:t>
            </a:r>
            <a:r>
              <a:rPr lang="cs-CZ" sz="2400" dirty="0"/>
              <a:t>, </a:t>
            </a:r>
            <a:r>
              <a:rPr lang="cs-CZ" sz="2400" dirty="0" err="1"/>
              <a:t>our</a:t>
            </a:r>
            <a:r>
              <a:rPr lang="cs-CZ" sz="2400" dirty="0"/>
              <a:t> </a:t>
            </a:r>
            <a:r>
              <a:rPr lang="cs-CZ" sz="2400" dirty="0" err="1"/>
              <a:t>solution</a:t>
            </a:r>
            <a:r>
              <a:rPr lang="cs-CZ" sz="2400" dirty="0"/>
              <a:t> </a:t>
            </a:r>
            <a:r>
              <a:rPr lang="cs-CZ" sz="2400" dirty="0" err="1"/>
              <a:t>helps</a:t>
            </a:r>
            <a:r>
              <a:rPr lang="cs-CZ" sz="2400" dirty="0"/>
              <a:t> </a:t>
            </a:r>
            <a:r>
              <a:rPr lang="cs-CZ" sz="2400" dirty="0" err="1"/>
              <a:t>local</a:t>
            </a:r>
            <a:r>
              <a:rPr lang="cs-CZ" sz="2400" dirty="0"/>
              <a:t> </a:t>
            </a:r>
            <a:r>
              <a:rPr lang="cs-CZ" sz="2400" dirty="0" err="1"/>
              <a:t>organizations</a:t>
            </a:r>
            <a:r>
              <a:rPr lang="cs-CZ" sz="2400" dirty="0"/>
              <a:t> </a:t>
            </a:r>
            <a:r>
              <a:rPr lang="cs-CZ" sz="2400" dirty="0" err="1"/>
              <a:t>efficiently</a:t>
            </a:r>
            <a:r>
              <a:rPr lang="cs-CZ" sz="2400" dirty="0"/>
              <a:t> </a:t>
            </a:r>
            <a:r>
              <a:rPr lang="cs-CZ" sz="2400" dirty="0" err="1"/>
              <a:t>manage</a:t>
            </a:r>
            <a:r>
              <a:rPr lang="cs-CZ" sz="2400" dirty="0"/>
              <a:t> </a:t>
            </a:r>
            <a:r>
              <a:rPr lang="cs-CZ" sz="2400" dirty="0" err="1"/>
              <a:t>interpreter</a:t>
            </a:r>
            <a:r>
              <a:rPr lang="cs-CZ" sz="2400" dirty="0"/>
              <a:t> </a:t>
            </a:r>
            <a:r>
              <a:rPr lang="cs-CZ" sz="2400" dirty="0" err="1"/>
              <a:t>capacity</a:t>
            </a:r>
            <a:r>
              <a:rPr lang="cs-CZ" sz="2400" dirty="0"/>
              <a:t> and </a:t>
            </a:r>
            <a:r>
              <a:rPr lang="cs-CZ" sz="2400" dirty="0" err="1"/>
              <a:t>workload</a:t>
            </a:r>
            <a:r>
              <a:rPr lang="cs-CZ" sz="2400" dirty="0"/>
              <a:t>. It </a:t>
            </a:r>
            <a:r>
              <a:rPr lang="cs-CZ" sz="2400" dirty="0" err="1"/>
              <a:t>includes</a:t>
            </a:r>
            <a:r>
              <a:rPr lang="cs-CZ" sz="2400" dirty="0"/>
              <a:t> </a:t>
            </a:r>
            <a:r>
              <a:rPr lang="cs-CZ" sz="2400" dirty="0" err="1"/>
              <a:t>unique</a:t>
            </a:r>
            <a:r>
              <a:rPr lang="cs-CZ" sz="2400" dirty="0"/>
              <a:t> </a:t>
            </a:r>
            <a:r>
              <a:rPr lang="cs-CZ" sz="2400" dirty="0" err="1"/>
              <a:t>features</a:t>
            </a:r>
            <a:r>
              <a:rPr lang="cs-CZ" sz="2400" dirty="0"/>
              <a:t> </a:t>
            </a:r>
            <a:r>
              <a:rPr lang="cs-CZ" sz="2400" dirty="0" err="1"/>
              <a:t>tailored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needs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Deaf</a:t>
            </a:r>
            <a:r>
              <a:rPr lang="cs-CZ" sz="2400" dirty="0"/>
              <a:t> </a:t>
            </a:r>
            <a:r>
              <a:rPr lang="cs-CZ" sz="2400" dirty="0" err="1"/>
              <a:t>users</a:t>
            </a:r>
            <a:r>
              <a:rPr lang="cs-CZ" sz="2400" dirty="0"/>
              <a:t>, </a:t>
            </a:r>
            <a:r>
              <a:rPr lang="cs-CZ" sz="2400" dirty="0" err="1"/>
              <a:t>interpreters</a:t>
            </a:r>
            <a:r>
              <a:rPr lang="cs-CZ" sz="2400" dirty="0"/>
              <a:t>, </a:t>
            </a:r>
            <a:r>
              <a:rPr lang="cs-CZ" sz="2400" dirty="0" err="1"/>
              <a:t>administrators</a:t>
            </a:r>
            <a:r>
              <a:rPr lang="cs-CZ" sz="2400" dirty="0"/>
              <a:t>, and </a:t>
            </a:r>
            <a:r>
              <a:rPr lang="cs-CZ" sz="2400" dirty="0" err="1"/>
              <a:t>organizations</a:t>
            </a:r>
            <a:r>
              <a:rPr lang="cs-CZ" sz="2400" dirty="0"/>
              <a:t> </a:t>
            </a:r>
            <a:r>
              <a:rPr lang="cs-CZ" sz="2400" dirty="0" err="1"/>
              <a:t>aiming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accessibility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Deaf</a:t>
            </a:r>
            <a:r>
              <a:rPr lang="cs-CZ" sz="2400" dirty="0"/>
              <a:t> and Hard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Hearing</a:t>
            </a:r>
            <a:r>
              <a:rPr lang="cs-CZ" sz="2400" dirty="0"/>
              <a:t>. </a:t>
            </a:r>
          </a:p>
          <a:p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BBA72-CF13-05F5-E21F-BA99B5DC6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3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E68E2-D559-590F-7B67-E6B9AD6AF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8CA4DB-89C2-545B-7CF7-1068C8AAD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4CB9DC-8BBB-2FA3-0FBE-717476FE3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Title: Our product</a:t>
            </a:r>
          </a:p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Mobile and web app for Deaf user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VRS, VRI, Text relay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Available for all kind of services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Possibility to choose interpreter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Deaf users can choose from currently available interpreters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Interpreter name upfront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Name of the interpreter before interpretation starts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Waiting time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Deaf users see their number in a queue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Making calls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Deaf users can call any number through interpreter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Feedback, reservations, contact lis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CALL BACK – </a:t>
            </a: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detailed on next slide 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Accessible institutions – contact points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QR codes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Registration free access to sign language interpreter from any institution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Interface for institutions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2 buttons app for institutional client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Easy implementation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Implementation takes up to 5 minutes (place QR codes or install the app)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Prioritization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Possibility to prioritize requests from selected institutions (e.g., hospitals)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Reporting tool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Report of number of interpretations for every institution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Accounts administration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Accounts and reports easily manageable from admin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3) Interpreter interface &amp; administration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Shift scheduling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Create and manage shifts for your interpreter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Automatic reporting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Automatically generated data about interpretation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Reservations list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All or closest reservations upfront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List of requests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List of all active requests for interpretation sorted by priority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Notes about interpretation upfront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Information related to the interpretation upfront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Dialing from our system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Calls to requested numbers by one click directly from our system 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3C781-31AB-E578-5F9C-6327A8529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825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E3C89-DC09-2B3C-3F73-585920F1B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E8E62E-7E4D-3523-0169-718C47663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06EF2F-3375-2BA2-6255-C04783810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b="0" dirty="0" err="1"/>
              <a:t>Title</a:t>
            </a:r>
            <a:r>
              <a:rPr lang="cs-CZ" sz="1100" b="0" dirty="0"/>
              <a:t>: </a:t>
            </a:r>
            <a:r>
              <a:rPr lang="cs-CZ" sz="1100" b="0" dirty="0" err="1"/>
              <a:t>Key</a:t>
            </a:r>
            <a:r>
              <a:rPr lang="cs-CZ" sz="1100" b="0" dirty="0"/>
              <a:t> </a:t>
            </a:r>
            <a:r>
              <a:rPr lang="cs-CZ" sz="1100" b="0" dirty="0" err="1"/>
              <a:t>drivers</a:t>
            </a:r>
            <a:r>
              <a:rPr lang="cs-CZ" sz="1100" b="0" dirty="0"/>
              <a:t> </a:t>
            </a:r>
            <a:r>
              <a:rPr lang="cs-CZ" sz="1100" b="0" dirty="0" err="1"/>
              <a:t>of</a:t>
            </a:r>
            <a:r>
              <a:rPr lang="cs-CZ" sz="1100" b="0" dirty="0"/>
              <a:t> </a:t>
            </a:r>
            <a:r>
              <a:rPr lang="cs-CZ" sz="1100" b="0" dirty="0" err="1"/>
              <a:t>success</a:t>
            </a:r>
            <a:endParaRPr lang="cs-CZ" sz="11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b="1" dirty="0" err="1"/>
              <a:t>Strategic</a:t>
            </a:r>
            <a:r>
              <a:rPr lang="cs-CZ" sz="1100" b="1" dirty="0"/>
              <a:t> </a:t>
            </a:r>
            <a:r>
              <a:rPr lang="cs-CZ" sz="1100" b="1" dirty="0" err="1"/>
              <a:t>Investments</a:t>
            </a:r>
            <a:r>
              <a:rPr lang="cs-CZ" sz="1100" b="1" dirty="0"/>
              <a:t>:</a:t>
            </a:r>
            <a:r>
              <a:rPr lang="cs-CZ" sz="1100" dirty="0"/>
              <a:t> </a:t>
            </a:r>
            <a:r>
              <a:rPr lang="cs-CZ" sz="1100" dirty="0" err="1"/>
              <a:t>Secured</a:t>
            </a:r>
            <a:r>
              <a:rPr lang="cs-CZ" sz="1100" dirty="0"/>
              <a:t> </a:t>
            </a:r>
            <a:r>
              <a:rPr lang="cs-CZ" sz="1100" dirty="0" err="1"/>
              <a:t>funding</a:t>
            </a:r>
            <a:r>
              <a:rPr lang="cs-CZ" sz="1100" dirty="0"/>
              <a:t> </a:t>
            </a:r>
            <a:r>
              <a:rPr lang="cs-CZ" sz="1100" dirty="0" err="1"/>
              <a:t>from</a:t>
            </a:r>
            <a:r>
              <a:rPr lang="cs-CZ" sz="1100" dirty="0"/>
              <a:t> </a:t>
            </a:r>
            <a:r>
              <a:rPr lang="cs-CZ" sz="1100" dirty="0" err="1"/>
              <a:t>two</a:t>
            </a:r>
            <a:r>
              <a:rPr lang="cs-CZ" sz="1100" dirty="0"/>
              <a:t> Czech venture </a:t>
            </a:r>
            <a:r>
              <a:rPr lang="cs-CZ" sz="1100" dirty="0" err="1"/>
              <a:t>capital</a:t>
            </a:r>
            <a:r>
              <a:rPr lang="cs-CZ" sz="1100" dirty="0"/>
              <a:t> </a:t>
            </a:r>
            <a:r>
              <a:rPr lang="cs-CZ" sz="1100" dirty="0" err="1"/>
              <a:t>funds</a:t>
            </a:r>
            <a:r>
              <a:rPr lang="cs-CZ" sz="1100" dirty="0"/>
              <a:t> to </a:t>
            </a:r>
            <a:r>
              <a:rPr lang="cs-CZ" sz="1100" dirty="0" err="1"/>
              <a:t>kickstart</a:t>
            </a:r>
            <a:r>
              <a:rPr lang="cs-CZ" sz="1100" dirty="0"/>
              <a:t> </a:t>
            </a:r>
            <a:r>
              <a:rPr lang="cs-CZ" sz="1100" dirty="0" err="1"/>
              <a:t>the</a:t>
            </a:r>
            <a:r>
              <a:rPr lang="cs-CZ" sz="1100" dirty="0"/>
              <a:t> development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our</a:t>
            </a:r>
            <a:r>
              <a:rPr lang="cs-CZ" sz="1100" dirty="0"/>
              <a:t> </a:t>
            </a:r>
            <a:r>
              <a:rPr lang="cs-CZ" sz="1100" dirty="0" err="1"/>
              <a:t>innovative</a:t>
            </a:r>
            <a:r>
              <a:rPr lang="cs-CZ" sz="1100" dirty="0"/>
              <a:t> IT </a:t>
            </a:r>
            <a:r>
              <a:rPr lang="cs-CZ" sz="1100" dirty="0" err="1"/>
              <a:t>solutions</a:t>
            </a:r>
            <a:r>
              <a:rPr lang="cs-CZ" sz="11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b="1" dirty="0" err="1"/>
              <a:t>National</a:t>
            </a:r>
            <a:r>
              <a:rPr lang="cs-CZ" sz="1100" b="1" dirty="0"/>
              <a:t> </a:t>
            </a:r>
            <a:r>
              <a:rPr lang="cs-CZ" sz="1100" b="1" dirty="0" err="1"/>
              <a:t>Recognition</a:t>
            </a:r>
            <a:r>
              <a:rPr lang="cs-CZ" sz="1100" b="1" dirty="0"/>
              <a:t>:</a:t>
            </a:r>
            <a:r>
              <a:rPr lang="cs-CZ" sz="1100" dirty="0"/>
              <a:t> </a:t>
            </a:r>
            <a:r>
              <a:rPr lang="cs-CZ" sz="1600" dirty="0" err="1"/>
              <a:t>We</a:t>
            </a:r>
            <a:r>
              <a:rPr lang="cs-CZ" sz="1600" dirty="0"/>
              <a:t> </a:t>
            </a:r>
            <a:r>
              <a:rPr lang="cs-CZ" sz="1600" dirty="0" err="1"/>
              <a:t>actively</a:t>
            </a:r>
            <a:r>
              <a:rPr lang="cs-CZ" sz="1600" dirty="0"/>
              <a:t> </a:t>
            </a:r>
            <a:r>
              <a:rPr lang="cs-CZ" sz="1600" dirty="0" err="1"/>
              <a:t>participate</a:t>
            </a:r>
            <a:r>
              <a:rPr lang="cs-CZ" sz="1600" dirty="0"/>
              <a:t> in </a:t>
            </a:r>
            <a:r>
              <a:rPr lang="cs-CZ" sz="1600" dirty="0" err="1"/>
              <a:t>national</a:t>
            </a:r>
            <a:r>
              <a:rPr lang="cs-CZ" sz="1600" dirty="0"/>
              <a:t> </a:t>
            </a:r>
            <a:r>
              <a:rPr lang="cs-CZ" sz="1600" dirty="0" err="1"/>
              <a:t>tenders</a:t>
            </a:r>
            <a:r>
              <a:rPr lang="cs-CZ" sz="1600" dirty="0"/>
              <a:t>, </a:t>
            </a:r>
            <a:r>
              <a:rPr lang="cs-CZ" sz="1600" dirty="0" err="1"/>
              <a:t>providing</a:t>
            </a:r>
            <a:r>
              <a:rPr lang="cs-CZ" sz="1600" dirty="0"/>
              <a:t> </a:t>
            </a:r>
            <a:r>
              <a:rPr lang="cs-CZ" sz="1600" dirty="0" err="1"/>
              <a:t>our</a:t>
            </a:r>
            <a:r>
              <a:rPr lang="cs-CZ" sz="1600" dirty="0"/>
              <a:t> </a:t>
            </a:r>
            <a:r>
              <a:rPr lang="cs-CZ" sz="1600" dirty="0" err="1"/>
              <a:t>specialized</a:t>
            </a:r>
            <a:r>
              <a:rPr lang="cs-CZ" sz="1600" dirty="0"/>
              <a:t> software </a:t>
            </a:r>
            <a:r>
              <a:rPr lang="cs-CZ" sz="1600" dirty="0" err="1"/>
              <a:t>solutions</a:t>
            </a:r>
            <a:r>
              <a:rPr lang="cs-CZ" sz="1600" dirty="0"/>
              <a:t>. In </a:t>
            </a:r>
            <a:r>
              <a:rPr lang="cs-CZ" sz="1600" dirty="0" err="1"/>
              <a:t>Lithuania</a:t>
            </a:r>
            <a:r>
              <a:rPr lang="cs-CZ" sz="1600" dirty="0"/>
              <a:t> and </a:t>
            </a:r>
            <a:r>
              <a:rPr lang="cs-CZ" sz="1600" dirty="0" err="1"/>
              <a:t>Estonia</a:t>
            </a:r>
            <a:r>
              <a:rPr lang="cs-CZ" sz="1600" dirty="0"/>
              <a:t>, </a:t>
            </a:r>
            <a:r>
              <a:rPr lang="cs-CZ" sz="1600" dirty="0" err="1"/>
              <a:t>we</a:t>
            </a:r>
            <a:r>
              <a:rPr lang="cs-CZ" sz="1600" dirty="0"/>
              <a:t> serve as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national</a:t>
            </a:r>
            <a:r>
              <a:rPr lang="cs-CZ" sz="1600" dirty="0"/>
              <a:t> provider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accessible</a:t>
            </a:r>
            <a:r>
              <a:rPr lang="cs-CZ" sz="1600" dirty="0"/>
              <a:t> </a:t>
            </a:r>
            <a:r>
              <a:rPr lang="cs-CZ" sz="1600" dirty="0" err="1"/>
              <a:t>services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Deaf</a:t>
            </a:r>
            <a:r>
              <a:rPr lang="cs-CZ" sz="1600" dirty="0"/>
              <a:t> and Hard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Hearing</a:t>
            </a:r>
            <a:r>
              <a:rPr lang="cs-CZ" sz="1600" dirty="0"/>
              <a:t>. In Slovakia, </a:t>
            </a:r>
            <a:r>
              <a:rPr lang="cs-CZ" sz="1600" dirty="0" err="1"/>
              <a:t>we</a:t>
            </a:r>
            <a:r>
              <a:rPr lang="cs-CZ" sz="1600" dirty="0"/>
              <a:t> are </a:t>
            </a:r>
            <a:r>
              <a:rPr lang="cs-CZ" sz="1600" dirty="0" err="1"/>
              <a:t>the</a:t>
            </a:r>
            <a:r>
              <a:rPr lang="cs-CZ" sz="1600" dirty="0"/>
              <a:t> sole provider </a:t>
            </a:r>
            <a:r>
              <a:rPr lang="cs-CZ" sz="1600" dirty="0" err="1"/>
              <a:t>of</a:t>
            </a:r>
            <a:r>
              <a:rPr lang="cs-CZ" sz="1600" dirty="0"/>
              <a:t> online </a:t>
            </a:r>
            <a:r>
              <a:rPr lang="cs-CZ" sz="1600" dirty="0" err="1"/>
              <a:t>interpreting</a:t>
            </a:r>
            <a:r>
              <a:rPr lang="cs-CZ" sz="1600" dirty="0"/>
              <a:t> </a:t>
            </a:r>
            <a:r>
              <a:rPr lang="cs-CZ" sz="1600" dirty="0" err="1"/>
              <a:t>services</a:t>
            </a:r>
            <a:r>
              <a:rPr lang="cs-CZ" sz="1600" dirty="0"/>
              <a:t>. </a:t>
            </a:r>
            <a:r>
              <a:rPr lang="cs-CZ" sz="1600" dirty="0" err="1"/>
              <a:t>Our</a:t>
            </a:r>
            <a:r>
              <a:rPr lang="cs-CZ" sz="1600" dirty="0"/>
              <a:t> </a:t>
            </a:r>
            <a:r>
              <a:rPr lang="cs-CZ" sz="1600" dirty="0" err="1"/>
              <a:t>involvement</a:t>
            </a:r>
            <a:r>
              <a:rPr lang="cs-CZ" sz="1600" dirty="0"/>
              <a:t> in these </a:t>
            </a:r>
            <a:r>
              <a:rPr lang="cs-CZ" sz="1600" dirty="0" err="1"/>
              <a:t>initiatives</a:t>
            </a:r>
            <a:r>
              <a:rPr lang="cs-CZ" sz="1600" dirty="0"/>
              <a:t> </a:t>
            </a:r>
            <a:r>
              <a:rPr lang="cs-CZ" sz="1600" dirty="0" err="1"/>
              <a:t>continuously</a:t>
            </a:r>
            <a:r>
              <a:rPr lang="cs-CZ" sz="1600" dirty="0"/>
              <a:t> </a:t>
            </a:r>
            <a:r>
              <a:rPr lang="cs-CZ" sz="1600" dirty="0" err="1"/>
              <a:t>drives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development and </a:t>
            </a:r>
            <a:r>
              <a:rPr lang="cs-CZ" sz="1600" dirty="0" err="1"/>
              <a:t>enhancement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our</a:t>
            </a:r>
            <a:r>
              <a:rPr lang="cs-CZ" sz="1600" dirty="0"/>
              <a:t> </a:t>
            </a:r>
            <a:r>
              <a:rPr lang="cs-CZ" sz="1600" dirty="0" err="1"/>
              <a:t>solutions</a:t>
            </a:r>
            <a:r>
              <a:rPr lang="cs-CZ" sz="16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b="1" dirty="0" err="1"/>
              <a:t>Impactful</a:t>
            </a:r>
            <a:r>
              <a:rPr lang="cs-CZ" sz="1100" b="1" dirty="0"/>
              <a:t> </a:t>
            </a:r>
            <a:r>
              <a:rPr lang="cs-CZ" sz="1100" b="1" dirty="0" err="1"/>
              <a:t>Projects</a:t>
            </a:r>
            <a:r>
              <a:rPr lang="cs-CZ" sz="1100" b="1" dirty="0"/>
              <a:t>:</a:t>
            </a:r>
            <a:r>
              <a:rPr lang="cs-CZ" sz="1100" dirty="0"/>
              <a:t> </a:t>
            </a:r>
            <a:r>
              <a:rPr lang="cs-CZ" sz="1600" dirty="0" err="1"/>
              <a:t>We</a:t>
            </a:r>
            <a:r>
              <a:rPr lang="cs-CZ" sz="1600" dirty="0"/>
              <a:t> </a:t>
            </a:r>
            <a:r>
              <a:rPr lang="cs-CZ" sz="1600" dirty="0" err="1"/>
              <a:t>participate</a:t>
            </a:r>
            <a:r>
              <a:rPr lang="cs-CZ" sz="1600" dirty="0"/>
              <a:t> in </a:t>
            </a:r>
            <a:r>
              <a:rPr lang="cs-CZ" sz="1600" dirty="0" err="1"/>
              <a:t>initiatives</a:t>
            </a:r>
            <a:r>
              <a:rPr lang="cs-CZ" sz="1600" dirty="0"/>
              <a:t> </a:t>
            </a:r>
            <a:r>
              <a:rPr lang="cs-CZ" sz="1600" dirty="0" err="1"/>
              <a:t>like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Accessible</a:t>
            </a:r>
            <a:r>
              <a:rPr lang="cs-CZ" sz="1600" dirty="0"/>
              <a:t> </a:t>
            </a:r>
            <a:r>
              <a:rPr lang="cs-CZ" sz="1600" dirty="0" err="1"/>
              <a:t>Hospitals</a:t>
            </a:r>
            <a:r>
              <a:rPr lang="cs-CZ" sz="1600" dirty="0"/>
              <a:t> </a:t>
            </a:r>
            <a:r>
              <a:rPr lang="cs-CZ" sz="1600" dirty="0" err="1"/>
              <a:t>project</a:t>
            </a:r>
            <a:r>
              <a:rPr lang="cs-CZ" sz="1600" dirty="0"/>
              <a:t> in </a:t>
            </a:r>
            <a:r>
              <a:rPr lang="cs-CZ" sz="1600" dirty="0" err="1"/>
              <a:t>Czechia</a:t>
            </a:r>
            <a:r>
              <a:rPr lang="cs-CZ" sz="1600" dirty="0"/>
              <a:t>, </a:t>
            </a:r>
            <a:r>
              <a:rPr lang="cs-CZ" sz="1600" dirty="0" err="1"/>
              <a:t>supported</a:t>
            </a:r>
            <a:r>
              <a:rPr lang="cs-CZ" sz="1600" dirty="0"/>
              <a:t> by </a:t>
            </a:r>
            <a:r>
              <a:rPr lang="cs-CZ" sz="1600" dirty="0" err="1"/>
              <a:t>the</a:t>
            </a:r>
            <a:r>
              <a:rPr lang="cs-CZ" sz="1600" dirty="0"/>
              <a:t> Ministry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Health</a:t>
            </a:r>
            <a:r>
              <a:rPr lang="cs-CZ" sz="1600" dirty="0"/>
              <a:t>. </a:t>
            </a:r>
            <a:r>
              <a:rPr lang="cs-CZ" sz="1600" dirty="0" err="1"/>
              <a:t>Through</a:t>
            </a:r>
            <a:r>
              <a:rPr lang="cs-CZ" sz="1600" dirty="0"/>
              <a:t> </a:t>
            </a:r>
            <a:r>
              <a:rPr lang="cs-CZ" sz="1600" dirty="0" err="1"/>
              <a:t>this</a:t>
            </a:r>
            <a:r>
              <a:rPr lang="cs-CZ" sz="1600" dirty="0"/>
              <a:t> </a:t>
            </a:r>
            <a:r>
              <a:rPr lang="cs-CZ" sz="1600" dirty="0" err="1"/>
              <a:t>project</a:t>
            </a:r>
            <a:r>
              <a:rPr lang="cs-CZ" sz="1600" dirty="0"/>
              <a:t>, </a:t>
            </a:r>
            <a:r>
              <a:rPr lang="cs-CZ" sz="1600" dirty="0" err="1"/>
              <a:t>we</a:t>
            </a:r>
            <a:r>
              <a:rPr lang="cs-CZ" sz="1600" dirty="0"/>
              <a:t> </a:t>
            </a:r>
            <a:r>
              <a:rPr lang="cs-CZ" sz="1600" dirty="0" err="1"/>
              <a:t>enable</a:t>
            </a:r>
            <a:r>
              <a:rPr lang="cs-CZ" sz="1600" dirty="0"/>
              <a:t> </a:t>
            </a:r>
            <a:r>
              <a:rPr lang="cs-CZ" sz="1600" dirty="0" err="1"/>
              <a:t>over</a:t>
            </a:r>
            <a:r>
              <a:rPr lang="cs-CZ" sz="1600" dirty="0"/>
              <a:t> 40 </a:t>
            </a:r>
            <a:r>
              <a:rPr lang="cs-CZ" sz="1600" dirty="0" err="1"/>
              <a:t>hospitals</a:t>
            </a:r>
            <a:r>
              <a:rPr lang="cs-CZ" sz="1600" dirty="0"/>
              <a:t> to </a:t>
            </a:r>
            <a:r>
              <a:rPr lang="cs-CZ" sz="1600" dirty="0" err="1"/>
              <a:t>provide</a:t>
            </a:r>
            <a:r>
              <a:rPr lang="cs-CZ" sz="1600" dirty="0"/>
              <a:t> 24/7 </a:t>
            </a:r>
            <a:r>
              <a:rPr lang="cs-CZ" sz="1600" dirty="0" err="1"/>
              <a:t>accessibility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Deaf</a:t>
            </a:r>
            <a:r>
              <a:rPr lang="cs-CZ" sz="1600" dirty="0"/>
              <a:t> </a:t>
            </a:r>
            <a:r>
              <a:rPr lang="cs-CZ" sz="1600" dirty="0" err="1"/>
              <a:t>patients</a:t>
            </a:r>
            <a:r>
              <a:rPr lang="cs-CZ" sz="1600" dirty="0"/>
              <a:t>, </a:t>
            </a:r>
            <a:r>
              <a:rPr lang="cs-CZ" sz="1600" dirty="0" err="1"/>
              <a:t>ensuring</a:t>
            </a:r>
            <a:r>
              <a:rPr lang="cs-CZ" sz="1600" dirty="0"/>
              <a:t> </a:t>
            </a:r>
            <a:r>
              <a:rPr lang="cs-CZ" sz="1600" dirty="0" err="1"/>
              <a:t>equal</a:t>
            </a:r>
            <a:r>
              <a:rPr lang="cs-CZ" sz="1600" dirty="0"/>
              <a:t> </a:t>
            </a:r>
            <a:r>
              <a:rPr lang="cs-CZ" sz="1600" dirty="0" err="1"/>
              <a:t>access</a:t>
            </a:r>
            <a:r>
              <a:rPr lang="cs-CZ" sz="1600" dirty="0"/>
              <a:t> to </a:t>
            </a:r>
            <a:r>
              <a:rPr lang="cs-CZ" sz="1600" dirty="0" err="1"/>
              <a:t>healthcare</a:t>
            </a:r>
            <a:r>
              <a:rPr lang="cs-CZ" sz="1600" dirty="0"/>
              <a:t> </a:t>
            </a:r>
            <a:r>
              <a:rPr lang="cs-CZ" sz="1600" dirty="0" err="1"/>
              <a:t>services</a:t>
            </a:r>
            <a:r>
              <a:rPr lang="cs-CZ" sz="16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b="1" dirty="0" err="1"/>
              <a:t>Further</a:t>
            </a:r>
            <a:r>
              <a:rPr lang="cs-CZ" sz="1100" b="1" dirty="0"/>
              <a:t> development:</a:t>
            </a:r>
            <a:r>
              <a:rPr lang="cs-CZ" sz="1100" dirty="0"/>
              <a:t> </a:t>
            </a:r>
            <a:r>
              <a:rPr lang="cs-CZ" sz="1600" dirty="0" err="1"/>
              <a:t>We</a:t>
            </a:r>
            <a:r>
              <a:rPr lang="cs-CZ" sz="1600" dirty="0"/>
              <a:t> are </a:t>
            </a:r>
            <a:r>
              <a:rPr lang="cs-CZ" sz="1600" dirty="0" err="1"/>
              <a:t>currently</a:t>
            </a:r>
            <a:r>
              <a:rPr lang="cs-CZ" sz="1600" dirty="0"/>
              <a:t> </a:t>
            </a:r>
            <a:r>
              <a:rPr lang="cs-CZ" sz="1600" dirty="0" err="1"/>
              <a:t>working</a:t>
            </a:r>
            <a:r>
              <a:rPr lang="cs-CZ" sz="1600" dirty="0"/>
              <a:t> on </a:t>
            </a:r>
            <a:r>
              <a:rPr lang="cs-CZ" sz="1600" dirty="0" err="1"/>
              <a:t>making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112 </a:t>
            </a:r>
            <a:r>
              <a:rPr lang="cs-CZ" sz="1600" dirty="0" err="1"/>
              <a:t>emergency</a:t>
            </a:r>
            <a:r>
              <a:rPr lang="cs-CZ" sz="1600" dirty="0"/>
              <a:t> line </a:t>
            </a:r>
            <a:r>
              <a:rPr lang="cs-CZ" sz="1600" dirty="0" err="1"/>
              <a:t>accessible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Deaf</a:t>
            </a:r>
            <a:r>
              <a:rPr lang="cs-CZ" sz="1600" dirty="0"/>
              <a:t> and Hard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Hearing</a:t>
            </a:r>
            <a:r>
              <a:rPr lang="cs-CZ" sz="1600" dirty="0"/>
              <a:t> </a:t>
            </a:r>
            <a:r>
              <a:rPr lang="cs-CZ" sz="1600" dirty="0" err="1"/>
              <a:t>individuals</a:t>
            </a:r>
            <a:r>
              <a:rPr lang="cs-CZ" sz="1600" dirty="0"/>
              <a:t> </a:t>
            </a:r>
            <a:r>
              <a:rPr lang="cs-CZ" sz="1600" dirty="0" err="1"/>
              <a:t>at</a:t>
            </a:r>
            <a:r>
              <a:rPr lang="cs-CZ" sz="1600" dirty="0"/>
              <a:t> a </a:t>
            </a:r>
            <a:r>
              <a:rPr lang="cs-CZ" sz="1600" dirty="0" err="1"/>
              <a:t>European</a:t>
            </a:r>
            <a:r>
              <a:rPr lang="cs-CZ" sz="1600" dirty="0"/>
              <a:t> level.</a:t>
            </a:r>
            <a:endParaRPr lang="cs-CZ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00119-D0F7-AF64-1AE3-1CD8AB31F5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81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EF97C-7E33-3923-F7C8-FDC4809BF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8DCE84-30EF-D8D0-6BDA-BF75B0D99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BEE6E3-21D8-10DB-F0C9-4E9D9504C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0" dirty="0" err="1"/>
              <a:t>Title</a:t>
            </a:r>
            <a:r>
              <a:rPr lang="cs-CZ" sz="1100" b="0" dirty="0"/>
              <a:t>: </a:t>
            </a:r>
            <a:r>
              <a:rPr lang="cs-CZ" sz="1100" b="0" dirty="0" err="1"/>
              <a:t>The</a:t>
            </a:r>
            <a:r>
              <a:rPr lang="cs-CZ" sz="1100" b="0" dirty="0"/>
              <a:t> </a:t>
            </a:r>
            <a:r>
              <a:rPr lang="cs-CZ" sz="1100" b="0" dirty="0" err="1"/>
              <a:t>Future</a:t>
            </a:r>
            <a:endParaRPr lang="cs-CZ" sz="1100" b="0" dirty="0"/>
          </a:p>
          <a:p>
            <a:r>
              <a:rPr lang="cs-CZ" sz="1100" dirty="0" err="1"/>
              <a:t>Over</a:t>
            </a:r>
            <a:r>
              <a:rPr lang="cs-CZ" sz="1100" dirty="0"/>
              <a:t>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next</a:t>
            </a:r>
            <a:r>
              <a:rPr lang="cs-CZ" sz="1100" dirty="0"/>
              <a:t> </a:t>
            </a:r>
            <a:r>
              <a:rPr lang="cs-CZ" sz="1100" dirty="0" err="1"/>
              <a:t>year</a:t>
            </a:r>
            <a:r>
              <a:rPr lang="cs-CZ" sz="1100" dirty="0"/>
              <a:t>, </a:t>
            </a:r>
            <a:r>
              <a:rPr lang="cs-CZ" sz="1100" dirty="0" err="1"/>
              <a:t>we</a:t>
            </a:r>
            <a:r>
              <a:rPr lang="cs-CZ" sz="1100" dirty="0"/>
              <a:t> </a:t>
            </a:r>
            <a:r>
              <a:rPr lang="cs-CZ" sz="1100" dirty="0" err="1"/>
              <a:t>plan</a:t>
            </a:r>
            <a:r>
              <a:rPr lang="cs-CZ" sz="1100" dirty="0"/>
              <a:t> to </a:t>
            </a:r>
            <a:r>
              <a:rPr lang="cs-CZ" sz="1100" dirty="0" err="1"/>
              <a:t>increase</a:t>
            </a:r>
            <a:r>
              <a:rPr lang="cs-CZ" sz="1100" dirty="0"/>
              <a:t> </a:t>
            </a:r>
            <a:r>
              <a:rPr lang="cs-CZ" sz="1100" dirty="0" err="1"/>
              <a:t>facilitated</a:t>
            </a:r>
            <a:r>
              <a:rPr lang="cs-CZ" sz="1100" dirty="0"/>
              <a:t> </a:t>
            </a:r>
            <a:r>
              <a:rPr lang="cs-CZ" sz="1100" dirty="0" err="1"/>
              <a:t>interpretation</a:t>
            </a:r>
            <a:r>
              <a:rPr lang="cs-CZ" sz="1100" dirty="0"/>
              <a:t> </a:t>
            </a:r>
            <a:r>
              <a:rPr lang="cs-CZ" sz="1100" dirty="0" err="1"/>
              <a:t>calls</a:t>
            </a:r>
            <a:r>
              <a:rPr lang="cs-CZ" sz="1100" dirty="0"/>
              <a:t> </a:t>
            </a:r>
            <a:r>
              <a:rPr lang="cs-CZ" sz="1100" dirty="0" err="1"/>
              <a:t>from</a:t>
            </a:r>
            <a:r>
              <a:rPr lang="cs-CZ" sz="1100" dirty="0"/>
              <a:t> </a:t>
            </a:r>
            <a:r>
              <a:rPr lang="cs-CZ" sz="1100" dirty="0" err="1"/>
              <a:t>tens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thousands</a:t>
            </a:r>
            <a:r>
              <a:rPr lang="cs-CZ" sz="1100" dirty="0"/>
              <a:t> to </a:t>
            </a:r>
            <a:r>
              <a:rPr lang="cs-CZ" sz="1100" dirty="0" err="1"/>
              <a:t>hundreds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thousands</a:t>
            </a:r>
            <a:r>
              <a:rPr lang="cs-CZ" sz="1100" dirty="0"/>
              <a:t>, </a:t>
            </a:r>
            <a:r>
              <a:rPr lang="cs-CZ" sz="1100" dirty="0" err="1"/>
              <a:t>expand</a:t>
            </a:r>
            <a:r>
              <a:rPr lang="cs-CZ" sz="1100" dirty="0"/>
              <a:t> </a:t>
            </a:r>
            <a:r>
              <a:rPr lang="cs-CZ" sz="1100" dirty="0" err="1"/>
              <a:t>our</a:t>
            </a:r>
            <a:r>
              <a:rPr lang="cs-CZ" sz="1100" dirty="0"/>
              <a:t> presence </a:t>
            </a:r>
            <a:r>
              <a:rPr lang="cs-CZ" sz="1100" dirty="0" err="1"/>
              <a:t>from</a:t>
            </a:r>
            <a:r>
              <a:rPr lang="cs-CZ" sz="1100" dirty="0"/>
              <a:t> 9 to 11 </a:t>
            </a:r>
            <a:r>
              <a:rPr lang="cs-CZ" sz="1100" dirty="0" err="1"/>
              <a:t>countries</a:t>
            </a:r>
            <a:r>
              <a:rPr lang="cs-CZ" sz="1100" dirty="0"/>
              <a:t>, </a:t>
            </a:r>
            <a:r>
              <a:rPr lang="cs-CZ" sz="1100" dirty="0" err="1"/>
              <a:t>launch</a:t>
            </a:r>
            <a:r>
              <a:rPr lang="cs-CZ" sz="1100" dirty="0"/>
              <a:t> </a:t>
            </a:r>
            <a:r>
              <a:rPr lang="cs-CZ" sz="1100" dirty="0" err="1"/>
              <a:t>emergency</a:t>
            </a:r>
            <a:r>
              <a:rPr lang="cs-CZ" sz="1100" dirty="0"/>
              <a:t> lines, and </a:t>
            </a:r>
            <a:r>
              <a:rPr lang="cs-CZ" sz="1100" dirty="0" err="1"/>
              <a:t>grow</a:t>
            </a:r>
            <a:r>
              <a:rPr lang="cs-CZ" sz="1100" dirty="0"/>
              <a:t> </a:t>
            </a:r>
            <a:r>
              <a:rPr lang="cs-CZ" sz="1100" dirty="0" err="1"/>
              <a:t>our</a:t>
            </a:r>
            <a:r>
              <a:rPr lang="cs-CZ" sz="1100" dirty="0"/>
              <a:t> </a:t>
            </a:r>
            <a:r>
              <a:rPr lang="cs-CZ" sz="1100" dirty="0" err="1"/>
              <a:t>accessible</a:t>
            </a:r>
            <a:r>
              <a:rPr lang="cs-CZ" sz="1100" dirty="0"/>
              <a:t> </a:t>
            </a:r>
            <a:r>
              <a:rPr lang="cs-CZ" sz="1100" dirty="0" err="1"/>
              <a:t>solutions</a:t>
            </a:r>
            <a:r>
              <a:rPr lang="cs-CZ" sz="1100" dirty="0"/>
              <a:t> </a:t>
            </a:r>
            <a:r>
              <a:rPr lang="cs-CZ" sz="1100" dirty="0" err="1"/>
              <a:t>from</a:t>
            </a:r>
            <a:r>
              <a:rPr lang="cs-CZ" sz="1100" dirty="0"/>
              <a:t> 400 to </a:t>
            </a:r>
            <a:r>
              <a:rPr lang="cs-CZ" sz="1100" dirty="0" err="1"/>
              <a:t>over</a:t>
            </a:r>
            <a:r>
              <a:rPr lang="cs-CZ" sz="1100" dirty="0"/>
              <a:t> 1000 </a:t>
            </a:r>
            <a:r>
              <a:rPr lang="cs-CZ" sz="1100" dirty="0" err="1"/>
              <a:t>accessible</a:t>
            </a:r>
            <a:r>
              <a:rPr lang="cs-CZ" sz="1100" dirty="0"/>
              <a:t> </a:t>
            </a:r>
            <a:r>
              <a:rPr lang="cs-CZ" sz="1100" dirty="0" err="1"/>
              <a:t>contact</a:t>
            </a:r>
            <a:r>
              <a:rPr lang="cs-CZ" sz="1100" dirty="0"/>
              <a:t> </a:t>
            </a:r>
            <a:r>
              <a:rPr lang="cs-CZ" sz="1100" dirty="0" err="1"/>
              <a:t>points</a:t>
            </a:r>
            <a:r>
              <a:rPr lang="cs-CZ" sz="1100" dirty="0"/>
              <a:t>.</a:t>
            </a:r>
          </a:p>
          <a:p>
            <a:r>
              <a:rPr lang="cs-CZ" sz="1100" dirty="0" err="1"/>
              <a:t>Looking</a:t>
            </a:r>
            <a:r>
              <a:rPr lang="cs-CZ" sz="1100" dirty="0"/>
              <a:t> </a:t>
            </a:r>
            <a:r>
              <a:rPr lang="cs-CZ" sz="1100" dirty="0" err="1"/>
              <a:t>ahead</a:t>
            </a:r>
            <a:r>
              <a:rPr lang="cs-CZ" sz="1100" dirty="0"/>
              <a:t> to 2030, </a:t>
            </a:r>
            <a:r>
              <a:rPr lang="cs-CZ" sz="1100" dirty="0" err="1"/>
              <a:t>we</a:t>
            </a:r>
            <a:r>
              <a:rPr lang="cs-CZ" sz="1100" dirty="0"/>
              <a:t> </a:t>
            </a:r>
            <a:r>
              <a:rPr lang="cs-CZ" sz="1100" dirty="0" err="1"/>
              <a:t>aim</a:t>
            </a:r>
            <a:r>
              <a:rPr lang="cs-CZ" sz="1100" dirty="0"/>
              <a:t> to </a:t>
            </a:r>
            <a:r>
              <a:rPr lang="cs-CZ" sz="1100" dirty="0" err="1"/>
              <a:t>reach</a:t>
            </a:r>
            <a:r>
              <a:rPr lang="cs-CZ" sz="1100" dirty="0"/>
              <a:t> 1 </a:t>
            </a:r>
            <a:r>
              <a:rPr lang="cs-CZ" sz="1100" dirty="0" err="1"/>
              <a:t>million</a:t>
            </a:r>
            <a:r>
              <a:rPr lang="cs-CZ" sz="1100" dirty="0"/>
              <a:t> </a:t>
            </a:r>
            <a:r>
              <a:rPr lang="cs-CZ" sz="1100" dirty="0" err="1"/>
              <a:t>facilitated</a:t>
            </a:r>
            <a:r>
              <a:rPr lang="cs-CZ" sz="1100" dirty="0"/>
              <a:t> </a:t>
            </a:r>
            <a:r>
              <a:rPr lang="cs-CZ" sz="1100" dirty="0" err="1"/>
              <a:t>interpretation</a:t>
            </a:r>
            <a:r>
              <a:rPr lang="cs-CZ" sz="1100" dirty="0"/>
              <a:t> </a:t>
            </a:r>
            <a:r>
              <a:rPr lang="cs-CZ" sz="1100" dirty="0" err="1"/>
              <a:t>calls</a:t>
            </a:r>
            <a:r>
              <a:rPr lang="cs-CZ" sz="1100" dirty="0"/>
              <a:t>, </a:t>
            </a:r>
            <a:r>
              <a:rPr lang="cs-CZ" sz="1100" dirty="0" err="1"/>
              <a:t>extend</a:t>
            </a:r>
            <a:r>
              <a:rPr lang="cs-CZ" sz="1100" dirty="0"/>
              <a:t> </a:t>
            </a:r>
            <a:r>
              <a:rPr lang="cs-CZ" sz="1100" dirty="0" err="1"/>
              <a:t>our</a:t>
            </a:r>
            <a:r>
              <a:rPr lang="cs-CZ" sz="1100" dirty="0"/>
              <a:t> </a:t>
            </a:r>
            <a:r>
              <a:rPr lang="cs-CZ" sz="1100" dirty="0" err="1"/>
              <a:t>reach</a:t>
            </a:r>
            <a:r>
              <a:rPr lang="cs-CZ" sz="1100" dirty="0"/>
              <a:t> to 15 </a:t>
            </a:r>
            <a:r>
              <a:rPr lang="cs-CZ" sz="1100" dirty="0" err="1"/>
              <a:t>countries</a:t>
            </a:r>
            <a:r>
              <a:rPr lang="cs-CZ" sz="1100" dirty="0"/>
              <a:t>, and </a:t>
            </a:r>
            <a:r>
              <a:rPr lang="cs-CZ" sz="1100" dirty="0" err="1"/>
              <a:t>scale</a:t>
            </a:r>
            <a:r>
              <a:rPr lang="cs-CZ" sz="1100" dirty="0"/>
              <a:t> </a:t>
            </a:r>
            <a:r>
              <a:rPr lang="cs-CZ" sz="1100" dirty="0" err="1"/>
              <a:t>our</a:t>
            </a:r>
            <a:r>
              <a:rPr lang="cs-CZ" sz="1100" dirty="0"/>
              <a:t> </a:t>
            </a:r>
            <a:r>
              <a:rPr lang="cs-CZ" sz="1100" dirty="0" err="1"/>
              <a:t>accessible</a:t>
            </a:r>
            <a:r>
              <a:rPr lang="cs-CZ" sz="1100" dirty="0"/>
              <a:t> </a:t>
            </a:r>
            <a:r>
              <a:rPr lang="cs-CZ" sz="1100" dirty="0" err="1"/>
              <a:t>solutions</a:t>
            </a:r>
            <a:r>
              <a:rPr lang="cs-CZ" sz="1100" dirty="0"/>
              <a:t> to more </a:t>
            </a:r>
            <a:r>
              <a:rPr lang="cs-CZ" sz="1100" dirty="0" err="1"/>
              <a:t>than</a:t>
            </a:r>
            <a:r>
              <a:rPr lang="cs-CZ" sz="1100" dirty="0"/>
              <a:t> 13,500 </a:t>
            </a:r>
            <a:r>
              <a:rPr lang="cs-CZ" sz="1100" dirty="0" err="1"/>
              <a:t>contact</a:t>
            </a:r>
            <a:r>
              <a:rPr lang="cs-CZ" sz="1100" dirty="0"/>
              <a:t> </a:t>
            </a:r>
            <a:r>
              <a:rPr lang="cs-CZ" sz="1100" dirty="0" err="1"/>
              <a:t>points</a:t>
            </a:r>
            <a:r>
              <a:rPr lang="cs-CZ" sz="11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BB023-BA6B-8423-AC38-25FB4DB79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849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F20E3-DB04-1851-017D-32D63DF6E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0E5553-5240-3381-C751-EE8E27B1B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95146-08A0-F1FB-3440-F8DE878DF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Thank you for your attention.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558BC-5D18-47F7-8DBC-44C411C4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3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4A5B7-3009-3078-DA1C-A775027F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#ZeroCon25</a:t>
            </a:r>
            <a:endParaRPr lang="en-GB" sz="3600" b="1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D991-9ADE-8892-D016-6590D6AF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19/02/2025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19/02/2025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19/02/2025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19/02/2025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19/02/2025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19/02/2025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19/02/2025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7.jp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7423" y="2187018"/>
            <a:ext cx="4114800" cy="2701413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Michal, </a:t>
            </a:r>
            <a:r>
              <a:rPr lang="en-US" sz="2800" dirty="0" err="1"/>
              <a:t>Obložinský</a:t>
            </a:r>
            <a:endParaRPr lang="en-US" sz="2800" dirty="0"/>
          </a:p>
          <a:p>
            <a:pPr algn="r"/>
            <a:r>
              <a:rPr lang="en-US" sz="2800" dirty="0" err="1"/>
              <a:t>Šárka</a:t>
            </a:r>
            <a:r>
              <a:rPr lang="en-US" sz="2800" dirty="0"/>
              <a:t> </a:t>
            </a:r>
            <a:r>
              <a:rPr lang="en-US" sz="2800" dirty="0" err="1"/>
              <a:t>Humlová</a:t>
            </a:r>
            <a:endParaRPr lang="en-US" sz="2800" dirty="0"/>
          </a:p>
          <a:p>
            <a:pPr algn="r"/>
            <a:r>
              <a:rPr lang="en-US" sz="2800" dirty="0" err="1"/>
              <a:t>Deafcom</a:t>
            </a:r>
            <a:endParaRPr lang="en-US" sz="2800" dirty="0"/>
          </a:p>
          <a:p>
            <a:pPr algn="r"/>
            <a:r>
              <a:rPr lang="en-US" sz="2800" dirty="0"/>
              <a:t>Czech republic</a:t>
            </a:r>
          </a:p>
          <a:p>
            <a:pPr algn="r"/>
            <a:r>
              <a:rPr lang="en-GB" sz="2800" dirty="0"/>
              <a:t>Employment and ICT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3903248" y="5632454"/>
            <a:ext cx="4385503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rial"/>
              </a:rPr>
              <a:t>6</a:t>
            </a:r>
            <a:r>
              <a:rPr lang="en-US" sz="2400" b="1" baseline="30000" dirty="0">
                <a:latin typeface="Arial"/>
              </a:rPr>
              <a:t>th </a:t>
            </a:r>
            <a:r>
              <a:rPr lang="en-US" sz="2400" b="1" dirty="0">
                <a:latin typeface="Arial"/>
              </a:rPr>
              <a:t>March 15:00 – 16:00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B4AAB-13CC-0101-7D17-6ABAF035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</a:t>
            </a:fld>
            <a:endParaRPr lang="en-GB"/>
          </a:p>
        </p:txBody>
      </p:sp>
      <p:pic>
        <p:nvPicPr>
          <p:cNvPr id="8" name="Obrázek 7" descr="Logo of a Deafcom company ">
            <a:extLst>
              <a:ext uri="{FF2B5EF4-FFF2-40B4-BE49-F238E27FC236}">
                <a16:creationId xmlns:a16="http://schemas.microsoft.com/office/drawing/2014/main" id="{E4CF07F3-C070-BA94-B5CD-FB505251D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67" y="1603958"/>
            <a:ext cx="5942625" cy="365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3AC43-0CF5-61CE-D6BE-524BD5D7D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704CE-C92D-1AED-E2A8-8E07AE61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/>
              <a:t>Deafcom</a:t>
            </a:r>
            <a:r>
              <a:rPr lang="en-US" b="1" u="sng" dirty="0"/>
              <a:t> </a:t>
            </a:r>
            <a:endParaRPr lang="en-GB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8DEB-0844-5CD4-03A4-949E488CE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1071"/>
            <a:ext cx="7315200" cy="41248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</a:t>
            </a:r>
            <a:r>
              <a:rPr lang="cs-CZ" sz="2800" dirty="0"/>
              <a:t>rovider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accessible</a:t>
            </a:r>
            <a:r>
              <a:rPr lang="cs-CZ" sz="2800" dirty="0"/>
              <a:t> </a:t>
            </a:r>
            <a:r>
              <a:rPr lang="cs-CZ" sz="2800" dirty="0" err="1"/>
              <a:t>communication</a:t>
            </a:r>
            <a:r>
              <a:rPr lang="cs-CZ" sz="2800" dirty="0"/>
              <a:t> </a:t>
            </a:r>
            <a:r>
              <a:rPr lang="cs-CZ" sz="2800" dirty="0" err="1"/>
              <a:t>services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Deaf</a:t>
            </a:r>
            <a:r>
              <a:rPr lang="cs-CZ" sz="2800" dirty="0"/>
              <a:t> and Hard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Hearing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Developer of a 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SW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video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remote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service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cs-CZ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VRS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), video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remote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interpretation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cs-CZ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VRI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and Text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Relay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ervice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cs-CZ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TRS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dirty="0" err="1"/>
              <a:t>Handling</a:t>
            </a:r>
            <a:r>
              <a:rPr lang="cs-CZ" dirty="0"/>
              <a:t> </a:t>
            </a:r>
            <a:r>
              <a:rPr lang="cs-CZ" dirty="0">
                <a:solidFill>
                  <a:srgbClr val="00B0F0"/>
                </a:solidFill>
              </a:rPr>
              <a:t>100,000+ </a:t>
            </a:r>
            <a:r>
              <a:rPr lang="cs-CZ" dirty="0" err="1">
                <a:solidFill>
                  <a:srgbClr val="00B0F0"/>
                </a:solidFill>
              </a:rPr>
              <a:t>interpretations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/>
              <a:t>and </a:t>
            </a:r>
            <a:r>
              <a:rPr lang="cs-CZ" dirty="0" err="1"/>
              <a:t>growing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3CA33-BF73-E638-FC5D-6DC443C7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7CE65-E9A4-36C6-57FC-81932DE2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  <p:pic>
        <p:nvPicPr>
          <p:cNvPr id="23" name="Obrázek 22" descr="Image content: 2 Mobile phones, videocall between the Deaf and sign language interpreter, screeshot of a Deafcom’s app">
            <a:extLst>
              <a:ext uri="{FF2B5EF4-FFF2-40B4-BE49-F238E27FC236}">
                <a16:creationId xmlns:a16="http://schemas.microsoft.com/office/drawing/2014/main" id="{C609623E-C39D-9283-FE2C-18131637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711" y="2692011"/>
            <a:ext cx="2770912" cy="312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1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27A5E-F4FA-48B0-3287-206F0AF4B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1C71E-84E3-D4CA-3C79-25EFC7EE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Deafcom</a:t>
            </a:r>
            <a:r>
              <a:rPr lang="en-US" b="1" dirty="0"/>
              <a:t>: </a:t>
            </a:r>
            <a:r>
              <a:rPr lang="en-US" b="1" u="sng" dirty="0"/>
              <a:t>our services </a:t>
            </a:r>
            <a:endParaRPr lang="en-GB" b="1" u="sn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0A381-7399-F43F-C62E-A38D7B15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FB9DE-6EE0-951E-418D-124C0578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15306F2-0F22-2650-8648-3E6AE62F62F9}"/>
              </a:ext>
            </a:extLst>
          </p:cNvPr>
          <p:cNvSpPr txBox="1"/>
          <p:nvPr/>
        </p:nvSpPr>
        <p:spPr>
          <a:xfrm>
            <a:off x="966216" y="1709499"/>
            <a:ext cx="8671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3600" dirty="0">
                <a:solidFill>
                  <a:srgbClr val="00B0F0"/>
                </a:solidFill>
              </a:rPr>
              <a:t>1. Operating our own interpreter call center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7503F48-2105-6B16-CFFB-E12BD8FD6D5B}"/>
              </a:ext>
            </a:extLst>
          </p:cNvPr>
          <p:cNvSpPr txBox="1">
            <a:spLocks/>
          </p:cNvSpPr>
          <p:nvPr/>
        </p:nvSpPr>
        <p:spPr>
          <a:xfrm>
            <a:off x="1419396" y="2615366"/>
            <a:ext cx="6389580" cy="24917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Based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Czech </a:t>
            </a:r>
            <a:r>
              <a:rPr lang="cs-CZ" dirty="0" err="1"/>
              <a:t>republic</a:t>
            </a:r>
            <a:r>
              <a:rPr lang="cs-CZ" dirty="0"/>
              <a:t> (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home</a:t>
            </a:r>
            <a:r>
              <a:rPr lang="cs-CZ" dirty="0"/>
              <a:t> country)</a:t>
            </a:r>
          </a:p>
          <a:p>
            <a:r>
              <a:rPr lang="cs-CZ" dirty="0"/>
              <a:t>Most </a:t>
            </a:r>
            <a:r>
              <a:rPr lang="cs-CZ" dirty="0" err="1"/>
              <a:t>important</a:t>
            </a:r>
            <a:r>
              <a:rPr lang="cs-CZ" dirty="0"/>
              <a:t> partner: Česká spořitelna, a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Erste</a:t>
            </a:r>
            <a:r>
              <a:rPr lang="cs-CZ" dirty="0"/>
              <a:t> Group</a:t>
            </a:r>
          </a:p>
          <a:p>
            <a:r>
              <a:rPr lang="cs-CZ" dirty="0"/>
              <a:t>Project: </a:t>
            </a:r>
            <a:r>
              <a:rPr lang="cs-CZ" dirty="0" err="1"/>
              <a:t>Accessible</a:t>
            </a:r>
            <a:r>
              <a:rPr lang="cs-CZ" dirty="0"/>
              <a:t> </a:t>
            </a:r>
            <a:r>
              <a:rPr lang="cs-CZ" dirty="0" err="1"/>
              <a:t>hospitals</a:t>
            </a:r>
            <a:r>
              <a:rPr lang="cs-CZ" dirty="0"/>
              <a:t> </a:t>
            </a:r>
            <a:r>
              <a:rPr lang="cs-CZ" dirty="0" err="1"/>
              <a:t>financed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Czech Ministry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</a:p>
        </p:txBody>
      </p:sp>
      <p:pic>
        <p:nvPicPr>
          <p:cNvPr id="30" name="Grafický objekt 29" descr="Logo: Erste Group">
            <a:extLst>
              <a:ext uri="{FF2B5EF4-FFF2-40B4-BE49-F238E27FC236}">
                <a16:creationId xmlns:a16="http://schemas.microsoft.com/office/drawing/2014/main" id="{E2B27773-CDCB-804A-1A96-0A9BC31F0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4854" y="4382903"/>
            <a:ext cx="2232152" cy="106620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4" name="Obrázek 33" descr="Logo: Česká spořitelna">
            <a:extLst>
              <a:ext uri="{FF2B5EF4-FFF2-40B4-BE49-F238E27FC236}">
                <a16:creationId xmlns:a16="http://schemas.microsoft.com/office/drawing/2014/main" id="{A50BA48F-07F5-BDF7-AEA8-B72B01DC4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854" y="2863075"/>
            <a:ext cx="2232152" cy="10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2C230-7B24-DD6D-2C25-42869FE5D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5CBB-478F-7BF4-439A-0BDA28BB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Deafcom</a:t>
            </a:r>
            <a:r>
              <a:rPr lang="en-US" b="1" dirty="0"/>
              <a:t>: </a:t>
            </a:r>
            <a:r>
              <a:rPr lang="en-US" b="1" u="sng" dirty="0"/>
              <a:t>our services </a:t>
            </a:r>
            <a:endParaRPr lang="en-GB" b="1" u="sn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A000B-22F1-78CF-D4F6-3737BA624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E4EB5-0BDF-43F3-4582-D5A7810D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2" descr="Estonia flag icon">
            <a:extLst>
              <a:ext uri="{FF2B5EF4-FFF2-40B4-BE49-F238E27FC236}">
                <a16:creationId xmlns:a16="http://schemas.microsoft.com/office/drawing/2014/main" id="{3C49E758-7F35-522A-7E0B-97B2DADEA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9" y="5305879"/>
            <a:ext cx="780480" cy="7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ortugal flag icon ">
            <a:extLst>
              <a:ext uri="{FF2B5EF4-FFF2-40B4-BE49-F238E27FC236}">
                <a16:creationId xmlns:a16="http://schemas.microsoft.com/office/drawing/2014/main" id="{F2B7F9C8-1414-4C0F-2894-F224353AA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76" y="5305879"/>
            <a:ext cx="780480" cy="7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celand flag icon - Country flags">
            <a:extLst>
              <a:ext uri="{FF2B5EF4-FFF2-40B4-BE49-F238E27FC236}">
                <a16:creationId xmlns:a16="http://schemas.microsoft.com/office/drawing/2014/main" id="{A9B9214D-F02F-5F2B-3F15-8B8898E23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34" y="5305879"/>
            <a:ext cx="780480" cy="7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lovakia - flag icon">
            <a:extLst>
              <a:ext uri="{FF2B5EF4-FFF2-40B4-BE49-F238E27FC236}">
                <a16:creationId xmlns:a16="http://schemas.microsoft.com/office/drawing/2014/main" id="{D437223C-8E75-2528-EDA7-44368F706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92" y="5275214"/>
            <a:ext cx="780480" cy="7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Lithuania - flag icon">
            <a:extLst>
              <a:ext uri="{FF2B5EF4-FFF2-40B4-BE49-F238E27FC236}">
                <a16:creationId xmlns:a16="http://schemas.microsoft.com/office/drawing/2014/main" id="{CAE0DDF1-667E-1D2C-EB41-CA0277E72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49" y="5305879"/>
            <a:ext cx="780480" cy="7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zech republic - flag icon">
            <a:extLst>
              <a:ext uri="{FF2B5EF4-FFF2-40B4-BE49-F238E27FC236}">
                <a16:creationId xmlns:a16="http://schemas.microsoft.com/office/drawing/2014/main" id="{779DD509-1A80-2567-47AF-F8B9D8324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06" y="5305879"/>
            <a:ext cx="780481" cy="78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Bulgaria flag icon">
            <a:extLst>
              <a:ext uri="{FF2B5EF4-FFF2-40B4-BE49-F238E27FC236}">
                <a16:creationId xmlns:a16="http://schemas.microsoft.com/office/drawing/2014/main" id="{26220BCF-BAF1-E5AB-79E5-33C279EC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363" y="5305879"/>
            <a:ext cx="780481" cy="78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Germany flag icon">
            <a:extLst>
              <a:ext uri="{FF2B5EF4-FFF2-40B4-BE49-F238E27FC236}">
                <a16:creationId xmlns:a16="http://schemas.microsoft.com/office/drawing/2014/main" id="{FF834BE3-04AC-7FA8-77D6-17FFE2A9E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320" y="5305879"/>
            <a:ext cx="780480" cy="7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2">
            <a:extLst>
              <a:ext uri="{FF2B5EF4-FFF2-40B4-BE49-F238E27FC236}">
                <a16:creationId xmlns:a16="http://schemas.microsoft.com/office/drawing/2014/main" id="{D730AD53-FD25-BCA8-8E54-A8216E5998DF}"/>
              </a:ext>
            </a:extLst>
          </p:cNvPr>
          <p:cNvSpPr txBox="1"/>
          <p:nvPr/>
        </p:nvSpPr>
        <p:spPr>
          <a:xfrm>
            <a:off x="369563" y="4841080"/>
            <a:ext cx="1168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Montserrat" panose="00000500000000000000" pitchFamily="50" charset="0"/>
              </a:rPr>
              <a:t>Estonia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1917D17-DC3B-48FE-015D-7842B04AE238}"/>
              </a:ext>
            </a:extLst>
          </p:cNvPr>
          <p:cNvSpPr txBox="1"/>
          <p:nvPr/>
        </p:nvSpPr>
        <p:spPr>
          <a:xfrm>
            <a:off x="1730405" y="4834879"/>
            <a:ext cx="130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Montserrat" panose="00000500000000000000" pitchFamily="50" charset="0"/>
              </a:rPr>
              <a:t>Portugal</a:t>
            </a:r>
          </a:p>
        </p:txBody>
      </p:sp>
      <p:sp>
        <p:nvSpPr>
          <p:cNvPr id="16" name="TextovéPole 2">
            <a:extLst>
              <a:ext uri="{FF2B5EF4-FFF2-40B4-BE49-F238E27FC236}">
                <a16:creationId xmlns:a16="http://schemas.microsoft.com/office/drawing/2014/main" id="{A68C9C25-5523-86FE-CC74-57EF6F24EDC8}"/>
              </a:ext>
            </a:extLst>
          </p:cNvPr>
          <p:cNvSpPr txBox="1"/>
          <p:nvPr/>
        </p:nvSpPr>
        <p:spPr>
          <a:xfrm>
            <a:off x="3113316" y="4834879"/>
            <a:ext cx="130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Montserrat" panose="00000500000000000000" pitchFamily="50" charset="0"/>
              </a:rPr>
              <a:t>Iceland</a:t>
            </a:r>
          </a:p>
        </p:txBody>
      </p:sp>
      <p:sp>
        <p:nvSpPr>
          <p:cNvPr id="17" name="TextovéPole 2">
            <a:extLst>
              <a:ext uri="{FF2B5EF4-FFF2-40B4-BE49-F238E27FC236}">
                <a16:creationId xmlns:a16="http://schemas.microsoft.com/office/drawing/2014/main" id="{8F279F76-9FCC-449D-DC71-F0E527422DA3}"/>
              </a:ext>
            </a:extLst>
          </p:cNvPr>
          <p:cNvSpPr txBox="1"/>
          <p:nvPr/>
        </p:nvSpPr>
        <p:spPr>
          <a:xfrm>
            <a:off x="4590321" y="4834879"/>
            <a:ext cx="130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Montserrat" panose="00000500000000000000" pitchFamily="50" charset="0"/>
              </a:rPr>
              <a:t>Slovakia</a:t>
            </a:r>
          </a:p>
        </p:txBody>
      </p:sp>
      <p:sp>
        <p:nvSpPr>
          <p:cNvPr id="18" name="TextovéPole 2">
            <a:extLst>
              <a:ext uri="{FF2B5EF4-FFF2-40B4-BE49-F238E27FC236}">
                <a16:creationId xmlns:a16="http://schemas.microsoft.com/office/drawing/2014/main" id="{5C67B065-94B4-FF94-19AB-41B762E5790C}"/>
              </a:ext>
            </a:extLst>
          </p:cNvPr>
          <p:cNvSpPr txBox="1"/>
          <p:nvPr/>
        </p:nvSpPr>
        <p:spPr>
          <a:xfrm>
            <a:off x="6020278" y="4832529"/>
            <a:ext cx="130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Montserrat" panose="00000500000000000000" pitchFamily="50" charset="0"/>
              </a:rPr>
              <a:t>Lithuania</a:t>
            </a:r>
          </a:p>
        </p:txBody>
      </p:sp>
      <p:sp>
        <p:nvSpPr>
          <p:cNvPr id="19" name="TextovéPole 2">
            <a:extLst>
              <a:ext uri="{FF2B5EF4-FFF2-40B4-BE49-F238E27FC236}">
                <a16:creationId xmlns:a16="http://schemas.microsoft.com/office/drawing/2014/main" id="{B7CA7610-F97C-AC6B-BE08-888DDF617E18}"/>
              </a:ext>
            </a:extLst>
          </p:cNvPr>
          <p:cNvSpPr txBox="1"/>
          <p:nvPr/>
        </p:nvSpPr>
        <p:spPr>
          <a:xfrm>
            <a:off x="7450235" y="4709418"/>
            <a:ext cx="130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Montserrat" panose="00000500000000000000" pitchFamily="50" charset="0"/>
              </a:rPr>
              <a:t>Czech republic</a:t>
            </a:r>
          </a:p>
        </p:txBody>
      </p:sp>
      <p:sp>
        <p:nvSpPr>
          <p:cNvPr id="20" name="TextovéPole 2">
            <a:extLst>
              <a:ext uri="{FF2B5EF4-FFF2-40B4-BE49-F238E27FC236}">
                <a16:creationId xmlns:a16="http://schemas.microsoft.com/office/drawing/2014/main" id="{5FE10D36-C741-C026-073C-893B830B0748}"/>
              </a:ext>
            </a:extLst>
          </p:cNvPr>
          <p:cNvSpPr txBox="1"/>
          <p:nvPr/>
        </p:nvSpPr>
        <p:spPr>
          <a:xfrm>
            <a:off x="8880192" y="4841080"/>
            <a:ext cx="130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Montserrat" panose="00000500000000000000" pitchFamily="50" charset="0"/>
              </a:rPr>
              <a:t>Bulgaria</a:t>
            </a:r>
          </a:p>
        </p:txBody>
      </p:sp>
      <p:sp>
        <p:nvSpPr>
          <p:cNvPr id="21" name="TextovéPole 2">
            <a:extLst>
              <a:ext uri="{FF2B5EF4-FFF2-40B4-BE49-F238E27FC236}">
                <a16:creationId xmlns:a16="http://schemas.microsoft.com/office/drawing/2014/main" id="{0B2A5422-6B25-56C6-B53A-03D70E44BC11}"/>
              </a:ext>
            </a:extLst>
          </p:cNvPr>
          <p:cNvSpPr txBox="1"/>
          <p:nvPr/>
        </p:nvSpPr>
        <p:spPr>
          <a:xfrm>
            <a:off x="10310149" y="4832529"/>
            <a:ext cx="130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Montserrat" panose="00000500000000000000" pitchFamily="50" charset="0"/>
              </a:rPr>
              <a:t>Germany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191A043-E1E4-0111-4DAA-74C140E46D13}"/>
              </a:ext>
            </a:extLst>
          </p:cNvPr>
          <p:cNvSpPr txBox="1">
            <a:spLocks/>
          </p:cNvSpPr>
          <p:nvPr/>
        </p:nvSpPr>
        <p:spPr>
          <a:xfrm>
            <a:off x="6374862" y="1353855"/>
            <a:ext cx="8491262" cy="249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E4F1278-B29C-90C9-6CEB-0472B40A57BB}"/>
              </a:ext>
            </a:extLst>
          </p:cNvPr>
          <p:cNvSpPr txBox="1"/>
          <p:nvPr/>
        </p:nvSpPr>
        <p:spPr>
          <a:xfrm>
            <a:off x="966216" y="1709499"/>
            <a:ext cx="8671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3600" dirty="0">
                <a:solidFill>
                  <a:srgbClr val="00B0F0"/>
                </a:solidFill>
              </a:rPr>
              <a:t>2. Providing specialized SW 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A8EC5BB-3956-25B5-4457-A0525ADF1F48}"/>
              </a:ext>
            </a:extLst>
          </p:cNvPr>
          <p:cNvSpPr txBox="1">
            <a:spLocks/>
          </p:cNvSpPr>
          <p:nvPr/>
        </p:nvSpPr>
        <p:spPr>
          <a:xfrm>
            <a:off x="1419396" y="2615366"/>
            <a:ext cx="8218380" cy="249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Specialized</a:t>
            </a:r>
            <a:r>
              <a:rPr lang="cs-CZ" dirty="0"/>
              <a:t> Software </a:t>
            </a:r>
            <a:r>
              <a:rPr lang="cs-CZ" dirty="0" err="1"/>
              <a:t>solution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VRS, VRI, TRS</a:t>
            </a:r>
          </a:p>
          <a:p>
            <a:r>
              <a:rPr lang="cs-CZ" dirty="0"/>
              <a:t>All-in-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Deaf</a:t>
            </a:r>
            <a:r>
              <a:rPr lang="cs-CZ" dirty="0"/>
              <a:t>, </a:t>
            </a:r>
            <a:r>
              <a:rPr lang="cs-CZ" dirty="0" err="1"/>
              <a:t>Interpreter</a:t>
            </a:r>
            <a:r>
              <a:rPr lang="cs-CZ" dirty="0"/>
              <a:t> interface, </a:t>
            </a:r>
            <a:r>
              <a:rPr lang="cs-CZ" dirty="0" err="1"/>
              <a:t>Administration</a:t>
            </a:r>
            <a:r>
              <a:rPr lang="cs-CZ" dirty="0"/>
              <a:t>, and </a:t>
            </a:r>
            <a:r>
              <a:rPr lang="cs-CZ" dirty="0" err="1"/>
              <a:t>accessible</a:t>
            </a:r>
            <a:r>
              <a:rPr lang="cs-CZ" dirty="0"/>
              <a:t> </a:t>
            </a:r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points</a:t>
            </a:r>
            <a:endParaRPr lang="cs-CZ" dirty="0"/>
          </a:p>
          <a:p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Operating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in 9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countries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across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Europe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640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ACADD-DB11-20CF-F758-134EAD80E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C8BB-6020-E7BE-9FC3-34802DF4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product: </a:t>
            </a:r>
            <a:r>
              <a:rPr lang="en-US" b="1" u="sng" dirty="0"/>
              <a:t>Complex SW for VRS,VRI,TRS  </a:t>
            </a:r>
            <a:endParaRPr lang="en-GB" b="1" u="sn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F4BB6-0E1D-CB67-52DC-75422781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7F43F-4BC3-6597-7489-926383FD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D8A9B82-B565-E4C3-ED51-D260B2015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303" y="2084006"/>
            <a:ext cx="2771295" cy="850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Mobile and web app for Deaf user</a:t>
            </a:r>
            <a:endParaRPr lang="en-US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A561893-56DB-5F78-4472-801524EE8950}"/>
              </a:ext>
            </a:extLst>
          </p:cNvPr>
          <p:cNvSpPr txBox="1"/>
          <p:nvPr/>
        </p:nvSpPr>
        <p:spPr>
          <a:xfrm>
            <a:off x="4190006" y="2032224"/>
            <a:ext cx="35839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/>
              <a:t>Accessible contact points</a:t>
            </a:r>
          </a:p>
        </p:txBody>
      </p:sp>
      <p:pic>
        <p:nvPicPr>
          <p:cNvPr id="31" name="Obrázek 30" descr="A computer displaying a screenshot of the Deafcom solution webpage for the Deaf, accompanied by two mobile phones: one showing a call loading with an interpreter, and the other showcasing the main page of our app.">
            <a:extLst>
              <a:ext uri="{FF2B5EF4-FFF2-40B4-BE49-F238E27FC236}">
                <a16:creationId xmlns:a16="http://schemas.microsoft.com/office/drawing/2014/main" id="{B9D09828-9602-5659-5BE1-84D8554A9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8" t="29133" r="4868" b="47613"/>
          <a:stretch/>
        </p:blipFill>
        <p:spPr>
          <a:xfrm>
            <a:off x="353017" y="3124711"/>
            <a:ext cx="3721218" cy="3074245"/>
          </a:xfrm>
          <a:prstGeom prst="rect">
            <a:avLst/>
          </a:prstGeom>
        </p:spPr>
      </p:pic>
      <p:pic>
        <p:nvPicPr>
          <p:cNvPr id="32" name="Obrázek 31" descr="A computer displaying the administration page of Deafcom, accompanied by a notebook showing the interpreter's interface.">
            <a:extLst>
              <a:ext uri="{FF2B5EF4-FFF2-40B4-BE49-F238E27FC236}">
                <a16:creationId xmlns:a16="http://schemas.microsoft.com/office/drawing/2014/main" id="{07BB341F-1130-0171-0009-480EF3E0B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079" b="75530"/>
          <a:stretch/>
        </p:blipFill>
        <p:spPr>
          <a:xfrm>
            <a:off x="7074551" y="2685714"/>
            <a:ext cx="5117449" cy="3412986"/>
          </a:xfrm>
          <a:prstGeom prst="rect">
            <a:avLst/>
          </a:prstGeom>
        </p:spPr>
      </p:pic>
      <p:pic>
        <p:nvPicPr>
          <p:cNvPr id="33" name="Obrázek 32" descr="A computer displaying a screenshot of the Deafcom solution webpage for the Deaf in Allianz Bulgaria, alongside two mobile phones: one showing the two-button app interface, and the other displaying the QR code, which can be placed at any contact point.">
            <a:extLst>
              <a:ext uri="{FF2B5EF4-FFF2-40B4-BE49-F238E27FC236}">
                <a16:creationId xmlns:a16="http://schemas.microsoft.com/office/drawing/2014/main" id="{46167263-7623-2992-10BC-FCCBA6FE0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t="29299" r="49089" b="48867"/>
          <a:stretch/>
        </p:blipFill>
        <p:spPr>
          <a:xfrm>
            <a:off x="3808146" y="3124711"/>
            <a:ext cx="3761782" cy="297398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09BBE9C-CB8C-EACB-16D2-0FF93989C39F}"/>
              </a:ext>
            </a:extLst>
          </p:cNvPr>
          <p:cNvSpPr txBox="1"/>
          <p:nvPr/>
        </p:nvSpPr>
        <p:spPr>
          <a:xfrm>
            <a:off x="7768473" y="2032224"/>
            <a:ext cx="32161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/>
              <a:t>Interpreter interface &amp;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69952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F2A04-D512-4059-1327-A38595212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7433-C244-AC17-A5F8-0095C769F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Key drivers of success</a:t>
            </a:r>
            <a:endParaRPr lang="en-GB" b="1" u="sn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FDBFB-61DC-F15E-E73F-4C0CE954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10755-18DB-6B3D-9D94-E642CF10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6</a:t>
            </a:fld>
            <a:endParaRPr lang="en-GB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8E0009F4-5BEE-A83D-3A1B-6EFE33CBE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518"/>
            <a:ext cx="3674165" cy="950682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b="1" dirty="0" err="1">
                <a:solidFill>
                  <a:srgbClr val="00B0F0"/>
                </a:solidFill>
              </a:rPr>
              <a:t>Strategic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Investments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DFE3FF3-B615-B38B-0057-A6BD3AF06704}"/>
              </a:ext>
            </a:extLst>
          </p:cNvPr>
          <p:cNvSpPr txBox="1"/>
          <p:nvPr/>
        </p:nvSpPr>
        <p:spPr>
          <a:xfrm>
            <a:off x="6788424" y="1790171"/>
            <a:ext cx="367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2800" b="1" dirty="0" err="1">
                <a:solidFill>
                  <a:srgbClr val="00B0F0"/>
                </a:solidFill>
              </a:rPr>
              <a:t>National</a:t>
            </a:r>
            <a:r>
              <a:rPr lang="cs-CZ" sz="2800" b="1" dirty="0">
                <a:solidFill>
                  <a:srgbClr val="00B0F0"/>
                </a:solidFill>
              </a:rPr>
              <a:t> </a:t>
            </a:r>
            <a:r>
              <a:rPr lang="cs-CZ" sz="2800" b="1" dirty="0" err="1">
                <a:solidFill>
                  <a:srgbClr val="00B0F0"/>
                </a:solidFill>
              </a:rPr>
              <a:t>Recognition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D235FC2-D5B3-5D72-9243-1FAA43D97902}"/>
              </a:ext>
            </a:extLst>
          </p:cNvPr>
          <p:cNvSpPr txBox="1"/>
          <p:nvPr/>
        </p:nvSpPr>
        <p:spPr>
          <a:xfrm>
            <a:off x="979734" y="4678794"/>
            <a:ext cx="3254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2800" b="1" dirty="0" err="1">
                <a:solidFill>
                  <a:srgbClr val="00B0F0"/>
                </a:solidFill>
              </a:rPr>
              <a:t>Impactful</a:t>
            </a:r>
            <a:r>
              <a:rPr lang="cs-CZ" sz="2800" b="1" dirty="0">
                <a:solidFill>
                  <a:srgbClr val="00B0F0"/>
                </a:solidFill>
              </a:rPr>
              <a:t> </a:t>
            </a:r>
            <a:r>
              <a:rPr lang="cs-CZ" sz="2800" b="1" dirty="0" err="1">
                <a:solidFill>
                  <a:srgbClr val="00B0F0"/>
                </a:solidFill>
              </a:rPr>
              <a:t>Projects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06DFB10-D1C4-A3BF-70C2-4BD0F1FBBE48}"/>
              </a:ext>
            </a:extLst>
          </p:cNvPr>
          <p:cNvSpPr txBox="1"/>
          <p:nvPr/>
        </p:nvSpPr>
        <p:spPr>
          <a:xfrm>
            <a:off x="6827259" y="4684733"/>
            <a:ext cx="4091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2800" b="1" dirty="0" err="1">
                <a:solidFill>
                  <a:srgbClr val="00B0F0"/>
                </a:solidFill>
              </a:rPr>
              <a:t>Further</a:t>
            </a:r>
            <a:r>
              <a:rPr lang="cs-CZ" sz="2800" b="1" dirty="0">
                <a:solidFill>
                  <a:srgbClr val="00B0F0"/>
                </a:solidFill>
              </a:rPr>
              <a:t> development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3" name="Picture 6" descr="Logo of a Estonian Social Insurance Board ">
            <a:extLst>
              <a:ext uri="{FF2B5EF4-FFF2-40B4-BE49-F238E27FC236}">
                <a16:creationId xmlns:a16="http://schemas.microsoft.com/office/drawing/2014/main" id="{37348A01-B142-8176-34D4-6C42B43D1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24" y="3362083"/>
            <a:ext cx="2732303" cy="88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Logo of a Czech Ministry of Health ">
            <a:extLst>
              <a:ext uri="{FF2B5EF4-FFF2-40B4-BE49-F238E27FC236}">
                <a16:creationId xmlns:a16="http://schemas.microsoft.com/office/drawing/2014/main" id="{8F8ABEA1-E79E-04F9-ABF8-0798C5856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8" y="5420414"/>
            <a:ext cx="1844537" cy="806740"/>
          </a:xfrm>
          <a:prstGeom prst="rect">
            <a:avLst/>
          </a:prstGeom>
        </p:spPr>
      </p:pic>
      <p:pic>
        <p:nvPicPr>
          <p:cNvPr id="7" name="Picture 4" descr="Investor: Tilia Impact Ventures">
            <a:extLst>
              <a:ext uri="{FF2B5EF4-FFF2-40B4-BE49-F238E27FC236}">
                <a16:creationId xmlns:a16="http://schemas.microsoft.com/office/drawing/2014/main" id="{DC5ADAB5-E528-793D-CC18-C45004461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34" y="2564952"/>
            <a:ext cx="1228409" cy="12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nvestor KOOPEO Ventures | LinkedIn">
            <a:extLst>
              <a:ext uri="{FF2B5EF4-FFF2-40B4-BE49-F238E27FC236}">
                <a16:creationId xmlns:a16="http://schemas.microsoft.com/office/drawing/2014/main" id="{9501BB12-26C2-9E4B-5C59-704F19E9E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7" b="26711"/>
          <a:stretch/>
        </p:blipFill>
        <p:spPr bwMode="auto">
          <a:xfrm>
            <a:off x="2492163" y="2743200"/>
            <a:ext cx="1659080" cy="7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of a phone and an emergency number 112 ">
            <a:extLst>
              <a:ext uri="{FF2B5EF4-FFF2-40B4-BE49-F238E27FC236}">
                <a16:creationId xmlns:a16="http://schemas.microsoft.com/office/drawing/2014/main" id="{F8DDAD1D-7214-9831-0B72-8AE168C3E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55" y="5398478"/>
            <a:ext cx="1657351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stonia flag icon">
            <a:extLst>
              <a:ext uri="{FF2B5EF4-FFF2-40B4-BE49-F238E27FC236}">
                <a16:creationId xmlns:a16="http://schemas.microsoft.com/office/drawing/2014/main" id="{9CBEB586-43AF-E033-C337-667694CC2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40" y="2552496"/>
            <a:ext cx="619895" cy="61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Slovakia - flag icon">
            <a:extLst>
              <a:ext uri="{FF2B5EF4-FFF2-40B4-BE49-F238E27FC236}">
                <a16:creationId xmlns:a16="http://schemas.microsoft.com/office/drawing/2014/main" id="{4A73624D-0DA4-AB90-D3C9-DD5EEF7ED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552495"/>
            <a:ext cx="619895" cy="61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Lithuania - flag icon">
            <a:extLst>
              <a:ext uri="{FF2B5EF4-FFF2-40B4-BE49-F238E27FC236}">
                <a16:creationId xmlns:a16="http://schemas.microsoft.com/office/drawing/2014/main" id="{E05D8286-9DB9-B922-7B75-2C5985971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05" y="2568567"/>
            <a:ext cx="619895" cy="61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4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2C4E0-E747-0389-5BEC-B18BD32D2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A492-4676-4626-0744-424B18D61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future </a:t>
            </a:r>
            <a:endParaRPr lang="en-GB" b="1" u="sn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36031-482A-206B-45EA-B8984E01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873F5-20FF-39F0-F38C-2459EDBF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7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C83620-7857-B418-663B-DB3164F8A8DC}"/>
              </a:ext>
            </a:extLst>
          </p:cNvPr>
          <p:cNvSpPr txBox="1">
            <a:spLocks/>
          </p:cNvSpPr>
          <p:nvPr/>
        </p:nvSpPr>
        <p:spPr>
          <a:xfrm>
            <a:off x="5894439" y="1933851"/>
            <a:ext cx="1977033" cy="631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2025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983A24-C735-7758-111D-43EC39901053}"/>
              </a:ext>
            </a:extLst>
          </p:cNvPr>
          <p:cNvSpPr txBox="1">
            <a:spLocks/>
          </p:cNvSpPr>
          <p:nvPr/>
        </p:nvSpPr>
        <p:spPr>
          <a:xfrm>
            <a:off x="5894438" y="3020870"/>
            <a:ext cx="1977033" cy="631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100,000+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E7536C-0CE9-788D-A502-A6649CA8D7DE}"/>
              </a:ext>
            </a:extLst>
          </p:cNvPr>
          <p:cNvSpPr txBox="1">
            <a:spLocks/>
          </p:cNvSpPr>
          <p:nvPr/>
        </p:nvSpPr>
        <p:spPr>
          <a:xfrm>
            <a:off x="5894440" y="4083674"/>
            <a:ext cx="1977032" cy="631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D7E8C3F-E678-DAF9-C4ED-F7C295A62EFE}"/>
              </a:ext>
            </a:extLst>
          </p:cNvPr>
          <p:cNvSpPr txBox="1">
            <a:spLocks/>
          </p:cNvSpPr>
          <p:nvPr/>
        </p:nvSpPr>
        <p:spPr>
          <a:xfrm>
            <a:off x="5894438" y="5036809"/>
            <a:ext cx="1977032" cy="631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1,000+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F013F3D-CBDF-EB3B-5B7C-DAECDC3A857C}"/>
              </a:ext>
            </a:extLst>
          </p:cNvPr>
          <p:cNvSpPr txBox="1">
            <a:spLocks/>
          </p:cNvSpPr>
          <p:nvPr/>
        </p:nvSpPr>
        <p:spPr>
          <a:xfrm>
            <a:off x="783561" y="3014915"/>
            <a:ext cx="3888711" cy="631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Interpreted sessions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CA27058-03CE-70AB-C9A9-AE29D31FC21D}"/>
              </a:ext>
            </a:extLst>
          </p:cNvPr>
          <p:cNvSpPr txBox="1">
            <a:spLocks/>
          </p:cNvSpPr>
          <p:nvPr/>
        </p:nvSpPr>
        <p:spPr>
          <a:xfrm>
            <a:off x="838200" y="5030854"/>
            <a:ext cx="4355592" cy="839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Accessible contact points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D7DF726-8286-702E-DA68-51E07EF07034}"/>
              </a:ext>
            </a:extLst>
          </p:cNvPr>
          <p:cNvSpPr txBox="1">
            <a:spLocks/>
          </p:cNvSpPr>
          <p:nvPr/>
        </p:nvSpPr>
        <p:spPr>
          <a:xfrm>
            <a:off x="781076" y="4083674"/>
            <a:ext cx="3951660" cy="631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Countries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45BBF-58BF-F784-BCF3-188433BF826A}"/>
              </a:ext>
            </a:extLst>
          </p:cNvPr>
          <p:cNvSpPr txBox="1">
            <a:spLocks/>
          </p:cNvSpPr>
          <p:nvPr/>
        </p:nvSpPr>
        <p:spPr>
          <a:xfrm>
            <a:off x="8532493" y="1933851"/>
            <a:ext cx="1977033" cy="631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2030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62B121-2179-1400-FEEB-5E23DFC7CBA3}"/>
              </a:ext>
            </a:extLst>
          </p:cNvPr>
          <p:cNvSpPr txBox="1">
            <a:spLocks/>
          </p:cNvSpPr>
          <p:nvPr/>
        </p:nvSpPr>
        <p:spPr>
          <a:xfrm>
            <a:off x="8532492" y="3020870"/>
            <a:ext cx="1977033" cy="631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1,000,000+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82BE7C-6484-BFDA-109E-0A3A451D07EE}"/>
              </a:ext>
            </a:extLst>
          </p:cNvPr>
          <p:cNvSpPr txBox="1">
            <a:spLocks/>
          </p:cNvSpPr>
          <p:nvPr/>
        </p:nvSpPr>
        <p:spPr>
          <a:xfrm>
            <a:off x="8532494" y="4083674"/>
            <a:ext cx="1977032" cy="631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B2531D-0151-D373-AE3B-D33C9CCCB176}"/>
              </a:ext>
            </a:extLst>
          </p:cNvPr>
          <p:cNvSpPr txBox="1">
            <a:spLocks/>
          </p:cNvSpPr>
          <p:nvPr/>
        </p:nvSpPr>
        <p:spPr>
          <a:xfrm>
            <a:off x="8532492" y="5036809"/>
            <a:ext cx="1977032" cy="631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13,500+</a:t>
            </a:r>
          </a:p>
        </p:txBody>
      </p:sp>
    </p:spTree>
    <p:extLst>
      <p:ext uri="{BB962C8B-B14F-4D97-AF65-F5344CB8AC3E}">
        <p14:creationId xmlns:p14="http://schemas.microsoft.com/office/powerpoint/2010/main" val="173283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0E3A13-C255-AF92-4304-EFF6123E4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6" descr="Logo of a Deafcom company ">
            <a:extLst>
              <a:ext uri="{FF2B5EF4-FFF2-40B4-BE49-F238E27FC236}">
                <a16:creationId xmlns:a16="http://schemas.microsoft.com/office/drawing/2014/main" id="{9A00A151-9231-9773-51BB-11A6C5EC1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4"/>
          <a:stretch/>
        </p:blipFill>
        <p:spPr>
          <a:xfrm>
            <a:off x="20" y="356124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39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3689</TotalTime>
  <Words>1102</Words>
  <Application>Microsoft Macintosh PowerPoint</Application>
  <PresentationFormat>Širokoúhlá obrazovka</PresentationFormat>
  <Paragraphs>124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Office Theme</vt:lpstr>
      <vt:lpstr>Prezentace aplikace PowerPoint</vt:lpstr>
      <vt:lpstr>Deafcom </vt:lpstr>
      <vt:lpstr>Deafcom: our services </vt:lpstr>
      <vt:lpstr>Deafcom: our services </vt:lpstr>
      <vt:lpstr>Our product: Complex SW for VRS,VRI,TRS  </vt:lpstr>
      <vt:lpstr>Key drivers of success</vt:lpstr>
      <vt:lpstr>The future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Sarka Humlova</cp:lastModifiedBy>
  <cp:revision>28</cp:revision>
  <cp:lastPrinted>2024-11-17T21:33:08Z</cp:lastPrinted>
  <dcterms:created xsi:type="dcterms:W3CDTF">2022-12-05T13:52:15Z</dcterms:created>
  <dcterms:modified xsi:type="dcterms:W3CDTF">2025-02-19T00:13:53Z</dcterms:modified>
</cp:coreProperties>
</file>