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8" r:id="rId2"/>
    <p:sldId id="269" r:id="rId3"/>
    <p:sldId id="268" r:id="rId4"/>
    <p:sldId id="270" r:id="rId5"/>
    <p:sldId id="260" r:id="rId6"/>
    <p:sldId id="265" r:id="rId7"/>
    <p:sldId id="263" r:id="rId8"/>
    <p:sldId id="26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5F5F"/>
    <a:srgbClr val="2B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721" autoAdjust="0"/>
    <p:restoredTop sz="55156" autoAdjust="0"/>
  </p:normalViewPr>
  <p:slideViewPr>
    <p:cSldViewPr snapToGrid="0">
      <p:cViewPr varScale="1">
        <p:scale>
          <a:sx n="57" d="100"/>
          <a:sy n="57" d="100"/>
        </p:scale>
        <p:origin x="124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3688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C92A86-C5C9-6113-6AC7-4064BBD094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277400-9A88-4A14-1B97-2E611F2842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067AC-4DA6-47DD-9DAA-82F8496AEA1D}" type="datetimeFigureOut">
              <a:rPr lang="en-GB" smtClean="0"/>
              <a:t>19/02/2025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149F3E-834F-ADBB-A517-1E7341E464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F16239-9E04-27B8-09A3-ACB4AC19F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2F9E2-E68F-463D-B409-4BB1E4E5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B6916-6BB4-491D-A9F6-98CF7382B083}" type="datetimeFigureOut">
              <a:rPr lang="en-GB" smtClean="0"/>
              <a:t>19/02/2025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881E3-068B-48DF-8881-A991B8AEA7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556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dirty="0"/>
              <a:t>First slide, introduction of company:</a:t>
            </a:r>
            <a:br>
              <a:rPr lang="en-US" sz="1100" dirty="0"/>
            </a:br>
            <a:r>
              <a:rPr lang="en-US" sz="1100" dirty="0" err="1"/>
              <a:t>Deafcom</a:t>
            </a:r>
            <a:r>
              <a:rPr lang="en-US" sz="1100" dirty="0"/>
              <a:t>: accessibility for the Deaf</a:t>
            </a:r>
          </a:p>
          <a:p>
            <a:r>
              <a:rPr lang="en-US" sz="1100" dirty="0"/>
              <a:t>Michal </a:t>
            </a:r>
            <a:r>
              <a:rPr lang="en-US" sz="1100" dirty="0" err="1"/>
              <a:t>Obložinský</a:t>
            </a:r>
            <a:r>
              <a:rPr lang="en-US" sz="1100" dirty="0"/>
              <a:t>, </a:t>
            </a:r>
            <a:r>
              <a:rPr lang="en-US" sz="1100" dirty="0" err="1"/>
              <a:t>Šárka</a:t>
            </a:r>
            <a:r>
              <a:rPr lang="en-US" sz="1100" dirty="0"/>
              <a:t> </a:t>
            </a:r>
            <a:r>
              <a:rPr lang="en-US" sz="1100" dirty="0" err="1"/>
              <a:t>Humlová</a:t>
            </a:r>
            <a:r>
              <a:rPr lang="en-US" sz="1100" dirty="0"/>
              <a:t>; </a:t>
            </a:r>
            <a:r>
              <a:rPr lang="en-US" sz="1100" dirty="0" err="1"/>
              <a:t>Deafcom</a:t>
            </a:r>
            <a:r>
              <a:rPr lang="en-US" sz="1100" dirty="0"/>
              <a:t>, Czech republic, Employment and ICT</a:t>
            </a:r>
          </a:p>
          <a:p>
            <a:r>
              <a:rPr lang="en-US" sz="1100" dirty="0"/>
              <a:t>#ZeroCon25</a:t>
            </a:r>
          </a:p>
          <a:p>
            <a:r>
              <a:rPr lang="en-US" sz="1100" dirty="0"/>
              <a:t>6</a:t>
            </a:r>
            <a:r>
              <a:rPr lang="en-US" sz="1100" baseline="30000" dirty="0"/>
              <a:t>th</a:t>
            </a:r>
            <a:r>
              <a:rPr lang="en-US" sz="1100" dirty="0"/>
              <a:t> March 15:00 – 16:00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220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4AEE1D-B6E3-DFE3-137A-01ACEF20E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FF8252-2693-A411-C341-ACF632FE15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3439B7-9E13-AFCD-CD85-6EEDE9F5D5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Title: </a:t>
            </a:r>
            <a:r>
              <a:rPr lang="en-US" sz="11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Deafcom</a:t>
            </a:r>
            <a:r>
              <a:rPr lang="en-US" sz="1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endParaRPr lang="en-US" sz="11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1600" dirty="0" err="1"/>
              <a:t>Deafcom</a:t>
            </a:r>
            <a:r>
              <a:rPr lang="cs-CZ" sz="1600" dirty="0"/>
              <a:t> </a:t>
            </a:r>
            <a:r>
              <a:rPr lang="cs-CZ" sz="1600" dirty="0" err="1"/>
              <a:t>is</a:t>
            </a:r>
            <a:r>
              <a:rPr lang="cs-CZ" sz="1600" dirty="0"/>
              <a:t> a provider </a:t>
            </a:r>
            <a:r>
              <a:rPr lang="cs-CZ" sz="1600" dirty="0" err="1"/>
              <a:t>of</a:t>
            </a:r>
            <a:r>
              <a:rPr lang="cs-CZ" sz="1600" dirty="0"/>
              <a:t> </a:t>
            </a:r>
            <a:r>
              <a:rPr lang="cs-CZ" sz="1600" dirty="0" err="1"/>
              <a:t>accessible</a:t>
            </a:r>
            <a:r>
              <a:rPr lang="cs-CZ" sz="1600" dirty="0"/>
              <a:t> </a:t>
            </a:r>
            <a:r>
              <a:rPr lang="cs-CZ" sz="1600" dirty="0" err="1"/>
              <a:t>communication</a:t>
            </a:r>
            <a:r>
              <a:rPr lang="cs-CZ" sz="1600" dirty="0"/>
              <a:t> </a:t>
            </a:r>
            <a:r>
              <a:rPr lang="cs-CZ" sz="1600" dirty="0" err="1"/>
              <a:t>services</a:t>
            </a:r>
            <a:r>
              <a:rPr lang="cs-CZ" sz="1600" dirty="0"/>
              <a:t> </a:t>
            </a:r>
            <a:r>
              <a:rPr lang="cs-CZ" sz="1600" dirty="0" err="1"/>
              <a:t>for</a:t>
            </a:r>
            <a:r>
              <a:rPr lang="cs-CZ" sz="1600" dirty="0"/>
              <a:t> </a:t>
            </a:r>
            <a:r>
              <a:rPr lang="cs-CZ" sz="1600" dirty="0" err="1"/>
              <a:t>the</a:t>
            </a:r>
            <a:r>
              <a:rPr lang="cs-CZ" sz="1600" dirty="0"/>
              <a:t> </a:t>
            </a:r>
            <a:r>
              <a:rPr lang="cs-CZ" sz="1600" dirty="0" err="1"/>
              <a:t>Deaf</a:t>
            </a:r>
            <a:r>
              <a:rPr lang="cs-CZ" sz="1600" dirty="0"/>
              <a:t> and Hard </a:t>
            </a:r>
            <a:r>
              <a:rPr lang="cs-CZ" sz="1600" dirty="0" err="1"/>
              <a:t>of</a:t>
            </a:r>
            <a:r>
              <a:rPr lang="cs-CZ" sz="1600" dirty="0"/>
              <a:t> </a:t>
            </a:r>
            <a:r>
              <a:rPr lang="cs-CZ" sz="1600" dirty="0" err="1"/>
              <a:t>Hearing</a:t>
            </a:r>
            <a:r>
              <a:rPr lang="cs-CZ" sz="1600" dirty="0"/>
              <a:t>. </a:t>
            </a:r>
            <a:r>
              <a:rPr lang="cs-CZ" sz="2400" dirty="0"/>
              <a:t>To </a:t>
            </a:r>
            <a:r>
              <a:rPr lang="cs-CZ" sz="2400" dirty="0" err="1"/>
              <a:t>address</a:t>
            </a:r>
            <a:r>
              <a:rPr lang="cs-CZ" sz="2400" dirty="0"/>
              <a:t> </a:t>
            </a:r>
            <a:r>
              <a:rPr lang="cs-CZ" sz="2400" dirty="0" err="1"/>
              <a:t>their</a:t>
            </a:r>
            <a:r>
              <a:rPr lang="cs-CZ" sz="2400" dirty="0"/>
              <a:t> </a:t>
            </a:r>
            <a:r>
              <a:rPr lang="cs-CZ" sz="2400" dirty="0" err="1"/>
              <a:t>unique</a:t>
            </a:r>
            <a:r>
              <a:rPr lang="cs-CZ" sz="2400" dirty="0"/>
              <a:t> </a:t>
            </a:r>
            <a:r>
              <a:rPr lang="cs-CZ" sz="2400" dirty="0" err="1"/>
              <a:t>needs</a:t>
            </a:r>
            <a:r>
              <a:rPr lang="cs-CZ" sz="2400" dirty="0"/>
              <a:t>, </a:t>
            </a:r>
            <a:r>
              <a:rPr lang="cs-CZ" sz="2400" dirty="0" err="1"/>
              <a:t>we</a:t>
            </a:r>
            <a:r>
              <a:rPr lang="cs-CZ" sz="2400" dirty="0"/>
              <a:t> </a:t>
            </a:r>
            <a:r>
              <a:rPr lang="cs-CZ" sz="2400" dirty="0" err="1"/>
              <a:t>have</a:t>
            </a:r>
            <a:r>
              <a:rPr lang="cs-CZ" sz="2400" dirty="0"/>
              <a:t> </a:t>
            </a:r>
            <a:r>
              <a:rPr lang="cs-CZ" sz="2400" dirty="0" err="1"/>
              <a:t>developed</a:t>
            </a:r>
            <a:r>
              <a:rPr lang="cs-CZ" sz="2400" dirty="0"/>
              <a:t> a </a:t>
            </a:r>
            <a:r>
              <a:rPr lang="cs-CZ" sz="2400" dirty="0" err="1"/>
              <a:t>comprehensive</a:t>
            </a:r>
            <a:r>
              <a:rPr lang="cs-CZ" sz="2400" dirty="0"/>
              <a:t> software </a:t>
            </a:r>
            <a:r>
              <a:rPr lang="cs-CZ" sz="2400" dirty="0" err="1"/>
              <a:t>solution</a:t>
            </a:r>
            <a:r>
              <a:rPr lang="cs-CZ" sz="2400" dirty="0"/>
              <a:t> </a:t>
            </a:r>
            <a:r>
              <a:rPr lang="cs-CZ" sz="2400" dirty="0" err="1"/>
              <a:t>for</a:t>
            </a:r>
            <a:r>
              <a:rPr lang="cs-CZ" sz="2400" dirty="0"/>
              <a:t> Video </a:t>
            </a:r>
            <a:r>
              <a:rPr lang="cs-CZ" sz="2400" dirty="0" err="1"/>
              <a:t>Relay</a:t>
            </a:r>
            <a:r>
              <a:rPr lang="cs-CZ" sz="2400" dirty="0"/>
              <a:t> </a:t>
            </a:r>
            <a:r>
              <a:rPr lang="cs-CZ" sz="2400" dirty="0" err="1"/>
              <a:t>Service</a:t>
            </a:r>
            <a:r>
              <a:rPr lang="cs-CZ" sz="2400" dirty="0"/>
              <a:t> (VRS), Video </a:t>
            </a:r>
            <a:r>
              <a:rPr lang="cs-CZ" sz="2400" dirty="0" err="1"/>
              <a:t>Remote</a:t>
            </a:r>
            <a:r>
              <a:rPr lang="cs-CZ" sz="2400" dirty="0"/>
              <a:t> </a:t>
            </a:r>
            <a:r>
              <a:rPr lang="cs-CZ" sz="2400" dirty="0" err="1"/>
              <a:t>Interpretation</a:t>
            </a:r>
            <a:r>
              <a:rPr lang="cs-CZ" sz="2400" dirty="0"/>
              <a:t> (VRI), and Text </a:t>
            </a:r>
            <a:r>
              <a:rPr lang="cs-CZ" sz="2400" dirty="0" err="1"/>
              <a:t>Relay</a:t>
            </a:r>
            <a:r>
              <a:rPr lang="cs-CZ" sz="2400" dirty="0"/>
              <a:t> </a:t>
            </a:r>
            <a:r>
              <a:rPr lang="cs-CZ" sz="2400" dirty="0" err="1"/>
              <a:t>Service</a:t>
            </a:r>
            <a:r>
              <a:rPr lang="cs-CZ" sz="2400" dirty="0"/>
              <a:t> (TRS), </a:t>
            </a:r>
            <a:r>
              <a:rPr lang="cs-CZ" sz="2400" dirty="0" err="1"/>
              <a:t>ensuring</a:t>
            </a:r>
            <a:r>
              <a:rPr lang="cs-CZ" sz="2400" dirty="0"/>
              <a:t> </a:t>
            </a:r>
            <a:r>
              <a:rPr lang="cs-CZ" sz="2400" dirty="0" err="1"/>
              <a:t>seamless</a:t>
            </a:r>
            <a:r>
              <a:rPr lang="cs-CZ" sz="2400" dirty="0"/>
              <a:t> and </a:t>
            </a:r>
            <a:r>
              <a:rPr lang="cs-CZ" sz="2400" dirty="0" err="1"/>
              <a:t>effective</a:t>
            </a:r>
            <a:r>
              <a:rPr lang="cs-CZ" sz="2400" dirty="0"/>
              <a:t> </a:t>
            </a:r>
            <a:r>
              <a:rPr lang="cs-CZ" sz="2400" dirty="0" err="1"/>
              <a:t>communication</a:t>
            </a:r>
            <a:r>
              <a:rPr lang="cs-CZ" sz="2400" dirty="0"/>
              <a:t>.</a:t>
            </a:r>
          </a:p>
          <a:p>
            <a:endParaRPr lang="cs-CZ" sz="2400" dirty="0"/>
          </a:p>
          <a:p>
            <a:r>
              <a:rPr lang="cs-CZ" sz="2400" dirty="0" err="1"/>
              <a:t>What</a:t>
            </a:r>
            <a:r>
              <a:rPr lang="cs-CZ" sz="2400" dirty="0"/>
              <a:t> </a:t>
            </a:r>
            <a:r>
              <a:rPr lang="cs-CZ" sz="2400" dirty="0" err="1"/>
              <a:t>sets</a:t>
            </a:r>
            <a:r>
              <a:rPr lang="cs-CZ" sz="2400" dirty="0"/>
              <a:t> </a:t>
            </a:r>
            <a:r>
              <a:rPr lang="cs-CZ" sz="2400" dirty="0" err="1"/>
              <a:t>us</a:t>
            </a:r>
            <a:r>
              <a:rPr lang="cs-CZ" sz="2400" dirty="0"/>
              <a:t> </a:t>
            </a:r>
            <a:r>
              <a:rPr lang="cs-CZ" sz="2400" dirty="0" err="1"/>
              <a:t>apart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our</a:t>
            </a:r>
            <a:r>
              <a:rPr lang="cs-CZ" sz="2400" dirty="0"/>
              <a:t> </a:t>
            </a:r>
            <a:r>
              <a:rPr lang="cs-CZ" sz="2400" dirty="0" err="1"/>
              <a:t>deep</a:t>
            </a:r>
            <a:r>
              <a:rPr lang="cs-CZ" sz="2400" dirty="0"/>
              <a:t> </a:t>
            </a:r>
            <a:r>
              <a:rPr lang="cs-CZ" sz="2400" dirty="0" err="1"/>
              <a:t>collaboration</a:t>
            </a:r>
            <a:r>
              <a:rPr lang="cs-CZ" sz="2400" dirty="0"/>
              <a:t> </a:t>
            </a:r>
            <a:r>
              <a:rPr lang="cs-CZ" sz="2400" dirty="0" err="1"/>
              <a:t>with</a:t>
            </a:r>
            <a:r>
              <a:rPr lang="cs-CZ" sz="2400" dirty="0"/>
              <a:t> </a:t>
            </a:r>
            <a:r>
              <a:rPr lang="cs-CZ" sz="2400" dirty="0" err="1"/>
              <a:t>Deaf</a:t>
            </a:r>
            <a:r>
              <a:rPr lang="cs-CZ" sz="2400" dirty="0"/>
              <a:t> </a:t>
            </a:r>
            <a:r>
              <a:rPr lang="cs-CZ" sz="2400" dirty="0" err="1"/>
              <a:t>communities</a:t>
            </a:r>
            <a:r>
              <a:rPr lang="cs-CZ" sz="2400" dirty="0"/>
              <a:t> </a:t>
            </a:r>
            <a:r>
              <a:rPr lang="cs-CZ" sz="2400" dirty="0" err="1"/>
              <a:t>across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EU, </a:t>
            </a:r>
            <a:r>
              <a:rPr lang="cs-CZ" sz="2400" dirty="0" err="1"/>
              <a:t>allowing</a:t>
            </a:r>
            <a:r>
              <a:rPr lang="cs-CZ" sz="2400" dirty="0"/>
              <a:t> </a:t>
            </a:r>
            <a:r>
              <a:rPr lang="cs-CZ" sz="2400" dirty="0" err="1"/>
              <a:t>us</a:t>
            </a:r>
            <a:r>
              <a:rPr lang="cs-CZ" sz="2400" dirty="0"/>
              <a:t> to design </a:t>
            </a:r>
            <a:r>
              <a:rPr lang="cs-CZ" sz="2400" dirty="0" err="1"/>
              <a:t>solutions</a:t>
            </a:r>
            <a:r>
              <a:rPr lang="cs-CZ" sz="2400" dirty="0"/>
              <a:t> </a:t>
            </a:r>
            <a:r>
              <a:rPr lang="cs-CZ" sz="2400" dirty="0" err="1"/>
              <a:t>that</a:t>
            </a:r>
            <a:r>
              <a:rPr lang="cs-CZ" sz="2400" dirty="0"/>
              <a:t> are </a:t>
            </a:r>
            <a:r>
              <a:rPr lang="cs-CZ" sz="2400" dirty="0" err="1"/>
              <a:t>precisely</a:t>
            </a:r>
            <a:r>
              <a:rPr lang="cs-CZ" sz="2400" dirty="0"/>
              <a:t> </a:t>
            </a:r>
            <a:r>
              <a:rPr lang="cs-CZ" sz="2400" dirty="0" err="1"/>
              <a:t>tailored</a:t>
            </a:r>
            <a:r>
              <a:rPr lang="cs-CZ" sz="2400" dirty="0"/>
              <a:t> to </a:t>
            </a:r>
            <a:r>
              <a:rPr lang="cs-CZ" sz="2400" dirty="0" err="1"/>
              <a:t>their</a:t>
            </a:r>
            <a:r>
              <a:rPr lang="cs-CZ" sz="2400" dirty="0"/>
              <a:t> </a:t>
            </a:r>
            <a:r>
              <a:rPr lang="cs-CZ" sz="2400" dirty="0" err="1"/>
              <a:t>specific</a:t>
            </a:r>
            <a:r>
              <a:rPr lang="cs-CZ" sz="2400" dirty="0"/>
              <a:t> </a:t>
            </a:r>
            <a:r>
              <a:rPr lang="cs-CZ" sz="2400" dirty="0" err="1"/>
              <a:t>requirements</a:t>
            </a:r>
            <a:r>
              <a:rPr lang="cs-CZ" sz="2400" dirty="0"/>
              <a:t>.</a:t>
            </a:r>
          </a:p>
          <a:p>
            <a:r>
              <a:rPr lang="cs-CZ" sz="2400" dirty="0" err="1"/>
              <a:t>Our</a:t>
            </a:r>
            <a:r>
              <a:rPr lang="cs-CZ" sz="2400" dirty="0"/>
              <a:t> </a:t>
            </a:r>
            <a:r>
              <a:rPr lang="cs-CZ" sz="2400" dirty="0" err="1"/>
              <a:t>services</a:t>
            </a:r>
            <a:r>
              <a:rPr lang="cs-CZ" sz="2400" dirty="0"/>
              <a:t> are </a:t>
            </a:r>
            <a:r>
              <a:rPr lang="cs-CZ" sz="2400" dirty="0" err="1"/>
              <a:t>trusted</a:t>
            </a:r>
            <a:r>
              <a:rPr lang="cs-CZ" sz="2400" dirty="0"/>
              <a:t> by </a:t>
            </a:r>
            <a:r>
              <a:rPr lang="cs-CZ" sz="2400" dirty="0" err="1"/>
              <a:t>governments</a:t>
            </a:r>
            <a:r>
              <a:rPr lang="cs-CZ" sz="2400" dirty="0"/>
              <a:t>, as </a:t>
            </a:r>
            <a:r>
              <a:rPr lang="cs-CZ" sz="2400" dirty="0" err="1"/>
              <a:t>well</a:t>
            </a:r>
            <a:r>
              <a:rPr lang="cs-CZ" sz="2400" dirty="0"/>
              <a:t> as public and </a:t>
            </a:r>
            <a:r>
              <a:rPr lang="cs-CZ" sz="2400" dirty="0" err="1"/>
              <a:t>private</a:t>
            </a:r>
            <a:r>
              <a:rPr lang="cs-CZ" sz="2400" dirty="0"/>
              <a:t> </a:t>
            </a:r>
            <a:r>
              <a:rPr lang="cs-CZ" sz="2400" dirty="0" err="1"/>
              <a:t>organizations</a:t>
            </a:r>
            <a:r>
              <a:rPr lang="cs-CZ" sz="2400" dirty="0"/>
              <a:t>, to </a:t>
            </a:r>
            <a:r>
              <a:rPr lang="cs-CZ" sz="2400" dirty="0" err="1"/>
              <a:t>ensure</a:t>
            </a:r>
            <a:r>
              <a:rPr lang="cs-CZ" sz="2400" dirty="0"/>
              <a:t> </a:t>
            </a:r>
            <a:r>
              <a:rPr lang="cs-CZ" sz="2400" dirty="0" err="1"/>
              <a:t>accessibility</a:t>
            </a:r>
            <a:r>
              <a:rPr lang="cs-CZ" sz="2400" dirty="0"/>
              <a:t> </a:t>
            </a:r>
            <a:r>
              <a:rPr lang="cs-CZ" sz="2400" dirty="0" err="1"/>
              <a:t>for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Dead</a:t>
            </a:r>
            <a:r>
              <a:rPr lang="cs-CZ" sz="2400" dirty="0"/>
              <a:t> and Hard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Hearing</a:t>
            </a:r>
            <a:r>
              <a:rPr lang="cs-CZ" sz="2400" dirty="0"/>
              <a:t>. </a:t>
            </a:r>
            <a:r>
              <a:rPr lang="cs-CZ" sz="2400" dirty="0" err="1"/>
              <a:t>We</a:t>
            </a:r>
            <a:r>
              <a:rPr lang="cs-CZ" sz="2400" dirty="0"/>
              <a:t> </a:t>
            </a:r>
            <a:r>
              <a:rPr lang="cs-CZ" sz="2400" dirty="0" err="1"/>
              <a:t>seamlessly</a:t>
            </a:r>
            <a:r>
              <a:rPr lang="cs-CZ" sz="2400" dirty="0"/>
              <a:t> </a:t>
            </a:r>
            <a:r>
              <a:rPr lang="cs-CZ" sz="2400" dirty="0" err="1"/>
              <a:t>integrate</a:t>
            </a:r>
            <a:r>
              <a:rPr lang="cs-CZ" sz="2400" dirty="0"/>
              <a:t> </a:t>
            </a:r>
            <a:r>
              <a:rPr lang="cs-CZ" sz="2400" dirty="0" err="1"/>
              <a:t>with</a:t>
            </a:r>
            <a:r>
              <a:rPr lang="cs-CZ" sz="2400" dirty="0"/>
              <a:t> </a:t>
            </a:r>
            <a:r>
              <a:rPr lang="cs-CZ" sz="2400" dirty="0" err="1"/>
              <a:t>existing</a:t>
            </a:r>
            <a:r>
              <a:rPr lang="cs-CZ" sz="2400" dirty="0"/>
              <a:t> </a:t>
            </a:r>
            <a:r>
              <a:rPr lang="cs-CZ" sz="2400" dirty="0" err="1"/>
              <a:t>processes</a:t>
            </a:r>
            <a:r>
              <a:rPr lang="cs-CZ" sz="2400" dirty="0"/>
              <a:t>, </a:t>
            </a:r>
            <a:r>
              <a:rPr lang="cs-CZ" sz="2400" dirty="0" err="1"/>
              <a:t>ensuring</a:t>
            </a:r>
            <a:r>
              <a:rPr lang="cs-CZ" sz="2400" dirty="0"/>
              <a:t> </a:t>
            </a:r>
            <a:r>
              <a:rPr lang="cs-CZ" sz="2400" dirty="0" err="1"/>
              <a:t>minimal</a:t>
            </a:r>
            <a:r>
              <a:rPr lang="cs-CZ" sz="2400" dirty="0"/>
              <a:t> </a:t>
            </a:r>
            <a:r>
              <a:rPr lang="cs-CZ" sz="2400" dirty="0" err="1"/>
              <a:t>disruption</a:t>
            </a:r>
            <a:r>
              <a:rPr lang="cs-CZ" sz="2400" dirty="0"/>
              <a:t>.</a:t>
            </a:r>
          </a:p>
          <a:p>
            <a:endParaRPr lang="cs-CZ" sz="2400" dirty="0"/>
          </a:p>
          <a:p>
            <a:r>
              <a:rPr lang="cs-CZ" sz="2400" dirty="0" err="1"/>
              <a:t>Currently</a:t>
            </a:r>
            <a:r>
              <a:rPr lang="cs-CZ" sz="2400" dirty="0"/>
              <a:t>, </a:t>
            </a:r>
            <a:r>
              <a:rPr lang="cs-CZ" sz="2400" dirty="0" err="1"/>
              <a:t>we</a:t>
            </a:r>
            <a:r>
              <a:rPr lang="cs-CZ" sz="2400" dirty="0"/>
              <a:t> handle </a:t>
            </a:r>
            <a:r>
              <a:rPr lang="cs-CZ" sz="2400" dirty="0" err="1"/>
              <a:t>over</a:t>
            </a:r>
            <a:r>
              <a:rPr lang="cs-CZ" sz="2400" dirty="0"/>
              <a:t> 100,000 </a:t>
            </a:r>
            <a:r>
              <a:rPr lang="cs-CZ" sz="2400" dirty="0" err="1"/>
              <a:t>interpretations</a:t>
            </a:r>
            <a:r>
              <a:rPr lang="cs-CZ" sz="2400" dirty="0"/>
              <a:t> and are </a:t>
            </a:r>
            <a:r>
              <a:rPr lang="cs-CZ" sz="2400" dirty="0" err="1"/>
              <a:t>expanding</a:t>
            </a:r>
            <a:r>
              <a:rPr lang="cs-CZ" sz="2400" dirty="0"/>
              <a:t> </a:t>
            </a:r>
            <a:r>
              <a:rPr lang="cs-CZ" sz="2400" dirty="0" err="1"/>
              <a:t>our</a:t>
            </a:r>
            <a:r>
              <a:rPr lang="cs-CZ" sz="2400" dirty="0"/>
              <a:t> </a:t>
            </a:r>
            <a:r>
              <a:rPr lang="cs-CZ" sz="2400" dirty="0" err="1"/>
              <a:t>services</a:t>
            </a:r>
            <a:r>
              <a:rPr lang="cs-CZ" sz="2400" dirty="0"/>
              <a:t> to meet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increasing</a:t>
            </a:r>
            <a:r>
              <a:rPr lang="cs-CZ" sz="2400" dirty="0"/>
              <a:t> </a:t>
            </a:r>
            <a:r>
              <a:rPr lang="cs-CZ" sz="2400" dirty="0" err="1"/>
              <a:t>demand</a:t>
            </a:r>
            <a:r>
              <a:rPr lang="cs-CZ" sz="2400" dirty="0"/>
              <a:t> </a:t>
            </a:r>
            <a:r>
              <a:rPr lang="cs-CZ" sz="2400" dirty="0" err="1"/>
              <a:t>for</a:t>
            </a:r>
            <a:r>
              <a:rPr lang="cs-CZ" sz="2400" dirty="0"/>
              <a:t> </a:t>
            </a:r>
            <a:r>
              <a:rPr lang="cs-CZ" sz="2400" dirty="0" err="1"/>
              <a:t>accessible</a:t>
            </a:r>
            <a:r>
              <a:rPr lang="cs-CZ" sz="2400" dirty="0"/>
              <a:t> </a:t>
            </a:r>
            <a:r>
              <a:rPr lang="cs-CZ" sz="2400" dirty="0" err="1"/>
              <a:t>communication</a:t>
            </a:r>
            <a:r>
              <a:rPr lang="cs-CZ" sz="2400" dirty="0"/>
              <a:t> </a:t>
            </a:r>
            <a:r>
              <a:rPr lang="cs-CZ" sz="2400" dirty="0" err="1"/>
              <a:t>solutions</a:t>
            </a:r>
            <a:r>
              <a:rPr lang="cs-CZ" sz="2400" dirty="0"/>
              <a:t>.</a:t>
            </a:r>
          </a:p>
          <a:p>
            <a:endParaRPr lang="en-US" sz="11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br>
              <a:rPr lang="cs-CZ" dirty="0"/>
            </a:b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E870CD-F425-41A9-7471-2FFF884E93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12141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AA24F6-E9EB-D1A8-48FE-B0F0829E8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E90FC4-817E-18D2-7A62-66CEB99BD9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207821-5AC0-D032-FD08-BED6AB8E47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Title: </a:t>
            </a:r>
            <a:r>
              <a:rPr lang="en-US" sz="11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Deafcom</a:t>
            </a:r>
            <a:r>
              <a:rPr lang="en-US" sz="1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our services</a:t>
            </a:r>
          </a:p>
          <a:p>
            <a:endParaRPr lang="en-US" sz="11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+mj-lt"/>
              <a:buAutoNum type="arabicPeriod"/>
            </a:pPr>
            <a:r>
              <a:rPr lang="cs-CZ" sz="1600" b="1" dirty="0" err="1"/>
              <a:t>Interpreter</a:t>
            </a:r>
            <a:r>
              <a:rPr lang="cs-CZ" sz="1600" b="1" dirty="0"/>
              <a:t> Call Center</a:t>
            </a:r>
            <a:r>
              <a:rPr lang="cs-CZ" sz="1600" dirty="0"/>
              <a:t> - In </a:t>
            </a:r>
            <a:r>
              <a:rPr lang="cs-CZ" sz="1600" dirty="0" err="1"/>
              <a:t>our</a:t>
            </a:r>
            <a:r>
              <a:rPr lang="cs-CZ" sz="1600" dirty="0"/>
              <a:t> </a:t>
            </a:r>
            <a:r>
              <a:rPr lang="cs-CZ" sz="1600" dirty="0" err="1"/>
              <a:t>home</a:t>
            </a:r>
            <a:r>
              <a:rPr lang="cs-CZ" sz="1600" dirty="0"/>
              <a:t> country, </a:t>
            </a:r>
            <a:r>
              <a:rPr lang="cs-CZ" sz="1600" dirty="0" err="1"/>
              <a:t>the</a:t>
            </a:r>
            <a:r>
              <a:rPr lang="cs-CZ" sz="1600" dirty="0"/>
              <a:t> Czech Republic, </a:t>
            </a:r>
            <a:r>
              <a:rPr lang="cs-CZ" sz="1600" dirty="0" err="1"/>
              <a:t>we</a:t>
            </a:r>
            <a:r>
              <a:rPr lang="cs-CZ" sz="1600" dirty="0"/>
              <a:t> </a:t>
            </a:r>
            <a:r>
              <a:rPr lang="cs-CZ" sz="1600" dirty="0" err="1"/>
              <a:t>operate</a:t>
            </a:r>
            <a:r>
              <a:rPr lang="cs-CZ" sz="1600" dirty="0"/>
              <a:t> </a:t>
            </a:r>
            <a:r>
              <a:rPr lang="cs-CZ" sz="1600" dirty="0" err="1"/>
              <a:t>our</a:t>
            </a:r>
            <a:r>
              <a:rPr lang="cs-CZ" sz="1600" dirty="0"/>
              <a:t> </a:t>
            </a:r>
            <a:r>
              <a:rPr lang="cs-CZ" sz="1600" dirty="0" err="1"/>
              <a:t>own</a:t>
            </a:r>
            <a:r>
              <a:rPr lang="cs-CZ" sz="1600" dirty="0"/>
              <a:t> </a:t>
            </a:r>
            <a:r>
              <a:rPr lang="cs-CZ" sz="1600" dirty="0" err="1"/>
              <a:t>interpreter</a:t>
            </a:r>
            <a:r>
              <a:rPr lang="cs-CZ" sz="1600" dirty="0"/>
              <a:t> call center. </a:t>
            </a:r>
            <a:r>
              <a:rPr lang="cs-CZ" sz="1600" dirty="0" err="1"/>
              <a:t>Our</a:t>
            </a:r>
            <a:r>
              <a:rPr lang="cs-CZ" sz="1600" dirty="0"/>
              <a:t> </a:t>
            </a:r>
            <a:r>
              <a:rPr lang="cs-CZ" sz="1600" dirty="0" err="1"/>
              <a:t>largest</a:t>
            </a:r>
            <a:r>
              <a:rPr lang="cs-CZ" sz="1600" dirty="0"/>
              <a:t> partner </a:t>
            </a:r>
            <a:r>
              <a:rPr lang="cs-CZ" sz="1600" dirty="0" err="1"/>
              <a:t>is</a:t>
            </a:r>
            <a:r>
              <a:rPr lang="cs-CZ" sz="1600" dirty="0"/>
              <a:t> Česká spořitelna, a </a:t>
            </a:r>
            <a:r>
              <a:rPr lang="cs-CZ" sz="1600" dirty="0" err="1"/>
              <a:t>member</a:t>
            </a:r>
            <a:r>
              <a:rPr lang="cs-CZ" sz="1600" dirty="0"/>
              <a:t> </a:t>
            </a:r>
            <a:r>
              <a:rPr lang="cs-CZ" sz="1600" dirty="0" err="1"/>
              <a:t>of</a:t>
            </a:r>
            <a:r>
              <a:rPr lang="cs-CZ" sz="1600" dirty="0"/>
              <a:t> </a:t>
            </a:r>
            <a:r>
              <a:rPr lang="cs-CZ" sz="1600" dirty="0" err="1"/>
              <a:t>the</a:t>
            </a:r>
            <a:r>
              <a:rPr lang="cs-CZ" sz="1600" dirty="0"/>
              <a:t> </a:t>
            </a:r>
            <a:r>
              <a:rPr lang="cs-CZ" sz="1600" dirty="0" err="1"/>
              <a:t>Erste</a:t>
            </a:r>
            <a:r>
              <a:rPr lang="cs-CZ" sz="1600" dirty="0"/>
              <a:t> Group, </a:t>
            </a:r>
            <a:r>
              <a:rPr lang="cs-CZ" sz="1600" dirty="0" err="1"/>
              <a:t>where</a:t>
            </a:r>
            <a:r>
              <a:rPr lang="cs-CZ" sz="1600" dirty="0"/>
              <a:t> </a:t>
            </a:r>
            <a:r>
              <a:rPr lang="cs-CZ" sz="1600" dirty="0" err="1"/>
              <a:t>we</a:t>
            </a:r>
            <a:r>
              <a:rPr lang="cs-CZ" sz="1600" dirty="0"/>
              <a:t> support </a:t>
            </a:r>
            <a:r>
              <a:rPr lang="cs-CZ" sz="1600" dirty="0" err="1"/>
              <a:t>accessible</a:t>
            </a:r>
            <a:r>
              <a:rPr lang="cs-CZ" sz="1600" dirty="0"/>
              <a:t> </a:t>
            </a:r>
            <a:r>
              <a:rPr lang="cs-CZ" sz="1600" dirty="0" err="1"/>
              <a:t>communication</a:t>
            </a:r>
            <a:r>
              <a:rPr lang="cs-CZ" sz="1600" dirty="0"/>
              <a:t> </a:t>
            </a:r>
            <a:r>
              <a:rPr lang="cs-CZ" sz="1600" dirty="0" err="1"/>
              <a:t>for</a:t>
            </a:r>
            <a:r>
              <a:rPr lang="cs-CZ" sz="1600" dirty="0"/>
              <a:t> </a:t>
            </a:r>
            <a:r>
              <a:rPr lang="cs-CZ" sz="1600" dirty="0" err="1"/>
              <a:t>their</a:t>
            </a:r>
            <a:r>
              <a:rPr lang="cs-CZ" sz="1600" dirty="0"/>
              <a:t> </a:t>
            </a:r>
            <a:r>
              <a:rPr lang="cs-CZ" sz="1600" dirty="0" err="1"/>
              <a:t>Deaf</a:t>
            </a:r>
            <a:r>
              <a:rPr lang="cs-CZ" sz="1600" dirty="0"/>
              <a:t> </a:t>
            </a:r>
            <a:r>
              <a:rPr lang="cs-CZ" sz="1600" dirty="0" err="1"/>
              <a:t>clients</a:t>
            </a:r>
            <a:r>
              <a:rPr lang="cs-CZ" sz="1600" dirty="0"/>
              <a:t>. </a:t>
            </a:r>
            <a:r>
              <a:rPr lang="cs-CZ" sz="2400" dirty="0" err="1"/>
              <a:t>Additionally</a:t>
            </a:r>
            <a:r>
              <a:rPr lang="cs-CZ" sz="2400" dirty="0"/>
              <a:t>, </a:t>
            </a:r>
            <a:r>
              <a:rPr lang="cs-CZ" sz="2400" dirty="0" err="1"/>
              <a:t>we</a:t>
            </a:r>
            <a:r>
              <a:rPr lang="cs-CZ" sz="2400" dirty="0"/>
              <a:t> are </a:t>
            </a:r>
            <a:r>
              <a:rPr lang="cs-CZ" sz="2400" dirty="0" err="1"/>
              <a:t>participating</a:t>
            </a:r>
            <a:r>
              <a:rPr lang="cs-CZ" sz="2400" dirty="0"/>
              <a:t> in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b="0" dirty="0" err="1"/>
              <a:t>Accessible</a:t>
            </a:r>
            <a:r>
              <a:rPr lang="cs-CZ" sz="2400" b="0" dirty="0"/>
              <a:t> </a:t>
            </a:r>
            <a:r>
              <a:rPr lang="cs-CZ" sz="2400" b="0" dirty="0" err="1"/>
              <a:t>Hospitals</a:t>
            </a:r>
            <a:r>
              <a:rPr lang="cs-CZ" sz="2400" b="0" dirty="0"/>
              <a:t> </a:t>
            </a:r>
            <a:r>
              <a:rPr lang="cs-CZ" sz="2400" dirty="0" err="1"/>
              <a:t>project</a:t>
            </a:r>
            <a:r>
              <a:rPr lang="cs-CZ" sz="2400" dirty="0"/>
              <a:t>, </a:t>
            </a:r>
            <a:r>
              <a:rPr lang="cs-CZ" sz="2400" dirty="0" err="1"/>
              <a:t>which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funded</a:t>
            </a:r>
            <a:r>
              <a:rPr lang="cs-CZ" sz="2400" dirty="0"/>
              <a:t> by </a:t>
            </a:r>
            <a:r>
              <a:rPr lang="cs-CZ" sz="2400" dirty="0" err="1"/>
              <a:t>the</a:t>
            </a:r>
            <a:r>
              <a:rPr lang="cs-CZ" sz="2400" dirty="0"/>
              <a:t> Ministry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Health</a:t>
            </a:r>
            <a:r>
              <a:rPr lang="cs-CZ" sz="2400" dirty="0"/>
              <a:t>. </a:t>
            </a:r>
            <a:r>
              <a:rPr lang="cs-CZ" sz="2400" dirty="0" err="1"/>
              <a:t>This</a:t>
            </a:r>
            <a:r>
              <a:rPr lang="cs-CZ" sz="2400" dirty="0"/>
              <a:t> </a:t>
            </a:r>
            <a:r>
              <a:rPr lang="cs-CZ" sz="2400" dirty="0" err="1"/>
              <a:t>project</a:t>
            </a:r>
            <a:r>
              <a:rPr lang="cs-CZ" sz="2400" dirty="0"/>
              <a:t> </a:t>
            </a:r>
            <a:r>
              <a:rPr lang="cs-CZ" sz="2400" dirty="0" err="1"/>
              <a:t>enables</a:t>
            </a:r>
            <a:r>
              <a:rPr lang="cs-CZ" sz="2400" dirty="0"/>
              <a:t> </a:t>
            </a:r>
            <a:r>
              <a:rPr lang="cs-CZ" sz="2400" dirty="0" err="1"/>
              <a:t>hospitals</a:t>
            </a:r>
            <a:r>
              <a:rPr lang="cs-CZ" sz="2400" dirty="0"/>
              <a:t> to </a:t>
            </a:r>
            <a:r>
              <a:rPr lang="cs-CZ" sz="2400" dirty="0" err="1"/>
              <a:t>remain</a:t>
            </a:r>
            <a:r>
              <a:rPr lang="cs-CZ" sz="2400" dirty="0"/>
              <a:t> </a:t>
            </a:r>
            <a:r>
              <a:rPr lang="cs-CZ" sz="2400" dirty="0" err="1"/>
              <a:t>accessible</a:t>
            </a:r>
            <a:r>
              <a:rPr lang="cs-CZ" sz="2400" dirty="0"/>
              <a:t> 24/7 </a:t>
            </a:r>
            <a:r>
              <a:rPr lang="cs-CZ" sz="2400" dirty="0" err="1"/>
              <a:t>for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Deaf</a:t>
            </a:r>
            <a:r>
              <a:rPr lang="cs-CZ" sz="2400" dirty="0"/>
              <a:t> </a:t>
            </a:r>
            <a:r>
              <a:rPr lang="cs-CZ" sz="2400" dirty="0" err="1"/>
              <a:t>community</a:t>
            </a:r>
            <a:r>
              <a:rPr lang="cs-CZ" sz="2400" dirty="0"/>
              <a:t>, </a:t>
            </a:r>
            <a:r>
              <a:rPr lang="cs-CZ" sz="2400" dirty="0" err="1"/>
              <a:t>ensuring</a:t>
            </a:r>
            <a:r>
              <a:rPr lang="cs-CZ" sz="2400" dirty="0"/>
              <a:t> </a:t>
            </a:r>
            <a:r>
              <a:rPr lang="cs-CZ" sz="2400" dirty="0" err="1"/>
              <a:t>seamless</a:t>
            </a:r>
            <a:r>
              <a:rPr lang="cs-CZ" sz="2400" dirty="0"/>
              <a:t> </a:t>
            </a:r>
            <a:r>
              <a:rPr lang="cs-CZ" sz="2400" dirty="0" err="1"/>
              <a:t>communication</a:t>
            </a:r>
            <a:r>
              <a:rPr lang="cs-CZ" sz="2400" dirty="0"/>
              <a:t> in </a:t>
            </a:r>
            <a:r>
              <a:rPr lang="cs-CZ" sz="2400" dirty="0" err="1"/>
              <a:t>critical</a:t>
            </a:r>
            <a:r>
              <a:rPr lang="cs-CZ" sz="2400" dirty="0"/>
              <a:t> </a:t>
            </a:r>
            <a:r>
              <a:rPr lang="cs-CZ" sz="2400" dirty="0" err="1"/>
              <a:t>settings</a:t>
            </a:r>
            <a:r>
              <a:rPr lang="cs-CZ" sz="2400" dirty="0"/>
              <a:t>.</a:t>
            </a:r>
            <a:br>
              <a:rPr lang="cs-CZ" dirty="0"/>
            </a:b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C7B3DF-18F6-DC9B-00D9-60AADFF1EE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47909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FB9B6-1D2C-DF0E-B766-5BA121CFE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EACA95-A79C-F1EE-D310-81FCAD8B8E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6DDC96-87C1-C0FD-018F-EF05D4B0E8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Title: </a:t>
            </a:r>
            <a:r>
              <a:rPr lang="en-US" sz="11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Deafcom</a:t>
            </a:r>
            <a:r>
              <a:rPr lang="en-US" sz="1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our services </a:t>
            </a:r>
            <a:endParaRPr lang="en-US" sz="11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1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cs-CZ" sz="1600" b="1" dirty="0" err="1"/>
              <a:t>Specialized</a:t>
            </a:r>
            <a:r>
              <a:rPr lang="cs-CZ" sz="1600" b="1" dirty="0"/>
              <a:t> Software </a:t>
            </a:r>
            <a:r>
              <a:rPr lang="cs-CZ" sz="1600" dirty="0"/>
              <a:t>- </a:t>
            </a:r>
            <a:r>
              <a:rPr lang="cs-CZ" sz="2400" dirty="0" err="1"/>
              <a:t>We</a:t>
            </a:r>
            <a:r>
              <a:rPr lang="cs-CZ" sz="2400" dirty="0"/>
              <a:t> </a:t>
            </a:r>
            <a:r>
              <a:rPr lang="cs-CZ" sz="2400" dirty="0" err="1"/>
              <a:t>offer</a:t>
            </a:r>
            <a:r>
              <a:rPr lang="cs-CZ" sz="2400" dirty="0"/>
              <a:t> </a:t>
            </a:r>
            <a:r>
              <a:rPr lang="cs-CZ" sz="2400" dirty="0" err="1"/>
              <a:t>specialized</a:t>
            </a:r>
            <a:r>
              <a:rPr lang="cs-CZ" sz="2400" dirty="0"/>
              <a:t> software </a:t>
            </a:r>
            <a:r>
              <a:rPr lang="cs-CZ" sz="2400" dirty="0" err="1"/>
              <a:t>for</a:t>
            </a:r>
            <a:r>
              <a:rPr lang="cs-CZ" sz="2400" dirty="0"/>
              <a:t> Video </a:t>
            </a:r>
            <a:r>
              <a:rPr lang="cs-CZ" sz="2400" dirty="0" err="1"/>
              <a:t>Relay</a:t>
            </a:r>
            <a:r>
              <a:rPr lang="cs-CZ" sz="2400" dirty="0"/>
              <a:t> </a:t>
            </a:r>
            <a:r>
              <a:rPr lang="cs-CZ" sz="2400" dirty="0" err="1"/>
              <a:t>Service</a:t>
            </a:r>
            <a:r>
              <a:rPr lang="cs-CZ" sz="2400" dirty="0"/>
              <a:t> (VRS), Video </a:t>
            </a:r>
            <a:r>
              <a:rPr lang="cs-CZ" sz="2400" dirty="0" err="1"/>
              <a:t>Remote</a:t>
            </a:r>
            <a:r>
              <a:rPr lang="cs-CZ" sz="2400" dirty="0"/>
              <a:t> </a:t>
            </a:r>
            <a:r>
              <a:rPr lang="cs-CZ" sz="2400" dirty="0" err="1"/>
              <a:t>Interpreting</a:t>
            </a:r>
            <a:r>
              <a:rPr lang="cs-CZ" sz="2400" dirty="0"/>
              <a:t> (VRI), and Text </a:t>
            </a:r>
            <a:r>
              <a:rPr lang="cs-CZ" sz="2400" dirty="0" err="1"/>
              <a:t>Relay</a:t>
            </a:r>
            <a:r>
              <a:rPr lang="cs-CZ" sz="2400" dirty="0"/>
              <a:t> </a:t>
            </a:r>
            <a:r>
              <a:rPr lang="cs-CZ" sz="2400" dirty="0" err="1"/>
              <a:t>Services</a:t>
            </a:r>
            <a:r>
              <a:rPr lang="cs-CZ" sz="2400" dirty="0"/>
              <a:t> (TRS). </a:t>
            </a:r>
            <a:r>
              <a:rPr lang="cs-CZ" sz="2400" dirty="0" err="1"/>
              <a:t>Currently</a:t>
            </a:r>
            <a:r>
              <a:rPr lang="cs-CZ" sz="2400" dirty="0"/>
              <a:t> </a:t>
            </a:r>
            <a:r>
              <a:rPr lang="cs-CZ" sz="2400" dirty="0" err="1"/>
              <a:t>used</a:t>
            </a:r>
            <a:r>
              <a:rPr lang="cs-CZ" sz="2400" dirty="0"/>
              <a:t> in 9 EU </a:t>
            </a:r>
            <a:r>
              <a:rPr lang="cs-CZ" sz="2400" dirty="0" err="1"/>
              <a:t>countries</a:t>
            </a:r>
            <a:r>
              <a:rPr lang="cs-CZ" sz="2400" dirty="0"/>
              <a:t>, </a:t>
            </a:r>
            <a:r>
              <a:rPr lang="cs-CZ" sz="2400" dirty="0" err="1"/>
              <a:t>our</a:t>
            </a:r>
            <a:r>
              <a:rPr lang="cs-CZ" sz="2400" dirty="0"/>
              <a:t> </a:t>
            </a:r>
            <a:r>
              <a:rPr lang="cs-CZ" sz="2400" dirty="0" err="1"/>
              <a:t>solution</a:t>
            </a:r>
            <a:r>
              <a:rPr lang="cs-CZ" sz="2400" dirty="0"/>
              <a:t> </a:t>
            </a:r>
            <a:r>
              <a:rPr lang="cs-CZ" sz="2400" dirty="0" err="1"/>
              <a:t>helps</a:t>
            </a:r>
            <a:r>
              <a:rPr lang="cs-CZ" sz="2400" dirty="0"/>
              <a:t> </a:t>
            </a:r>
            <a:r>
              <a:rPr lang="cs-CZ" sz="2400" dirty="0" err="1"/>
              <a:t>local</a:t>
            </a:r>
            <a:r>
              <a:rPr lang="cs-CZ" sz="2400" dirty="0"/>
              <a:t> </a:t>
            </a:r>
            <a:r>
              <a:rPr lang="cs-CZ" sz="2400" dirty="0" err="1"/>
              <a:t>organizations</a:t>
            </a:r>
            <a:r>
              <a:rPr lang="cs-CZ" sz="2400" dirty="0"/>
              <a:t> </a:t>
            </a:r>
            <a:r>
              <a:rPr lang="cs-CZ" sz="2400" dirty="0" err="1"/>
              <a:t>efficiently</a:t>
            </a:r>
            <a:r>
              <a:rPr lang="cs-CZ" sz="2400" dirty="0"/>
              <a:t> </a:t>
            </a:r>
            <a:r>
              <a:rPr lang="cs-CZ" sz="2400" dirty="0" err="1"/>
              <a:t>manage</a:t>
            </a:r>
            <a:r>
              <a:rPr lang="cs-CZ" sz="2400" dirty="0"/>
              <a:t> </a:t>
            </a:r>
            <a:r>
              <a:rPr lang="cs-CZ" sz="2400" dirty="0" err="1"/>
              <a:t>interpreter</a:t>
            </a:r>
            <a:r>
              <a:rPr lang="cs-CZ" sz="2400" dirty="0"/>
              <a:t> </a:t>
            </a:r>
            <a:r>
              <a:rPr lang="cs-CZ" sz="2400" dirty="0" err="1"/>
              <a:t>capacity</a:t>
            </a:r>
            <a:r>
              <a:rPr lang="cs-CZ" sz="2400" dirty="0"/>
              <a:t> and </a:t>
            </a:r>
            <a:r>
              <a:rPr lang="cs-CZ" sz="2400" dirty="0" err="1"/>
              <a:t>workload</a:t>
            </a:r>
            <a:r>
              <a:rPr lang="cs-CZ" sz="2400" dirty="0"/>
              <a:t>. It </a:t>
            </a:r>
            <a:r>
              <a:rPr lang="cs-CZ" sz="2400" dirty="0" err="1"/>
              <a:t>includes</a:t>
            </a:r>
            <a:r>
              <a:rPr lang="cs-CZ" sz="2400" dirty="0"/>
              <a:t> </a:t>
            </a:r>
            <a:r>
              <a:rPr lang="cs-CZ" sz="2400" dirty="0" err="1"/>
              <a:t>unique</a:t>
            </a:r>
            <a:r>
              <a:rPr lang="cs-CZ" sz="2400" dirty="0"/>
              <a:t> </a:t>
            </a:r>
            <a:r>
              <a:rPr lang="cs-CZ" sz="2400" dirty="0" err="1"/>
              <a:t>features</a:t>
            </a:r>
            <a:r>
              <a:rPr lang="cs-CZ" sz="2400" dirty="0"/>
              <a:t> </a:t>
            </a:r>
            <a:r>
              <a:rPr lang="cs-CZ" sz="2400" dirty="0" err="1"/>
              <a:t>tailored</a:t>
            </a:r>
            <a:r>
              <a:rPr lang="cs-CZ" sz="2400" dirty="0"/>
              <a:t> to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needs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Deaf</a:t>
            </a:r>
            <a:r>
              <a:rPr lang="cs-CZ" sz="2400" dirty="0"/>
              <a:t> </a:t>
            </a:r>
            <a:r>
              <a:rPr lang="cs-CZ" sz="2400" dirty="0" err="1"/>
              <a:t>users</a:t>
            </a:r>
            <a:r>
              <a:rPr lang="cs-CZ" sz="2400" dirty="0"/>
              <a:t>, </a:t>
            </a:r>
            <a:r>
              <a:rPr lang="cs-CZ" sz="2400" dirty="0" err="1"/>
              <a:t>interpreters</a:t>
            </a:r>
            <a:r>
              <a:rPr lang="cs-CZ" sz="2400" dirty="0"/>
              <a:t>, </a:t>
            </a:r>
            <a:r>
              <a:rPr lang="cs-CZ" sz="2400" dirty="0" err="1"/>
              <a:t>administrators</a:t>
            </a:r>
            <a:r>
              <a:rPr lang="cs-CZ" sz="2400" dirty="0"/>
              <a:t>, and </a:t>
            </a:r>
            <a:r>
              <a:rPr lang="cs-CZ" sz="2400" dirty="0" err="1"/>
              <a:t>organizations</a:t>
            </a:r>
            <a:r>
              <a:rPr lang="cs-CZ" sz="2400" dirty="0"/>
              <a:t> </a:t>
            </a:r>
            <a:r>
              <a:rPr lang="cs-CZ" sz="2400" dirty="0" err="1"/>
              <a:t>aiming</a:t>
            </a:r>
            <a:r>
              <a:rPr lang="cs-CZ" sz="2400" dirty="0"/>
              <a:t> </a:t>
            </a:r>
            <a:r>
              <a:rPr lang="cs-CZ" sz="2400" dirty="0" err="1"/>
              <a:t>for</a:t>
            </a:r>
            <a:r>
              <a:rPr lang="cs-CZ" sz="2400" dirty="0"/>
              <a:t> </a:t>
            </a:r>
            <a:r>
              <a:rPr lang="cs-CZ" sz="2400" dirty="0" err="1"/>
              <a:t>accessibility</a:t>
            </a:r>
            <a:r>
              <a:rPr lang="cs-CZ" sz="2400" dirty="0"/>
              <a:t> </a:t>
            </a:r>
            <a:r>
              <a:rPr lang="cs-CZ" sz="2400" dirty="0" err="1"/>
              <a:t>for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Deaf</a:t>
            </a:r>
            <a:r>
              <a:rPr lang="cs-CZ" sz="2400" dirty="0"/>
              <a:t> and Hard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Hearing</a:t>
            </a:r>
            <a:r>
              <a:rPr lang="cs-CZ" sz="2400" dirty="0"/>
              <a:t>. </a:t>
            </a:r>
          </a:p>
          <a:p>
            <a:endParaRPr lang="en-US" sz="11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7BBA72-CF13-05F5-E21F-BA99B5DC6C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8325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E68E2-D559-590F-7B67-E6B9AD6AF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8CA4DB-89C2-545B-7CF7-1068C8AAD3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4CB9DC-8BBB-2FA3-0FBE-717476FE3D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Title: Our product</a:t>
            </a:r>
          </a:p>
          <a:p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1) </a:t>
            </a:r>
            <a:r>
              <a:rPr lang="en-GB" sz="1100" b="1" dirty="0">
                <a:latin typeface="Calibri" panose="020F0502020204030204" pitchFamily="34" charset="0"/>
                <a:cs typeface="Calibri" panose="020F0502020204030204" pitchFamily="34" charset="0"/>
              </a:rPr>
              <a:t>Mobile and web app for Deaf user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VRS, VRI, Text relay - 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Available for all kind of services</a:t>
            </a:r>
            <a:endParaRPr lang="en-US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Possibility to choose interpreter - 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Deaf users can choose from currently available interpreters</a:t>
            </a:r>
            <a:endParaRPr lang="en-US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Interpreter name upfront - 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Name of the interpreter before interpretation starts</a:t>
            </a:r>
            <a:endParaRPr lang="en-US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Waiting time - 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Deaf users see their number in a queue</a:t>
            </a:r>
            <a:endParaRPr lang="en-US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Making calls - 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Deaf users can call any number through interpreter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Feedback, reservations, contact lis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t, etc.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CALL BACK – </a:t>
            </a:r>
            <a:r>
              <a:rPr lang="en-US" sz="1100" b="0" dirty="0">
                <a:latin typeface="Calibri" panose="020F0502020204030204" pitchFamily="34" charset="0"/>
                <a:cs typeface="Calibri" panose="020F0502020204030204" pitchFamily="34" charset="0"/>
              </a:rPr>
              <a:t>detailed on next slide </a:t>
            </a:r>
            <a:endParaRPr lang="en-US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2) </a:t>
            </a:r>
            <a:r>
              <a:rPr lang="en-GB" sz="1100" b="1" dirty="0">
                <a:latin typeface="Calibri" panose="020F0502020204030204" pitchFamily="34" charset="0"/>
                <a:cs typeface="Calibri" panose="020F0502020204030204" pitchFamily="34" charset="0"/>
              </a:rPr>
              <a:t>Accessible institutions – contact points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QR codes - 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Registration free access to sign language interpreter from any institution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Interface for institutions - 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2 buttons app for institutional client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Easy implementation - 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Implementation takes up to 5 minutes (place QR codes or install the app)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Prioritization - 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Possibility to prioritize requests from selected institutions (e.g., hospitals)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Reporting tool - 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Report of number of interpretations for every institution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Accounts administration - 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Accounts and reports easily manageable from admin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3) Interpreter interface &amp; administration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Shift scheduling - 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Create and manage shifts for your interpreter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Automatic reporting - 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Automatically generated data about interpretation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Reservations list - 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All or closest reservations upfront 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List of requests - 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List of all active requests for interpretation sorted by priority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Notes about interpretation upfront - 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Information related to the interpretation upfront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Dialing from our system - 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Calls to requested numbers by one click directly from our system </a:t>
            </a:r>
            <a:endParaRPr lang="en-US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63C781-31AB-E578-5F9C-6327A8529D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8253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FE3C89-DC09-2B3C-3F73-585920F1B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E8E62E-7E4D-3523-0169-718C476632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06EF2F-3375-2BA2-6255-C04783810D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100" b="0" dirty="0" err="1"/>
              <a:t>Title</a:t>
            </a:r>
            <a:r>
              <a:rPr lang="cs-CZ" sz="1100" b="0" dirty="0"/>
              <a:t>: </a:t>
            </a:r>
            <a:r>
              <a:rPr lang="cs-CZ" sz="1100" b="0" dirty="0" err="1"/>
              <a:t>Key</a:t>
            </a:r>
            <a:r>
              <a:rPr lang="cs-CZ" sz="1100" b="0" dirty="0"/>
              <a:t> </a:t>
            </a:r>
            <a:r>
              <a:rPr lang="cs-CZ" sz="1100" b="0" dirty="0" err="1"/>
              <a:t>drivers</a:t>
            </a:r>
            <a:r>
              <a:rPr lang="cs-CZ" sz="1100" b="0" dirty="0"/>
              <a:t> </a:t>
            </a:r>
            <a:r>
              <a:rPr lang="cs-CZ" sz="1100" b="0" dirty="0" err="1"/>
              <a:t>of</a:t>
            </a:r>
            <a:r>
              <a:rPr lang="cs-CZ" sz="1100" b="0" dirty="0"/>
              <a:t> </a:t>
            </a:r>
            <a:r>
              <a:rPr lang="cs-CZ" sz="1100" b="0" dirty="0" err="1"/>
              <a:t>success</a:t>
            </a:r>
            <a:endParaRPr lang="cs-CZ" sz="1100" b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100" b="1" dirty="0" err="1"/>
              <a:t>Strategic</a:t>
            </a:r>
            <a:r>
              <a:rPr lang="cs-CZ" sz="1100" b="1" dirty="0"/>
              <a:t> </a:t>
            </a:r>
            <a:r>
              <a:rPr lang="cs-CZ" sz="1100" b="1" dirty="0" err="1"/>
              <a:t>Investments</a:t>
            </a:r>
            <a:r>
              <a:rPr lang="cs-CZ" sz="1100" b="1" dirty="0"/>
              <a:t>:</a:t>
            </a:r>
            <a:r>
              <a:rPr lang="cs-CZ" sz="1100" dirty="0"/>
              <a:t> </a:t>
            </a:r>
            <a:r>
              <a:rPr lang="cs-CZ" sz="1100" dirty="0" err="1"/>
              <a:t>Secured</a:t>
            </a:r>
            <a:r>
              <a:rPr lang="cs-CZ" sz="1100" dirty="0"/>
              <a:t> </a:t>
            </a:r>
            <a:r>
              <a:rPr lang="cs-CZ" sz="1100" dirty="0" err="1"/>
              <a:t>funding</a:t>
            </a:r>
            <a:r>
              <a:rPr lang="cs-CZ" sz="1100" dirty="0"/>
              <a:t> </a:t>
            </a:r>
            <a:r>
              <a:rPr lang="cs-CZ" sz="1100" dirty="0" err="1"/>
              <a:t>from</a:t>
            </a:r>
            <a:r>
              <a:rPr lang="cs-CZ" sz="1100" dirty="0"/>
              <a:t> </a:t>
            </a:r>
            <a:r>
              <a:rPr lang="cs-CZ" sz="1100" dirty="0" err="1"/>
              <a:t>two</a:t>
            </a:r>
            <a:r>
              <a:rPr lang="cs-CZ" sz="1100" dirty="0"/>
              <a:t> Czech venture </a:t>
            </a:r>
            <a:r>
              <a:rPr lang="cs-CZ" sz="1100" dirty="0" err="1"/>
              <a:t>capital</a:t>
            </a:r>
            <a:r>
              <a:rPr lang="cs-CZ" sz="1100" dirty="0"/>
              <a:t> </a:t>
            </a:r>
            <a:r>
              <a:rPr lang="cs-CZ" sz="1100" dirty="0" err="1"/>
              <a:t>funds</a:t>
            </a:r>
            <a:r>
              <a:rPr lang="cs-CZ" sz="1100" dirty="0"/>
              <a:t> to </a:t>
            </a:r>
            <a:r>
              <a:rPr lang="cs-CZ" sz="1100" dirty="0" err="1"/>
              <a:t>kickstart</a:t>
            </a:r>
            <a:r>
              <a:rPr lang="cs-CZ" sz="1100" dirty="0"/>
              <a:t> </a:t>
            </a:r>
            <a:r>
              <a:rPr lang="cs-CZ" sz="1100" dirty="0" err="1"/>
              <a:t>the</a:t>
            </a:r>
            <a:r>
              <a:rPr lang="cs-CZ" sz="1100" dirty="0"/>
              <a:t> development </a:t>
            </a:r>
            <a:r>
              <a:rPr lang="cs-CZ" sz="1100" dirty="0" err="1"/>
              <a:t>of</a:t>
            </a:r>
            <a:r>
              <a:rPr lang="cs-CZ" sz="1100" dirty="0"/>
              <a:t> </a:t>
            </a:r>
            <a:r>
              <a:rPr lang="cs-CZ" sz="1100" dirty="0" err="1"/>
              <a:t>our</a:t>
            </a:r>
            <a:r>
              <a:rPr lang="cs-CZ" sz="1100" dirty="0"/>
              <a:t> </a:t>
            </a:r>
            <a:r>
              <a:rPr lang="cs-CZ" sz="1100" dirty="0" err="1"/>
              <a:t>innovative</a:t>
            </a:r>
            <a:r>
              <a:rPr lang="cs-CZ" sz="1100" dirty="0"/>
              <a:t> IT </a:t>
            </a:r>
            <a:r>
              <a:rPr lang="cs-CZ" sz="1100" dirty="0" err="1"/>
              <a:t>solutions</a:t>
            </a:r>
            <a:r>
              <a:rPr lang="cs-CZ" sz="110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100" b="1" dirty="0" err="1"/>
              <a:t>National</a:t>
            </a:r>
            <a:r>
              <a:rPr lang="cs-CZ" sz="1100" b="1" dirty="0"/>
              <a:t> </a:t>
            </a:r>
            <a:r>
              <a:rPr lang="cs-CZ" sz="1100" b="1" dirty="0" err="1"/>
              <a:t>Recognition</a:t>
            </a:r>
            <a:r>
              <a:rPr lang="cs-CZ" sz="1100" b="1" dirty="0"/>
              <a:t>:</a:t>
            </a:r>
            <a:r>
              <a:rPr lang="cs-CZ" sz="1100" dirty="0"/>
              <a:t> </a:t>
            </a:r>
            <a:r>
              <a:rPr lang="cs-CZ" sz="1600" dirty="0" err="1"/>
              <a:t>We</a:t>
            </a:r>
            <a:r>
              <a:rPr lang="cs-CZ" sz="1600" dirty="0"/>
              <a:t> </a:t>
            </a:r>
            <a:r>
              <a:rPr lang="cs-CZ" sz="1600" dirty="0" err="1"/>
              <a:t>actively</a:t>
            </a:r>
            <a:r>
              <a:rPr lang="cs-CZ" sz="1600" dirty="0"/>
              <a:t> </a:t>
            </a:r>
            <a:r>
              <a:rPr lang="cs-CZ" sz="1600" dirty="0" err="1"/>
              <a:t>participate</a:t>
            </a:r>
            <a:r>
              <a:rPr lang="cs-CZ" sz="1600" dirty="0"/>
              <a:t> in </a:t>
            </a:r>
            <a:r>
              <a:rPr lang="cs-CZ" sz="1600" dirty="0" err="1"/>
              <a:t>national</a:t>
            </a:r>
            <a:r>
              <a:rPr lang="cs-CZ" sz="1600" dirty="0"/>
              <a:t> </a:t>
            </a:r>
            <a:r>
              <a:rPr lang="cs-CZ" sz="1600" dirty="0" err="1"/>
              <a:t>tenders</a:t>
            </a:r>
            <a:r>
              <a:rPr lang="cs-CZ" sz="1600" dirty="0"/>
              <a:t>, </a:t>
            </a:r>
            <a:r>
              <a:rPr lang="cs-CZ" sz="1600" dirty="0" err="1"/>
              <a:t>providing</a:t>
            </a:r>
            <a:r>
              <a:rPr lang="cs-CZ" sz="1600" dirty="0"/>
              <a:t> </a:t>
            </a:r>
            <a:r>
              <a:rPr lang="cs-CZ" sz="1600" dirty="0" err="1"/>
              <a:t>our</a:t>
            </a:r>
            <a:r>
              <a:rPr lang="cs-CZ" sz="1600" dirty="0"/>
              <a:t> </a:t>
            </a:r>
            <a:r>
              <a:rPr lang="cs-CZ" sz="1600" dirty="0" err="1"/>
              <a:t>specialized</a:t>
            </a:r>
            <a:r>
              <a:rPr lang="cs-CZ" sz="1600" dirty="0"/>
              <a:t> software </a:t>
            </a:r>
            <a:r>
              <a:rPr lang="cs-CZ" sz="1600" dirty="0" err="1"/>
              <a:t>solutions</a:t>
            </a:r>
            <a:r>
              <a:rPr lang="cs-CZ" sz="1600" dirty="0"/>
              <a:t>. In </a:t>
            </a:r>
            <a:r>
              <a:rPr lang="cs-CZ" sz="1600" dirty="0" err="1"/>
              <a:t>Lithuania</a:t>
            </a:r>
            <a:r>
              <a:rPr lang="cs-CZ" sz="1600" dirty="0"/>
              <a:t> and </a:t>
            </a:r>
            <a:r>
              <a:rPr lang="cs-CZ" sz="1600" dirty="0" err="1"/>
              <a:t>Estonia</a:t>
            </a:r>
            <a:r>
              <a:rPr lang="cs-CZ" sz="1600" dirty="0"/>
              <a:t>, </a:t>
            </a:r>
            <a:r>
              <a:rPr lang="cs-CZ" sz="1600" dirty="0" err="1"/>
              <a:t>we</a:t>
            </a:r>
            <a:r>
              <a:rPr lang="cs-CZ" sz="1600" dirty="0"/>
              <a:t> serve as </a:t>
            </a:r>
            <a:r>
              <a:rPr lang="cs-CZ" sz="1600" dirty="0" err="1"/>
              <a:t>the</a:t>
            </a:r>
            <a:r>
              <a:rPr lang="cs-CZ" sz="1600" dirty="0"/>
              <a:t> </a:t>
            </a:r>
            <a:r>
              <a:rPr lang="cs-CZ" sz="1600" dirty="0" err="1"/>
              <a:t>national</a:t>
            </a:r>
            <a:r>
              <a:rPr lang="cs-CZ" sz="1600" dirty="0"/>
              <a:t> provider </a:t>
            </a:r>
            <a:r>
              <a:rPr lang="cs-CZ" sz="1600" dirty="0" err="1"/>
              <a:t>of</a:t>
            </a:r>
            <a:r>
              <a:rPr lang="cs-CZ" sz="1600" dirty="0"/>
              <a:t> </a:t>
            </a:r>
            <a:r>
              <a:rPr lang="cs-CZ" sz="1600" dirty="0" err="1"/>
              <a:t>accessible</a:t>
            </a:r>
            <a:r>
              <a:rPr lang="cs-CZ" sz="1600" dirty="0"/>
              <a:t> </a:t>
            </a:r>
            <a:r>
              <a:rPr lang="cs-CZ" sz="1600" dirty="0" err="1"/>
              <a:t>services</a:t>
            </a:r>
            <a:r>
              <a:rPr lang="cs-CZ" sz="1600" dirty="0"/>
              <a:t> </a:t>
            </a:r>
            <a:r>
              <a:rPr lang="cs-CZ" sz="1600" dirty="0" err="1"/>
              <a:t>for</a:t>
            </a:r>
            <a:r>
              <a:rPr lang="cs-CZ" sz="1600" dirty="0"/>
              <a:t> </a:t>
            </a:r>
            <a:r>
              <a:rPr lang="cs-CZ" sz="1600" dirty="0" err="1"/>
              <a:t>the</a:t>
            </a:r>
            <a:r>
              <a:rPr lang="cs-CZ" sz="1600" dirty="0"/>
              <a:t> </a:t>
            </a:r>
            <a:r>
              <a:rPr lang="cs-CZ" sz="1600" dirty="0" err="1"/>
              <a:t>Deaf</a:t>
            </a:r>
            <a:r>
              <a:rPr lang="cs-CZ" sz="1600" dirty="0"/>
              <a:t> and Hard </a:t>
            </a:r>
            <a:r>
              <a:rPr lang="cs-CZ" sz="1600" dirty="0" err="1"/>
              <a:t>of</a:t>
            </a:r>
            <a:r>
              <a:rPr lang="cs-CZ" sz="1600" dirty="0"/>
              <a:t> </a:t>
            </a:r>
            <a:r>
              <a:rPr lang="cs-CZ" sz="1600" dirty="0" err="1"/>
              <a:t>Hearing</a:t>
            </a:r>
            <a:r>
              <a:rPr lang="cs-CZ" sz="1600" dirty="0"/>
              <a:t>. In Slovakia, </a:t>
            </a:r>
            <a:r>
              <a:rPr lang="cs-CZ" sz="1600" dirty="0" err="1"/>
              <a:t>we</a:t>
            </a:r>
            <a:r>
              <a:rPr lang="cs-CZ" sz="1600" dirty="0"/>
              <a:t> are </a:t>
            </a:r>
            <a:r>
              <a:rPr lang="cs-CZ" sz="1600" dirty="0" err="1"/>
              <a:t>the</a:t>
            </a:r>
            <a:r>
              <a:rPr lang="cs-CZ" sz="1600" dirty="0"/>
              <a:t> sole provider </a:t>
            </a:r>
            <a:r>
              <a:rPr lang="cs-CZ" sz="1600" dirty="0" err="1"/>
              <a:t>of</a:t>
            </a:r>
            <a:r>
              <a:rPr lang="cs-CZ" sz="1600" dirty="0"/>
              <a:t> online </a:t>
            </a:r>
            <a:r>
              <a:rPr lang="cs-CZ" sz="1600" dirty="0" err="1"/>
              <a:t>interpreting</a:t>
            </a:r>
            <a:r>
              <a:rPr lang="cs-CZ" sz="1600" dirty="0"/>
              <a:t> </a:t>
            </a:r>
            <a:r>
              <a:rPr lang="cs-CZ" sz="1600" dirty="0" err="1"/>
              <a:t>services</a:t>
            </a:r>
            <a:r>
              <a:rPr lang="cs-CZ" sz="1600" dirty="0"/>
              <a:t>. </a:t>
            </a:r>
            <a:r>
              <a:rPr lang="cs-CZ" sz="1600" dirty="0" err="1"/>
              <a:t>Our</a:t>
            </a:r>
            <a:r>
              <a:rPr lang="cs-CZ" sz="1600" dirty="0"/>
              <a:t> </a:t>
            </a:r>
            <a:r>
              <a:rPr lang="cs-CZ" sz="1600" dirty="0" err="1"/>
              <a:t>involvement</a:t>
            </a:r>
            <a:r>
              <a:rPr lang="cs-CZ" sz="1600" dirty="0"/>
              <a:t> in these </a:t>
            </a:r>
            <a:r>
              <a:rPr lang="cs-CZ" sz="1600" dirty="0" err="1"/>
              <a:t>initiatives</a:t>
            </a:r>
            <a:r>
              <a:rPr lang="cs-CZ" sz="1600" dirty="0"/>
              <a:t> </a:t>
            </a:r>
            <a:r>
              <a:rPr lang="cs-CZ" sz="1600" dirty="0" err="1"/>
              <a:t>continuously</a:t>
            </a:r>
            <a:r>
              <a:rPr lang="cs-CZ" sz="1600" dirty="0"/>
              <a:t> </a:t>
            </a:r>
            <a:r>
              <a:rPr lang="cs-CZ" sz="1600" dirty="0" err="1"/>
              <a:t>drives</a:t>
            </a:r>
            <a:r>
              <a:rPr lang="cs-CZ" sz="1600" dirty="0"/>
              <a:t> </a:t>
            </a:r>
            <a:r>
              <a:rPr lang="cs-CZ" sz="1600" dirty="0" err="1"/>
              <a:t>the</a:t>
            </a:r>
            <a:r>
              <a:rPr lang="cs-CZ" sz="1600" dirty="0"/>
              <a:t> development and </a:t>
            </a:r>
            <a:r>
              <a:rPr lang="cs-CZ" sz="1600" dirty="0" err="1"/>
              <a:t>enhancement</a:t>
            </a:r>
            <a:r>
              <a:rPr lang="cs-CZ" sz="1600" dirty="0"/>
              <a:t> </a:t>
            </a:r>
            <a:r>
              <a:rPr lang="cs-CZ" sz="1600" dirty="0" err="1"/>
              <a:t>of</a:t>
            </a:r>
            <a:r>
              <a:rPr lang="cs-CZ" sz="1600" dirty="0"/>
              <a:t> </a:t>
            </a:r>
            <a:r>
              <a:rPr lang="cs-CZ" sz="1600" dirty="0" err="1"/>
              <a:t>our</a:t>
            </a:r>
            <a:r>
              <a:rPr lang="cs-CZ" sz="1600" dirty="0"/>
              <a:t> </a:t>
            </a:r>
            <a:r>
              <a:rPr lang="cs-CZ" sz="1600" dirty="0" err="1"/>
              <a:t>solutions</a:t>
            </a:r>
            <a:r>
              <a:rPr lang="cs-CZ" sz="160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100" b="1" dirty="0" err="1"/>
              <a:t>Impactful</a:t>
            </a:r>
            <a:r>
              <a:rPr lang="cs-CZ" sz="1100" b="1" dirty="0"/>
              <a:t> </a:t>
            </a:r>
            <a:r>
              <a:rPr lang="cs-CZ" sz="1100" b="1" dirty="0" err="1"/>
              <a:t>Projects</a:t>
            </a:r>
            <a:r>
              <a:rPr lang="cs-CZ" sz="1100" b="1" dirty="0"/>
              <a:t>:</a:t>
            </a:r>
            <a:r>
              <a:rPr lang="cs-CZ" sz="1100" dirty="0"/>
              <a:t> </a:t>
            </a:r>
            <a:r>
              <a:rPr lang="cs-CZ" sz="1600" dirty="0" err="1"/>
              <a:t>We</a:t>
            </a:r>
            <a:r>
              <a:rPr lang="cs-CZ" sz="1600" dirty="0"/>
              <a:t> </a:t>
            </a:r>
            <a:r>
              <a:rPr lang="cs-CZ" sz="1600" dirty="0" err="1"/>
              <a:t>participate</a:t>
            </a:r>
            <a:r>
              <a:rPr lang="cs-CZ" sz="1600" dirty="0"/>
              <a:t> in </a:t>
            </a:r>
            <a:r>
              <a:rPr lang="cs-CZ" sz="1600" dirty="0" err="1"/>
              <a:t>initiatives</a:t>
            </a:r>
            <a:r>
              <a:rPr lang="cs-CZ" sz="1600" dirty="0"/>
              <a:t> </a:t>
            </a:r>
            <a:r>
              <a:rPr lang="cs-CZ" sz="1600" dirty="0" err="1"/>
              <a:t>like</a:t>
            </a:r>
            <a:r>
              <a:rPr lang="cs-CZ" sz="1600" dirty="0"/>
              <a:t> </a:t>
            </a:r>
            <a:r>
              <a:rPr lang="cs-CZ" sz="1600" dirty="0" err="1"/>
              <a:t>the</a:t>
            </a:r>
            <a:r>
              <a:rPr lang="cs-CZ" sz="1600" dirty="0"/>
              <a:t> </a:t>
            </a:r>
            <a:r>
              <a:rPr lang="cs-CZ" sz="1600" dirty="0" err="1"/>
              <a:t>Accessible</a:t>
            </a:r>
            <a:r>
              <a:rPr lang="cs-CZ" sz="1600" dirty="0"/>
              <a:t> </a:t>
            </a:r>
            <a:r>
              <a:rPr lang="cs-CZ" sz="1600" dirty="0" err="1"/>
              <a:t>Hospitals</a:t>
            </a:r>
            <a:r>
              <a:rPr lang="cs-CZ" sz="1600" dirty="0"/>
              <a:t> </a:t>
            </a:r>
            <a:r>
              <a:rPr lang="cs-CZ" sz="1600" dirty="0" err="1"/>
              <a:t>project</a:t>
            </a:r>
            <a:r>
              <a:rPr lang="cs-CZ" sz="1600" dirty="0"/>
              <a:t> in </a:t>
            </a:r>
            <a:r>
              <a:rPr lang="cs-CZ" sz="1600" dirty="0" err="1"/>
              <a:t>Czechia</a:t>
            </a:r>
            <a:r>
              <a:rPr lang="cs-CZ" sz="1600" dirty="0"/>
              <a:t>, </a:t>
            </a:r>
            <a:r>
              <a:rPr lang="cs-CZ" sz="1600" dirty="0" err="1"/>
              <a:t>supported</a:t>
            </a:r>
            <a:r>
              <a:rPr lang="cs-CZ" sz="1600" dirty="0"/>
              <a:t> by </a:t>
            </a:r>
            <a:r>
              <a:rPr lang="cs-CZ" sz="1600" dirty="0" err="1"/>
              <a:t>the</a:t>
            </a:r>
            <a:r>
              <a:rPr lang="cs-CZ" sz="1600" dirty="0"/>
              <a:t> Ministry </a:t>
            </a:r>
            <a:r>
              <a:rPr lang="cs-CZ" sz="1600" dirty="0" err="1"/>
              <a:t>of</a:t>
            </a:r>
            <a:r>
              <a:rPr lang="cs-CZ" sz="1600" dirty="0"/>
              <a:t> </a:t>
            </a:r>
            <a:r>
              <a:rPr lang="cs-CZ" sz="1600" dirty="0" err="1"/>
              <a:t>Health</a:t>
            </a:r>
            <a:r>
              <a:rPr lang="cs-CZ" sz="1600" dirty="0"/>
              <a:t>. </a:t>
            </a:r>
            <a:r>
              <a:rPr lang="cs-CZ" sz="1600" dirty="0" err="1"/>
              <a:t>Through</a:t>
            </a:r>
            <a:r>
              <a:rPr lang="cs-CZ" sz="1600" dirty="0"/>
              <a:t> </a:t>
            </a:r>
            <a:r>
              <a:rPr lang="cs-CZ" sz="1600" dirty="0" err="1"/>
              <a:t>this</a:t>
            </a:r>
            <a:r>
              <a:rPr lang="cs-CZ" sz="1600" dirty="0"/>
              <a:t> </a:t>
            </a:r>
            <a:r>
              <a:rPr lang="cs-CZ" sz="1600" dirty="0" err="1"/>
              <a:t>project</a:t>
            </a:r>
            <a:r>
              <a:rPr lang="cs-CZ" sz="1600" dirty="0"/>
              <a:t>, </a:t>
            </a:r>
            <a:r>
              <a:rPr lang="cs-CZ" sz="1600" dirty="0" err="1"/>
              <a:t>we</a:t>
            </a:r>
            <a:r>
              <a:rPr lang="cs-CZ" sz="1600" dirty="0"/>
              <a:t> </a:t>
            </a:r>
            <a:r>
              <a:rPr lang="cs-CZ" sz="1600" dirty="0" err="1"/>
              <a:t>enable</a:t>
            </a:r>
            <a:r>
              <a:rPr lang="cs-CZ" sz="1600" dirty="0"/>
              <a:t> </a:t>
            </a:r>
            <a:r>
              <a:rPr lang="cs-CZ" sz="1600" dirty="0" err="1"/>
              <a:t>over</a:t>
            </a:r>
            <a:r>
              <a:rPr lang="cs-CZ" sz="1600" dirty="0"/>
              <a:t> 40 </a:t>
            </a:r>
            <a:r>
              <a:rPr lang="cs-CZ" sz="1600" dirty="0" err="1"/>
              <a:t>hospitals</a:t>
            </a:r>
            <a:r>
              <a:rPr lang="cs-CZ" sz="1600" dirty="0"/>
              <a:t> to </a:t>
            </a:r>
            <a:r>
              <a:rPr lang="cs-CZ" sz="1600" dirty="0" err="1"/>
              <a:t>provide</a:t>
            </a:r>
            <a:r>
              <a:rPr lang="cs-CZ" sz="1600" dirty="0"/>
              <a:t> 24/7 </a:t>
            </a:r>
            <a:r>
              <a:rPr lang="cs-CZ" sz="1600" dirty="0" err="1"/>
              <a:t>accessibility</a:t>
            </a:r>
            <a:r>
              <a:rPr lang="cs-CZ" sz="1600" dirty="0"/>
              <a:t> </a:t>
            </a:r>
            <a:r>
              <a:rPr lang="cs-CZ" sz="1600" dirty="0" err="1"/>
              <a:t>for</a:t>
            </a:r>
            <a:r>
              <a:rPr lang="cs-CZ" sz="1600" dirty="0"/>
              <a:t> </a:t>
            </a:r>
            <a:r>
              <a:rPr lang="cs-CZ" sz="1600" dirty="0" err="1"/>
              <a:t>Deaf</a:t>
            </a:r>
            <a:r>
              <a:rPr lang="cs-CZ" sz="1600" dirty="0"/>
              <a:t> </a:t>
            </a:r>
            <a:r>
              <a:rPr lang="cs-CZ" sz="1600" dirty="0" err="1"/>
              <a:t>patients</a:t>
            </a:r>
            <a:r>
              <a:rPr lang="cs-CZ" sz="1600" dirty="0"/>
              <a:t>, </a:t>
            </a:r>
            <a:r>
              <a:rPr lang="cs-CZ" sz="1600" dirty="0" err="1"/>
              <a:t>ensuring</a:t>
            </a:r>
            <a:r>
              <a:rPr lang="cs-CZ" sz="1600" dirty="0"/>
              <a:t> </a:t>
            </a:r>
            <a:r>
              <a:rPr lang="cs-CZ" sz="1600" dirty="0" err="1"/>
              <a:t>equal</a:t>
            </a:r>
            <a:r>
              <a:rPr lang="cs-CZ" sz="1600" dirty="0"/>
              <a:t> </a:t>
            </a:r>
            <a:r>
              <a:rPr lang="cs-CZ" sz="1600" dirty="0" err="1"/>
              <a:t>access</a:t>
            </a:r>
            <a:r>
              <a:rPr lang="cs-CZ" sz="1600" dirty="0"/>
              <a:t> to </a:t>
            </a:r>
            <a:r>
              <a:rPr lang="cs-CZ" sz="1600" dirty="0" err="1"/>
              <a:t>healthcare</a:t>
            </a:r>
            <a:r>
              <a:rPr lang="cs-CZ" sz="1600" dirty="0"/>
              <a:t> </a:t>
            </a:r>
            <a:r>
              <a:rPr lang="cs-CZ" sz="1600" dirty="0" err="1"/>
              <a:t>services</a:t>
            </a:r>
            <a:r>
              <a:rPr lang="cs-CZ" sz="160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100" b="1" dirty="0" err="1"/>
              <a:t>Further</a:t>
            </a:r>
            <a:r>
              <a:rPr lang="cs-CZ" sz="1100" b="1" dirty="0"/>
              <a:t> development:</a:t>
            </a:r>
            <a:r>
              <a:rPr lang="cs-CZ" sz="1100" dirty="0"/>
              <a:t> </a:t>
            </a:r>
            <a:r>
              <a:rPr lang="cs-CZ" sz="1600" dirty="0" err="1"/>
              <a:t>We</a:t>
            </a:r>
            <a:r>
              <a:rPr lang="cs-CZ" sz="1600" dirty="0"/>
              <a:t> are </a:t>
            </a:r>
            <a:r>
              <a:rPr lang="cs-CZ" sz="1600" dirty="0" err="1"/>
              <a:t>currently</a:t>
            </a:r>
            <a:r>
              <a:rPr lang="cs-CZ" sz="1600" dirty="0"/>
              <a:t> </a:t>
            </a:r>
            <a:r>
              <a:rPr lang="cs-CZ" sz="1600" dirty="0" err="1"/>
              <a:t>working</a:t>
            </a:r>
            <a:r>
              <a:rPr lang="cs-CZ" sz="1600" dirty="0"/>
              <a:t> on </a:t>
            </a:r>
            <a:r>
              <a:rPr lang="cs-CZ" sz="1600" dirty="0" err="1"/>
              <a:t>making</a:t>
            </a:r>
            <a:r>
              <a:rPr lang="cs-CZ" sz="1600" dirty="0"/>
              <a:t> </a:t>
            </a:r>
            <a:r>
              <a:rPr lang="cs-CZ" sz="1600" dirty="0" err="1"/>
              <a:t>the</a:t>
            </a:r>
            <a:r>
              <a:rPr lang="cs-CZ" sz="1600" dirty="0"/>
              <a:t> 112 </a:t>
            </a:r>
            <a:r>
              <a:rPr lang="cs-CZ" sz="1600" dirty="0" err="1"/>
              <a:t>emergency</a:t>
            </a:r>
            <a:r>
              <a:rPr lang="cs-CZ" sz="1600" dirty="0"/>
              <a:t> line </a:t>
            </a:r>
            <a:r>
              <a:rPr lang="cs-CZ" sz="1600" dirty="0" err="1"/>
              <a:t>accessible</a:t>
            </a:r>
            <a:r>
              <a:rPr lang="cs-CZ" sz="1600" dirty="0"/>
              <a:t> </a:t>
            </a:r>
            <a:r>
              <a:rPr lang="cs-CZ" sz="1600" dirty="0" err="1"/>
              <a:t>for</a:t>
            </a:r>
            <a:r>
              <a:rPr lang="cs-CZ" sz="1600" dirty="0"/>
              <a:t> </a:t>
            </a:r>
            <a:r>
              <a:rPr lang="cs-CZ" sz="1600" dirty="0" err="1"/>
              <a:t>Deaf</a:t>
            </a:r>
            <a:r>
              <a:rPr lang="cs-CZ" sz="1600" dirty="0"/>
              <a:t> and Hard </a:t>
            </a:r>
            <a:r>
              <a:rPr lang="cs-CZ" sz="1600" dirty="0" err="1"/>
              <a:t>of</a:t>
            </a:r>
            <a:r>
              <a:rPr lang="cs-CZ" sz="1600" dirty="0"/>
              <a:t> </a:t>
            </a:r>
            <a:r>
              <a:rPr lang="cs-CZ" sz="1600" dirty="0" err="1"/>
              <a:t>Hearing</a:t>
            </a:r>
            <a:r>
              <a:rPr lang="cs-CZ" sz="1600" dirty="0"/>
              <a:t> </a:t>
            </a:r>
            <a:r>
              <a:rPr lang="cs-CZ" sz="1600" dirty="0" err="1"/>
              <a:t>individuals</a:t>
            </a:r>
            <a:r>
              <a:rPr lang="cs-CZ" sz="1600" dirty="0"/>
              <a:t> </a:t>
            </a:r>
            <a:r>
              <a:rPr lang="cs-CZ" sz="1600" dirty="0" err="1"/>
              <a:t>at</a:t>
            </a:r>
            <a:r>
              <a:rPr lang="cs-CZ" sz="1600" dirty="0"/>
              <a:t> a </a:t>
            </a:r>
            <a:r>
              <a:rPr lang="cs-CZ" sz="1600" dirty="0" err="1"/>
              <a:t>European</a:t>
            </a:r>
            <a:r>
              <a:rPr lang="cs-CZ" sz="1600" dirty="0"/>
              <a:t> level.</a:t>
            </a:r>
            <a:endParaRPr lang="cs-CZ" sz="11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B00119-D0F7-AF64-1AE3-1CD8AB31F5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7681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EF97C-7E33-3923-F7C8-FDC4809BF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8DCE84-30EF-D8D0-6BDA-BF75B0D996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BEE6E3-21D8-10DB-F0C9-4E9D9504CF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100" b="0" dirty="0" err="1"/>
              <a:t>Title</a:t>
            </a:r>
            <a:r>
              <a:rPr lang="cs-CZ" sz="1100" b="0" dirty="0"/>
              <a:t>: </a:t>
            </a:r>
            <a:r>
              <a:rPr lang="cs-CZ" sz="1100" b="0" dirty="0" err="1"/>
              <a:t>The</a:t>
            </a:r>
            <a:r>
              <a:rPr lang="cs-CZ" sz="1100" b="0" dirty="0"/>
              <a:t> </a:t>
            </a:r>
            <a:r>
              <a:rPr lang="cs-CZ" sz="1100" b="0" dirty="0" err="1"/>
              <a:t>Future</a:t>
            </a:r>
            <a:endParaRPr lang="cs-CZ" sz="1100" b="0" dirty="0"/>
          </a:p>
          <a:p>
            <a:r>
              <a:rPr lang="cs-CZ" sz="1100" dirty="0" err="1"/>
              <a:t>Over</a:t>
            </a:r>
            <a:r>
              <a:rPr lang="cs-CZ" sz="1100" dirty="0"/>
              <a:t> </a:t>
            </a:r>
            <a:r>
              <a:rPr lang="cs-CZ" sz="1100" dirty="0" err="1"/>
              <a:t>the</a:t>
            </a:r>
            <a:r>
              <a:rPr lang="cs-CZ" sz="1100" dirty="0"/>
              <a:t> </a:t>
            </a:r>
            <a:r>
              <a:rPr lang="cs-CZ" sz="1100" dirty="0" err="1"/>
              <a:t>next</a:t>
            </a:r>
            <a:r>
              <a:rPr lang="cs-CZ" sz="1100" dirty="0"/>
              <a:t> </a:t>
            </a:r>
            <a:r>
              <a:rPr lang="cs-CZ" sz="1100" dirty="0" err="1"/>
              <a:t>year</a:t>
            </a:r>
            <a:r>
              <a:rPr lang="cs-CZ" sz="1100" dirty="0"/>
              <a:t>, </a:t>
            </a:r>
            <a:r>
              <a:rPr lang="cs-CZ" sz="1100" dirty="0" err="1"/>
              <a:t>we</a:t>
            </a:r>
            <a:r>
              <a:rPr lang="cs-CZ" sz="1100" dirty="0"/>
              <a:t> </a:t>
            </a:r>
            <a:r>
              <a:rPr lang="cs-CZ" sz="1100" dirty="0" err="1"/>
              <a:t>plan</a:t>
            </a:r>
            <a:r>
              <a:rPr lang="cs-CZ" sz="1100" dirty="0"/>
              <a:t> to </a:t>
            </a:r>
            <a:r>
              <a:rPr lang="cs-CZ" sz="1100" dirty="0" err="1"/>
              <a:t>increase</a:t>
            </a:r>
            <a:r>
              <a:rPr lang="cs-CZ" sz="1100" dirty="0"/>
              <a:t> </a:t>
            </a:r>
            <a:r>
              <a:rPr lang="cs-CZ" sz="1100" dirty="0" err="1"/>
              <a:t>facilitated</a:t>
            </a:r>
            <a:r>
              <a:rPr lang="cs-CZ" sz="1100" dirty="0"/>
              <a:t> </a:t>
            </a:r>
            <a:r>
              <a:rPr lang="cs-CZ" sz="1100" dirty="0" err="1"/>
              <a:t>interpretation</a:t>
            </a:r>
            <a:r>
              <a:rPr lang="cs-CZ" sz="1100" dirty="0"/>
              <a:t> </a:t>
            </a:r>
            <a:r>
              <a:rPr lang="cs-CZ" sz="1100" dirty="0" err="1"/>
              <a:t>calls</a:t>
            </a:r>
            <a:r>
              <a:rPr lang="cs-CZ" sz="1100" dirty="0"/>
              <a:t> </a:t>
            </a:r>
            <a:r>
              <a:rPr lang="cs-CZ" sz="1100" dirty="0" err="1"/>
              <a:t>from</a:t>
            </a:r>
            <a:r>
              <a:rPr lang="cs-CZ" sz="1100" dirty="0"/>
              <a:t> </a:t>
            </a:r>
            <a:r>
              <a:rPr lang="cs-CZ" sz="1100" dirty="0" err="1"/>
              <a:t>tens</a:t>
            </a:r>
            <a:r>
              <a:rPr lang="cs-CZ" sz="1100" dirty="0"/>
              <a:t> </a:t>
            </a:r>
            <a:r>
              <a:rPr lang="cs-CZ" sz="1100" dirty="0" err="1"/>
              <a:t>of</a:t>
            </a:r>
            <a:r>
              <a:rPr lang="cs-CZ" sz="1100" dirty="0"/>
              <a:t> </a:t>
            </a:r>
            <a:r>
              <a:rPr lang="cs-CZ" sz="1100" dirty="0" err="1"/>
              <a:t>thousands</a:t>
            </a:r>
            <a:r>
              <a:rPr lang="cs-CZ" sz="1100" dirty="0"/>
              <a:t> to </a:t>
            </a:r>
            <a:r>
              <a:rPr lang="cs-CZ" sz="1100" dirty="0" err="1"/>
              <a:t>hundreds</a:t>
            </a:r>
            <a:r>
              <a:rPr lang="cs-CZ" sz="1100" dirty="0"/>
              <a:t> </a:t>
            </a:r>
            <a:r>
              <a:rPr lang="cs-CZ" sz="1100" dirty="0" err="1"/>
              <a:t>of</a:t>
            </a:r>
            <a:r>
              <a:rPr lang="cs-CZ" sz="1100" dirty="0"/>
              <a:t> </a:t>
            </a:r>
            <a:r>
              <a:rPr lang="cs-CZ" sz="1100" dirty="0" err="1"/>
              <a:t>thousands</a:t>
            </a:r>
            <a:r>
              <a:rPr lang="cs-CZ" sz="1100" dirty="0"/>
              <a:t>, </a:t>
            </a:r>
            <a:r>
              <a:rPr lang="cs-CZ" sz="1100" dirty="0" err="1"/>
              <a:t>expand</a:t>
            </a:r>
            <a:r>
              <a:rPr lang="cs-CZ" sz="1100" dirty="0"/>
              <a:t> </a:t>
            </a:r>
            <a:r>
              <a:rPr lang="cs-CZ" sz="1100" dirty="0" err="1"/>
              <a:t>our</a:t>
            </a:r>
            <a:r>
              <a:rPr lang="cs-CZ" sz="1100" dirty="0"/>
              <a:t> presence </a:t>
            </a:r>
            <a:r>
              <a:rPr lang="cs-CZ" sz="1100" dirty="0" err="1"/>
              <a:t>from</a:t>
            </a:r>
            <a:r>
              <a:rPr lang="cs-CZ" sz="1100" dirty="0"/>
              <a:t> 9 to 11 </a:t>
            </a:r>
            <a:r>
              <a:rPr lang="cs-CZ" sz="1100" dirty="0" err="1"/>
              <a:t>countries</a:t>
            </a:r>
            <a:r>
              <a:rPr lang="cs-CZ" sz="1100" dirty="0"/>
              <a:t>, </a:t>
            </a:r>
            <a:r>
              <a:rPr lang="cs-CZ" sz="1100" dirty="0" err="1"/>
              <a:t>launch</a:t>
            </a:r>
            <a:r>
              <a:rPr lang="cs-CZ" sz="1100" dirty="0"/>
              <a:t> </a:t>
            </a:r>
            <a:r>
              <a:rPr lang="cs-CZ" sz="1100" dirty="0" err="1"/>
              <a:t>emergency</a:t>
            </a:r>
            <a:r>
              <a:rPr lang="cs-CZ" sz="1100" dirty="0"/>
              <a:t> lines, and </a:t>
            </a:r>
            <a:r>
              <a:rPr lang="cs-CZ" sz="1100" dirty="0" err="1"/>
              <a:t>grow</a:t>
            </a:r>
            <a:r>
              <a:rPr lang="cs-CZ" sz="1100" dirty="0"/>
              <a:t> </a:t>
            </a:r>
            <a:r>
              <a:rPr lang="cs-CZ" sz="1100" dirty="0" err="1"/>
              <a:t>our</a:t>
            </a:r>
            <a:r>
              <a:rPr lang="cs-CZ" sz="1100" dirty="0"/>
              <a:t> </a:t>
            </a:r>
            <a:r>
              <a:rPr lang="cs-CZ" sz="1100" dirty="0" err="1"/>
              <a:t>accessible</a:t>
            </a:r>
            <a:r>
              <a:rPr lang="cs-CZ" sz="1100" dirty="0"/>
              <a:t> </a:t>
            </a:r>
            <a:r>
              <a:rPr lang="cs-CZ" sz="1100" dirty="0" err="1"/>
              <a:t>solutions</a:t>
            </a:r>
            <a:r>
              <a:rPr lang="cs-CZ" sz="1100" dirty="0"/>
              <a:t> </a:t>
            </a:r>
            <a:r>
              <a:rPr lang="cs-CZ" sz="1100" dirty="0" err="1"/>
              <a:t>from</a:t>
            </a:r>
            <a:r>
              <a:rPr lang="cs-CZ" sz="1100" dirty="0"/>
              <a:t> 400 to </a:t>
            </a:r>
            <a:r>
              <a:rPr lang="cs-CZ" sz="1100" dirty="0" err="1"/>
              <a:t>over</a:t>
            </a:r>
            <a:r>
              <a:rPr lang="cs-CZ" sz="1100" dirty="0"/>
              <a:t> 1000 </a:t>
            </a:r>
            <a:r>
              <a:rPr lang="cs-CZ" sz="1100" dirty="0" err="1"/>
              <a:t>accessible</a:t>
            </a:r>
            <a:r>
              <a:rPr lang="cs-CZ" sz="1100" dirty="0"/>
              <a:t> </a:t>
            </a:r>
            <a:r>
              <a:rPr lang="cs-CZ" sz="1100" dirty="0" err="1"/>
              <a:t>contact</a:t>
            </a:r>
            <a:r>
              <a:rPr lang="cs-CZ" sz="1100" dirty="0"/>
              <a:t> </a:t>
            </a:r>
            <a:r>
              <a:rPr lang="cs-CZ" sz="1100" dirty="0" err="1"/>
              <a:t>points</a:t>
            </a:r>
            <a:r>
              <a:rPr lang="cs-CZ" sz="1100" dirty="0"/>
              <a:t>.</a:t>
            </a:r>
          </a:p>
          <a:p>
            <a:r>
              <a:rPr lang="cs-CZ" sz="1100" dirty="0" err="1"/>
              <a:t>Looking</a:t>
            </a:r>
            <a:r>
              <a:rPr lang="cs-CZ" sz="1100" dirty="0"/>
              <a:t> </a:t>
            </a:r>
            <a:r>
              <a:rPr lang="cs-CZ" sz="1100" dirty="0" err="1"/>
              <a:t>ahead</a:t>
            </a:r>
            <a:r>
              <a:rPr lang="cs-CZ" sz="1100" dirty="0"/>
              <a:t> to 2030, </a:t>
            </a:r>
            <a:r>
              <a:rPr lang="cs-CZ" sz="1100" dirty="0" err="1"/>
              <a:t>we</a:t>
            </a:r>
            <a:r>
              <a:rPr lang="cs-CZ" sz="1100" dirty="0"/>
              <a:t> </a:t>
            </a:r>
            <a:r>
              <a:rPr lang="cs-CZ" sz="1100" dirty="0" err="1"/>
              <a:t>aim</a:t>
            </a:r>
            <a:r>
              <a:rPr lang="cs-CZ" sz="1100" dirty="0"/>
              <a:t> to </a:t>
            </a:r>
            <a:r>
              <a:rPr lang="cs-CZ" sz="1100" dirty="0" err="1"/>
              <a:t>reach</a:t>
            </a:r>
            <a:r>
              <a:rPr lang="cs-CZ" sz="1100" dirty="0"/>
              <a:t> 1 </a:t>
            </a:r>
            <a:r>
              <a:rPr lang="cs-CZ" sz="1100" dirty="0" err="1"/>
              <a:t>million</a:t>
            </a:r>
            <a:r>
              <a:rPr lang="cs-CZ" sz="1100" dirty="0"/>
              <a:t> </a:t>
            </a:r>
            <a:r>
              <a:rPr lang="cs-CZ" sz="1100" dirty="0" err="1"/>
              <a:t>facilitated</a:t>
            </a:r>
            <a:r>
              <a:rPr lang="cs-CZ" sz="1100" dirty="0"/>
              <a:t> </a:t>
            </a:r>
            <a:r>
              <a:rPr lang="cs-CZ" sz="1100" dirty="0" err="1"/>
              <a:t>interpretation</a:t>
            </a:r>
            <a:r>
              <a:rPr lang="cs-CZ" sz="1100" dirty="0"/>
              <a:t> </a:t>
            </a:r>
            <a:r>
              <a:rPr lang="cs-CZ" sz="1100" dirty="0" err="1"/>
              <a:t>calls</a:t>
            </a:r>
            <a:r>
              <a:rPr lang="cs-CZ" sz="1100" dirty="0"/>
              <a:t>, </a:t>
            </a:r>
            <a:r>
              <a:rPr lang="cs-CZ" sz="1100" dirty="0" err="1"/>
              <a:t>extend</a:t>
            </a:r>
            <a:r>
              <a:rPr lang="cs-CZ" sz="1100" dirty="0"/>
              <a:t> </a:t>
            </a:r>
            <a:r>
              <a:rPr lang="cs-CZ" sz="1100" dirty="0" err="1"/>
              <a:t>our</a:t>
            </a:r>
            <a:r>
              <a:rPr lang="cs-CZ" sz="1100" dirty="0"/>
              <a:t> </a:t>
            </a:r>
            <a:r>
              <a:rPr lang="cs-CZ" sz="1100" dirty="0" err="1"/>
              <a:t>reach</a:t>
            </a:r>
            <a:r>
              <a:rPr lang="cs-CZ" sz="1100" dirty="0"/>
              <a:t> to 15 </a:t>
            </a:r>
            <a:r>
              <a:rPr lang="cs-CZ" sz="1100" dirty="0" err="1"/>
              <a:t>countries</a:t>
            </a:r>
            <a:r>
              <a:rPr lang="cs-CZ" sz="1100" dirty="0"/>
              <a:t>, and </a:t>
            </a:r>
            <a:r>
              <a:rPr lang="cs-CZ" sz="1100" dirty="0" err="1"/>
              <a:t>scale</a:t>
            </a:r>
            <a:r>
              <a:rPr lang="cs-CZ" sz="1100" dirty="0"/>
              <a:t> </a:t>
            </a:r>
            <a:r>
              <a:rPr lang="cs-CZ" sz="1100" dirty="0" err="1"/>
              <a:t>our</a:t>
            </a:r>
            <a:r>
              <a:rPr lang="cs-CZ" sz="1100" dirty="0"/>
              <a:t> </a:t>
            </a:r>
            <a:r>
              <a:rPr lang="cs-CZ" sz="1100" dirty="0" err="1"/>
              <a:t>accessible</a:t>
            </a:r>
            <a:r>
              <a:rPr lang="cs-CZ" sz="1100" dirty="0"/>
              <a:t> </a:t>
            </a:r>
            <a:r>
              <a:rPr lang="cs-CZ" sz="1100" dirty="0" err="1"/>
              <a:t>solutions</a:t>
            </a:r>
            <a:r>
              <a:rPr lang="cs-CZ" sz="1100" dirty="0"/>
              <a:t> to more </a:t>
            </a:r>
            <a:r>
              <a:rPr lang="cs-CZ" sz="1100" dirty="0" err="1"/>
              <a:t>than</a:t>
            </a:r>
            <a:r>
              <a:rPr lang="cs-CZ" sz="1100" dirty="0"/>
              <a:t> 13,500 </a:t>
            </a:r>
            <a:r>
              <a:rPr lang="cs-CZ" sz="1100" dirty="0" err="1"/>
              <a:t>contact</a:t>
            </a:r>
            <a:r>
              <a:rPr lang="cs-CZ" sz="1100" dirty="0"/>
              <a:t> </a:t>
            </a:r>
            <a:r>
              <a:rPr lang="cs-CZ" sz="1100" dirty="0" err="1"/>
              <a:t>points</a:t>
            </a:r>
            <a:r>
              <a:rPr lang="cs-CZ" sz="1100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2BB023-BA6B-8423-AC38-25FB4DB797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18494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F20E3-DB04-1851-017D-32D63DF6E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0E5553-5240-3381-C751-EE8E27B1BB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895146-08A0-F1FB-3440-F8DE878DF5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Thank you for your attention.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9558BC-5D18-47F7-8DBC-44C411C4DD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636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4B8CD-9207-0F5A-87AB-B27A517BC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A2C4F2-5991-51CC-558C-A4D5E1F7B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4A5B7-3009-3078-DA1C-A775027F1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69FD-5A00-3B11-103C-21BA8A71B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0F1C7164-87D9-4217-364F-45206FDAD5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0236DA-C301-789C-C8AF-938A5F826071}"/>
              </a:ext>
            </a:extLst>
          </p:cNvPr>
          <p:cNvSpPr txBox="1"/>
          <p:nvPr userDrawn="1"/>
        </p:nvSpPr>
        <p:spPr>
          <a:xfrm>
            <a:off x="393290" y="276328"/>
            <a:ext cx="30109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2B8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#ZeroCon25</a:t>
            </a:r>
            <a:endParaRPr lang="en-GB" sz="3600" b="1" dirty="0">
              <a:solidFill>
                <a:srgbClr val="2B88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572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9A398-607E-19AA-2FA2-6A9486FF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67A71F-93D1-3FE1-9D98-47190B6F9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B76AF-A44B-BCC8-6368-2FCB92476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940-A1E4-49C1-A94C-258B66B1FEFB}" type="datetime1">
              <a:rPr lang="en-GB" smtClean="0"/>
              <a:t>19/02/2025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CFEDC-9A6E-A3AD-47BB-4544BD985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8CCB9-6F66-B343-A239-09809FB7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6B42D19-6742-C21D-3E3A-50AF0056C0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625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8C57BD-472C-6054-F85B-C6E7EBFD78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A5734E-BF7C-6ADA-36DF-8345F81F3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FA9AB-245D-7C9C-7F7C-F0DDADFC8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94E-3B7B-4619-9F0B-8946120CC2C2}" type="datetime1">
              <a:rPr lang="en-GB" smtClean="0"/>
              <a:t>19/02/2025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28D991-9ADE-8892-D016-6590D6AF8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715A0-7D97-C371-F46C-459234CE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A92BB482-4C0F-1893-218E-340DCE3E41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654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2CDE7-D24B-A1C8-5E44-202ABECF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2AA8D-420E-E8B5-CDB6-88D320632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8133A-0964-2A2C-F557-E8A9D21E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F230-EE29-4360-9E5D-C4AB95018DB3}" type="datetime1">
              <a:rPr lang="en-GB" smtClean="0"/>
              <a:t>19/02/2025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AD633-B6D6-91FA-64FB-501EA2FB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AAD51-9D5D-25E1-F465-809F007E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7A3ADA9-529C-6BD8-8B18-D89707772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3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D86FF-9CEB-1D25-2E90-369E9B0FF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384C-F6AC-F088-2F50-A86FF934D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40FCB-67DF-CE66-B624-66799797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451A-BAE8-4BB7-B4A9-840375C61CF2}" type="datetime1">
              <a:rPr lang="en-GB" smtClean="0"/>
              <a:t>19/02/2025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9611E-370E-03AF-C519-6268D0A66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8EE00-A0DC-F045-A7B2-6D6970D17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8684AF3-AE79-E964-B9D1-32174968E2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135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0645F-4ADB-34A8-8348-8DA5EC0B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EFF4-799C-B171-FDEC-9F32D3683D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9D5E4-9475-B9C9-B19F-C6F90A25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D3DB3A-533A-A389-C798-9BB43D1F7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F48CE-F800-44D8-9FB8-C2F14BB717AF}" type="datetime1">
              <a:rPr lang="en-GB" smtClean="0"/>
              <a:t>19/02/2025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692D28-6A9A-84C4-8E6F-E19FDA416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7EFDAC-0A32-E484-69C9-CAC7902FD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509410CA-2628-6086-32C8-F078A3F00D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22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2298A-1F8E-C04A-F0FC-303981F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04B0BE-77C8-FC6F-2D01-52EA579BE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0E7F1-9FCB-C624-0AD0-0B4362A9C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940BA5-6077-6C83-9A0A-D929E1353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1A5F4E-F46E-F9D4-EB91-01F3AF3BB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A89E74-A823-F039-110E-16DB1050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A53-9EBB-475F-81CE-60A0FA17D35A}" type="datetime1">
              <a:rPr lang="en-GB" smtClean="0"/>
              <a:t>19/02/2025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5C4120-5D85-2DAB-1B82-679CBFE0F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2AED93-B0A6-16E2-54DD-BAC7D1CF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6C21E80C-5188-0E99-CB29-545240103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0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EC525-402E-F69C-210B-5268E9E93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CFC308-6A34-9878-DECA-D72CAED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E1DF0-723F-4583-B7C7-FD8C4EA08810}" type="datetime1">
              <a:rPr lang="en-GB" smtClean="0"/>
              <a:t>19/02/2025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0079B-A083-6A7F-4194-BA4D85C4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EC79D-9860-3786-8D4E-46E02CC0E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9B978296-E8D6-80D7-911A-F4F68A8F61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185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DBA8C4-CBF7-6C7C-BB26-6A44D83DE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14AC-2947-477D-A5A3-42D95CFB8153}" type="datetime1">
              <a:rPr lang="en-GB" smtClean="0"/>
              <a:t>19/02/2025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A765CF-3B46-DDD1-5D61-DEE395693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2119D-5AC0-FA92-AC8A-20B4D816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0459225-7B96-6284-00B2-CF639F8926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05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85413-E692-6DD2-584B-C153D1CDA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73494-908C-8287-2878-B8109DD71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99BDB-AE6B-E7B3-79DD-6DA3BEF43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EE4D6-70C6-0DAC-3D3B-CEF908DC7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894F-2169-40F5-A488-0DED1E32D92D}" type="datetime1">
              <a:rPr lang="en-GB" smtClean="0"/>
              <a:t>19/02/2025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C3971-79A3-C209-564C-BD5D9D86E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402702-277B-3ACF-851A-C0C404ED8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2A8373D0-4AD4-04E7-6DAC-6E1FA94700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665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B3E06-41AF-0ACA-CCBD-F5BAB7AC3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6BC9B1-E8C2-C7D8-0ACB-3D5B734FE3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8FB8E-65FD-4C56-E3A9-054836CB1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3F7DA-8E45-6DD8-7482-BC161C470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0F5A-532D-4F87-AB6D-3F2ECE8BF666}" type="datetime1">
              <a:rPr lang="en-GB" smtClean="0"/>
              <a:t>19/02/2025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DB1F6-A587-5CC5-B4A1-6CBC2452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402A9-A0E0-7045-EA1F-7AA57991E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C97FE7C3-62EE-EBCF-7381-9E13CB86EC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751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C4DFD2-A48F-938F-9C39-58C9547BD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346B3-1FB5-CBE0-B15E-5E254CF78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545C8-B46A-1919-AEB8-64178D1CD9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3C978-C8B7-45B7-A1FD-262897265120}" type="datetime1">
              <a:rPr lang="en-GB" smtClean="0"/>
              <a:t>19/02/2025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CA2EC-9AAA-A334-BAFC-D20203C40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4DD50-8E12-ED09-0BAF-BA8058E0E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8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10" Type="http://schemas.openxmlformats.org/officeDocument/2006/relationships/image" Target="../media/image11.png"/><Relationship Id="rId4" Type="http://schemas.openxmlformats.org/officeDocument/2006/relationships/image" Target="../media/image17.jp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7423" y="2187018"/>
            <a:ext cx="4114800" cy="2701413"/>
          </a:xfrm>
        </p:spPr>
        <p:txBody>
          <a:bodyPr>
            <a:normAutofit/>
          </a:bodyPr>
          <a:lstStyle/>
          <a:p>
            <a:pPr algn="r"/>
            <a:r>
              <a:rPr lang="en-US" sz="2800" dirty="0"/>
              <a:t>Michal, </a:t>
            </a:r>
            <a:r>
              <a:rPr lang="en-US" sz="2800" dirty="0" err="1"/>
              <a:t>Obložinský</a:t>
            </a:r>
            <a:endParaRPr lang="en-US" sz="2800" dirty="0"/>
          </a:p>
          <a:p>
            <a:pPr algn="r"/>
            <a:r>
              <a:rPr lang="en-US" sz="2800" dirty="0" err="1"/>
              <a:t>Šárka</a:t>
            </a:r>
            <a:r>
              <a:rPr lang="en-US" sz="2800" dirty="0"/>
              <a:t> </a:t>
            </a:r>
            <a:r>
              <a:rPr lang="en-US" sz="2800" dirty="0" err="1"/>
              <a:t>Humlová</a:t>
            </a:r>
            <a:endParaRPr lang="en-US" sz="2800" dirty="0"/>
          </a:p>
          <a:p>
            <a:pPr algn="r"/>
            <a:r>
              <a:rPr lang="en-US" sz="2800" dirty="0" err="1"/>
              <a:t>Deafcom</a:t>
            </a:r>
            <a:endParaRPr lang="en-US" sz="2800" dirty="0"/>
          </a:p>
          <a:p>
            <a:pPr algn="r"/>
            <a:r>
              <a:rPr lang="en-US" sz="2800" dirty="0"/>
              <a:t>Czech republic</a:t>
            </a:r>
          </a:p>
          <a:p>
            <a:pPr algn="r"/>
            <a:r>
              <a:rPr lang="en-GB" sz="2800" dirty="0"/>
              <a:t>Employment and ICT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4771D02-F4E4-C632-E5D7-C5E26F71C09C}"/>
              </a:ext>
            </a:extLst>
          </p:cNvPr>
          <p:cNvSpPr txBox="1">
            <a:spLocks/>
          </p:cNvSpPr>
          <p:nvPr/>
        </p:nvSpPr>
        <p:spPr>
          <a:xfrm>
            <a:off x="3903248" y="5632454"/>
            <a:ext cx="4385503" cy="846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latin typeface="Arial"/>
              </a:rPr>
              <a:t>6</a:t>
            </a:r>
            <a:r>
              <a:rPr lang="en-US" sz="2400" b="1" baseline="30000" dirty="0">
                <a:latin typeface="Arial"/>
              </a:rPr>
              <a:t>th </a:t>
            </a:r>
            <a:r>
              <a:rPr lang="en-US" sz="2400" b="1" dirty="0">
                <a:latin typeface="Arial"/>
              </a:rPr>
              <a:t>March 15:00 – 16:00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6B4AAB-13CC-0101-7D17-6ABAF0358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F2F47-DE12-0075-6EDB-366148F7F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1</a:t>
            </a:fld>
            <a:endParaRPr lang="en-GB"/>
          </a:p>
        </p:txBody>
      </p:sp>
      <p:pic>
        <p:nvPicPr>
          <p:cNvPr id="8" name="Obrázek 7" descr="Logo of a Deafcom company ">
            <a:extLst>
              <a:ext uri="{FF2B5EF4-FFF2-40B4-BE49-F238E27FC236}">
                <a16:creationId xmlns:a16="http://schemas.microsoft.com/office/drawing/2014/main" id="{E4CF07F3-C070-BA94-B5CD-FB505251D8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567" y="1603958"/>
            <a:ext cx="5942625" cy="3650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6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B3AC43-0CF5-61CE-D6BE-524BD5D7D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704CE-C92D-1AED-E2A8-8E07AE610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err="1"/>
              <a:t>Deafcom</a:t>
            </a:r>
            <a:r>
              <a:rPr lang="en-US" b="1" u="sng" dirty="0"/>
              <a:t> </a:t>
            </a:r>
            <a:endParaRPr lang="en-GB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F38DEB-0844-5CD4-03A4-949E488CE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1071"/>
            <a:ext cx="7315200" cy="412489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cs-CZ" dirty="0"/>
              <a:t>P</a:t>
            </a:r>
            <a:r>
              <a:rPr lang="cs-CZ" sz="2800" dirty="0"/>
              <a:t>rovider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err="1"/>
              <a:t>accessible</a:t>
            </a:r>
            <a:r>
              <a:rPr lang="cs-CZ" sz="2800" dirty="0"/>
              <a:t> </a:t>
            </a:r>
            <a:r>
              <a:rPr lang="cs-CZ" sz="2800" dirty="0" err="1"/>
              <a:t>communication</a:t>
            </a:r>
            <a:r>
              <a:rPr lang="cs-CZ" sz="2800" dirty="0"/>
              <a:t> </a:t>
            </a:r>
            <a:r>
              <a:rPr lang="cs-CZ" sz="2800" dirty="0" err="1"/>
              <a:t>services</a:t>
            </a:r>
            <a:r>
              <a:rPr lang="cs-CZ" sz="2800" dirty="0"/>
              <a:t> </a:t>
            </a:r>
            <a:r>
              <a:rPr lang="cs-CZ" sz="2800" dirty="0" err="1"/>
              <a:t>for</a:t>
            </a:r>
            <a:r>
              <a:rPr lang="cs-CZ" sz="2800" dirty="0"/>
              <a:t> </a:t>
            </a:r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Deaf</a:t>
            </a:r>
            <a:r>
              <a:rPr lang="cs-CZ" sz="2800" dirty="0"/>
              <a:t> and Hard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err="1"/>
              <a:t>Hearing</a:t>
            </a:r>
            <a:endParaRPr lang="en-US" dirty="0"/>
          </a:p>
          <a:p>
            <a:pPr>
              <a:spcAft>
                <a:spcPts val="600"/>
              </a:spcAft>
            </a:pPr>
            <a:r>
              <a:rPr lang="en-US" dirty="0"/>
              <a:t>Developer of a 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SW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for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video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remote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service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(</a:t>
            </a:r>
            <a:r>
              <a:rPr lang="cs-CZ" b="0" i="0" u="none" strike="noStrike" dirty="0">
                <a:solidFill>
                  <a:srgbClr val="00B0F0"/>
                </a:solidFill>
                <a:effectLst/>
                <a:latin typeface="Calibri" panose="020F0502020204030204" pitchFamily="34" charset="0"/>
              </a:rPr>
              <a:t>VRS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), video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remote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interpretation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(</a:t>
            </a:r>
            <a:r>
              <a:rPr lang="cs-CZ" b="0" i="0" u="none" strike="noStrike" dirty="0">
                <a:solidFill>
                  <a:srgbClr val="00B0F0"/>
                </a:solidFill>
                <a:effectLst/>
                <a:latin typeface="Calibri" panose="020F0502020204030204" pitchFamily="34" charset="0"/>
              </a:rPr>
              <a:t>VRI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 and Text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Relay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Calibri" panose="020F0502020204030204" pitchFamily="34" charset="0"/>
              </a:rPr>
              <a:t>S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ervice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(</a:t>
            </a:r>
            <a:r>
              <a:rPr lang="cs-CZ" b="0" i="0" u="none" strike="noStrike" dirty="0">
                <a:solidFill>
                  <a:srgbClr val="00B0F0"/>
                </a:solidFill>
                <a:effectLst/>
                <a:latin typeface="Calibri" panose="020F0502020204030204" pitchFamily="34" charset="0"/>
              </a:rPr>
              <a:t>TRS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</a:t>
            </a:r>
          </a:p>
          <a:p>
            <a:pPr>
              <a:spcAft>
                <a:spcPts val="600"/>
              </a:spcAft>
            </a:pPr>
            <a:r>
              <a:rPr lang="cs-CZ" dirty="0" err="1"/>
              <a:t>Handling</a:t>
            </a:r>
            <a:r>
              <a:rPr lang="cs-CZ" dirty="0"/>
              <a:t> </a:t>
            </a:r>
            <a:r>
              <a:rPr lang="cs-CZ" dirty="0">
                <a:solidFill>
                  <a:srgbClr val="00B0F0"/>
                </a:solidFill>
              </a:rPr>
              <a:t>100,000+ </a:t>
            </a:r>
            <a:r>
              <a:rPr lang="cs-CZ" dirty="0" err="1">
                <a:solidFill>
                  <a:srgbClr val="00B0F0"/>
                </a:solidFill>
              </a:rPr>
              <a:t>interpretations</a:t>
            </a:r>
            <a:r>
              <a:rPr lang="cs-CZ" dirty="0">
                <a:solidFill>
                  <a:srgbClr val="00B0F0"/>
                </a:solidFill>
              </a:rPr>
              <a:t> </a:t>
            </a:r>
            <a:r>
              <a:rPr lang="cs-CZ" dirty="0"/>
              <a:t>and </a:t>
            </a:r>
            <a:r>
              <a:rPr lang="cs-CZ" dirty="0" err="1"/>
              <a:t>growing</a:t>
            </a:r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93CA33-BF73-E638-FC5D-6DC443C7D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87CE65-E9A4-36C6-57FC-81932DE2A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2</a:t>
            </a:fld>
            <a:endParaRPr lang="en-GB"/>
          </a:p>
        </p:txBody>
      </p:sp>
      <p:pic>
        <p:nvPicPr>
          <p:cNvPr id="23" name="Obrázek 22" descr="Image content: 2 Mobile phones, videocall between the Deaf and sign language interpreter, screeshot of a Deafcom’s app">
            <a:extLst>
              <a:ext uri="{FF2B5EF4-FFF2-40B4-BE49-F238E27FC236}">
                <a16:creationId xmlns:a16="http://schemas.microsoft.com/office/drawing/2014/main" id="{C609623E-C39D-9283-FE2C-1813163723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711" y="2692011"/>
            <a:ext cx="2770912" cy="312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412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827A5E-F4FA-48B0-3287-206F0AF4B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1C71E-84E3-D4CA-3C79-25EFC7EE1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Deafcom</a:t>
            </a:r>
            <a:r>
              <a:rPr lang="en-US" b="1" dirty="0"/>
              <a:t>: </a:t>
            </a:r>
            <a:r>
              <a:rPr lang="en-US" b="1" u="sng" dirty="0"/>
              <a:t>our services </a:t>
            </a:r>
            <a:endParaRPr lang="en-GB" b="1" u="sng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D0A381-7399-F43F-C62E-A38D7B155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2FB9DE-6EE0-951E-418D-124C05785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3</a:t>
            </a:fld>
            <a:endParaRPr lang="en-GB"/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915306F2-0F22-2650-8648-3E6AE62F62F9}"/>
              </a:ext>
            </a:extLst>
          </p:cNvPr>
          <p:cNvSpPr txBox="1"/>
          <p:nvPr/>
        </p:nvSpPr>
        <p:spPr>
          <a:xfrm>
            <a:off x="966216" y="1709499"/>
            <a:ext cx="86715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/>
            <a:r>
              <a:rPr lang="en-US" sz="3600" dirty="0">
                <a:solidFill>
                  <a:srgbClr val="00B0F0"/>
                </a:solidFill>
              </a:rPr>
              <a:t>1. Operating our own interpreter call center 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37503F48-2105-6B16-CFFB-E12BD8FD6D5B}"/>
              </a:ext>
            </a:extLst>
          </p:cNvPr>
          <p:cNvSpPr txBox="1">
            <a:spLocks/>
          </p:cNvSpPr>
          <p:nvPr/>
        </p:nvSpPr>
        <p:spPr>
          <a:xfrm>
            <a:off x="1419396" y="2615366"/>
            <a:ext cx="6389580" cy="249173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err="1"/>
              <a:t>Based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Czech </a:t>
            </a:r>
            <a:r>
              <a:rPr lang="cs-CZ" dirty="0" err="1"/>
              <a:t>republic</a:t>
            </a:r>
            <a:r>
              <a:rPr lang="cs-CZ" dirty="0"/>
              <a:t> (</a:t>
            </a:r>
            <a:r>
              <a:rPr lang="cs-CZ" dirty="0" err="1"/>
              <a:t>our</a:t>
            </a:r>
            <a:r>
              <a:rPr lang="cs-CZ" dirty="0"/>
              <a:t> </a:t>
            </a:r>
            <a:r>
              <a:rPr lang="cs-CZ" dirty="0" err="1"/>
              <a:t>home</a:t>
            </a:r>
            <a:r>
              <a:rPr lang="cs-CZ" dirty="0"/>
              <a:t> country)</a:t>
            </a:r>
          </a:p>
          <a:p>
            <a:r>
              <a:rPr lang="cs-CZ" dirty="0"/>
              <a:t>Most </a:t>
            </a:r>
            <a:r>
              <a:rPr lang="cs-CZ" dirty="0" err="1"/>
              <a:t>important</a:t>
            </a:r>
            <a:r>
              <a:rPr lang="cs-CZ" dirty="0"/>
              <a:t> partner: Česká spořitelna, a </a:t>
            </a:r>
            <a:r>
              <a:rPr lang="cs-CZ" dirty="0" err="1"/>
              <a:t>member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Erste</a:t>
            </a:r>
            <a:r>
              <a:rPr lang="cs-CZ" dirty="0"/>
              <a:t> Group</a:t>
            </a:r>
          </a:p>
          <a:p>
            <a:r>
              <a:rPr lang="cs-CZ" dirty="0"/>
              <a:t>Project: </a:t>
            </a:r>
            <a:r>
              <a:rPr lang="cs-CZ" dirty="0" err="1"/>
              <a:t>Accessible</a:t>
            </a:r>
            <a:r>
              <a:rPr lang="cs-CZ" dirty="0"/>
              <a:t> </a:t>
            </a:r>
            <a:r>
              <a:rPr lang="cs-CZ" dirty="0" err="1"/>
              <a:t>hospitals</a:t>
            </a:r>
            <a:r>
              <a:rPr lang="cs-CZ" dirty="0"/>
              <a:t> </a:t>
            </a:r>
            <a:r>
              <a:rPr lang="cs-CZ" dirty="0" err="1"/>
              <a:t>financed</a:t>
            </a:r>
            <a:r>
              <a:rPr lang="cs-CZ" dirty="0"/>
              <a:t> by </a:t>
            </a:r>
            <a:r>
              <a:rPr lang="cs-CZ" dirty="0" err="1"/>
              <a:t>the</a:t>
            </a:r>
            <a:r>
              <a:rPr lang="cs-CZ" dirty="0"/>
              <a:t> Czech Ministry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Health</a:t>
            </a:r>
            <a:r>
              <a:rPr lang="cs-CZ" dirty="0"/>
              <a:t> </a:t>
            </a:r>
          </a:p>
        </p:txBody>
      </p:sp>
      <p:pic>
        <p:nvPicPr>
          <p:cNvPr id="30" name="Grafický objekt 29" descr="Logo: Erste Group">
            <a:extLst>
              <a:ext uri="{FF2B5EF4-FFF2-40B4-BE49-F238E27FC236}">
                <a16:creationId xmlns:a16="http://schemas.microsoft.com/office/drawing/2014/main" id="{E2B27773-CDCB-804A-1A96-0A9BC31F0A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4854" y="4382903"/>
            <a:ext cx="2232152" cy="1066209"/>
          </a:xfrm>
          <a:prstGeom prst="rect">
            <a:avLst/>
          </a:prstGeom>
          <a:effectLst>
            <a:softEdge rad="0"/>
          </a:effectLst>
        </p:spPr>
      </p:pic>
      <p:pic>
        <p:nvPicPr>
          <p:cNvPr id="34" name="Obrázek 33" descr="Logo: Česká spořitelna">
            <a:extLst>
              <a:ext uri="{FF2B5EF4-FFF2-40B4-BE49-F238E27FC236}">
                <a16:creationId xmlns:a16="http://schemas.microsoft.com/office/drawing/2014/main" id="{A50BA48F-07F5-BDF7-AEA8-B72B01DC48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854" y="2863075"/>
            <a:ext cx="2232152" cy="1066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278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2C230-7B24-DD6D-2C25-42869FE5D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D5CBB-478F-7BF4-439A-0BDA28BBD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Deafcom</a:t>
            </a:r>
            <a:r>
              <a:rPr lang="en-US" b="1" dirty="0"/>
              <a:t>: </a:t>
            </a:r>
            <a:r>
              <a:rPr lang="en-US" b="1" u="sng" dirty="0"/>
              <a:t>our services </a:t>
            </a:r>
            <a:endParaRPr lang="en-GB" b="1" u="sng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A000B-22F1-78CF-D4F6-3737BA624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FE4EB5-0BDF-43F3-4582-D5A7810DD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4</a:t>
            </a:fld>
            <a:endParaRPr lang="en-GB"/>
          </a:p>
        </p:txBody>
      </p:sp>
      <p:pic>
        <p:nvPicPr>
          <p:cNvPr id="4" name="Picture 2" descr="Estonia flag icon">
            <a:extLst>
              <a:ext uri="{FF2B5EF4-FFF2-40B4-BE49-F238E27FC236}">
                <a16:creationId xmlns:a16="http://schemas.microsoft.com/office/drawing/2014/main" id="{3C49E758-7F35-522A-7E0B-97B2DADEA5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619" y="5305879"/>
            <a:ext cx="780480" cy="7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Portugal flag icon ">
            <a:extLst>
              <a:ext uri="{FF2B5EF4-FFF2-40B4-BE49-F238E27FC236}">
                <a16:creationId xmlns:a16="http://schemas.microsoft.com/office/drawing/2014/main" id="{F2B7F9C8-1414-4C0F-2894-F224353AA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576" y="5305879"/>
            <a:ext cx="780480" cy="7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Iceland flag icon - Country flags">
            <a:extLst>
              <a:ext uri="{FF2B5EF4-FFF2-40B4-BE49-F238E27FC236}">
                <a16:creationId xmlns:a16="http://schemas.microsoft.com/office/drawing/2014/main" id="{A9B9214D-F02F-5F2B-3F15-8B8898E23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534" y="5305879"/>
            <a:ext cx="780480" cy="7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Slovakia - flag icon">
            <a:extLst>
              <a:ext uri="{FF2B5EF4-FFF2-40B4-BE49-F238E27FC236}">
                <a16:creationId xmlns:a16="http://schemas.microsoft.com/office/drawing/2014/main" id="{D437223C-8E75-2528-EDA7-44368F7067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3492" y="5275214"/>
            <a:ext cx="780480" cy="7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Lithuania - flag icon">
            <a:extLst>
              <a:ext uri="{FF2B5EF4-FFF2-40B4-BE49-F238E27FC236}">
                <a16:creationId xmlns:a16="http://schemas.microsoft.com/office/drawing/2014/main" id="{CAE0DDF1-667E-1D2C-EB41-CA0277E727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449" y="5305879"/>
            <a:ext cx="780480" cy="7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Czech republic - flag icon">
            <a:extLst>
              <a:ext uri="{FF2B5EF4-FFF2-40B4-BE49-F238E27FC236}">
                <a16:creationId xmlns:a16="http://schemas.microsoft.com/office/drawing/2014/main" id="{779DD509-1A80-2567-47AF-F8B9D83243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3406" y="5305879"/>
            <a:ext cx="780481" cy="780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4" descr="Bulgaria flag icon">
            <a:extLst>
              <a:ext uri="{FF2B5EF4-FFF2-40B4-BE49-F238E27FC236}">
                <a16:creationId xmlns:a16="http://schemas.microsoft.com/office/drawing/2014/main" id="{26220BCF-BAF1-E5AB-79E5-33C279EC7C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363" y="5305879"/>
            <a:ext cx="780481" cy="780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6" descr="Germany flag icon">
            <a:extLst>
              <a:ext uri="{FF2B5EF4-FFF2-40B4-BE49-F238E27FC236}">
                <a16:creationId xmlns:a16="http://schemas.microsoft.com/office/drawing/2014/main" id="{FF834BE3-04AC-7FA8-77D6-17FFE2A9E5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3320" y="5305879"/>
            <a:ext cx="780480" cy="7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ovéPole 2">
            <a:extLst>
              <a:ext uri="{FF2B5EF4-FFF2-40B4-BE49-F238E27FC236}">
                <a16:creationId xmlns:a16="http://schemas.microsoft.com/office/drawing/2014/main" id="{D730AD53-FD25-BCA8-8E54-A8216E5998DF}"/>
              </a:ext>
            </a:extLst>
          </p:cNvPr>
          <p:cNvSpPr txBox="1"/>
          <p:nvPr/>
        </p:nvSpPr>
        <p:spPr>
          <a:xfrm>
            <a:off x="369563" y="4841080"/>
            <a:ext cx="11685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0000"/>
                </a:solidFill>
                <a:latin typeface="Montserrat" panose="00000500000000000000" pitchFamily="50" charset="0"/>
              </a:rPr>
              <a:t>Estonia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C1917D17-DC3B-48FE-015D-7842B04AE238}"/>
              </a:ext>
            </a:extLst>
          </p:cNvPr>
          <p:cNvSpPr txBox="1"/>
          <p:nvPr/>
        </p:nvSpPr>
        <p:spPr>
          <a:xfrm>
            <a:off x="1730405" y="4834879"/>
            <a:ext cx="13068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0000"/>
                </a:solidFill>
                <a:latin typeface="Montserrat" panose="00000500000000000000" pitchFamily="50" charset="0"/>
              </a:rPr>
              <a:t>Portugal</a:t>
            </a:r>
          </a:p>
        </p:txBody>
      </p:sp>
      <p:sp>
        <p:nvSpPr>
          <p:cNvPr id="16" name="TextovéPole 2">
            <a:extLst>
              <a:ext uri="{FF2B5EF4-FFF2-40B4-BE49-F238E27FC236}">
                <a16:creationId xmlns:a16="http://schemas.microsoft.com/office/drawing/2014/main" id="{A68C9C25-5523-86FE-CC74-57EF6F24EDC8}"/>
              </a:ext>
            </a:extLst>
          </p:cNvPr>
          <p:cNvSpPr txBox="1"/>
          <p:nvPr/>
        </p:nvSpPr>
        <p:spPr>
          <a:xfrm>
            <a:off x="3113316" y="4834879"/>
            <a:ext cx="13068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0000"/>
                </a:solidFill>
                <a:latin typeface="Montserrat" panose="00000500000000000000" pitchFamily="50" charset="0"/>
              </a:rPr>
              <a:t>Iceland</a:t>
            </a:r>
          </a:p>
        </p:txBody>
      </p:sp>
      <p:sp>
        <p:nvSpPr>
          <p:cNvPr id="17" name="TextovéPole 2">
            <a:extLst>
              <a:ext uri="{FF2B5EF4-FFF2-40B4-BE49-F238E27FC236}">
                <a16:creationId xmlns:a16="http://schemas.microsoft.com/office/drawing/2014/main" id="{8F279F76-9FCC-449D-DC71-F0E527422DA3}"/>
              </a:ext>
            </a:extLst>
          </p:cNvPr>
          <p:cNvSpPr txBox="1"/>
          <p:nvPr/>
        </p:nvSpPr>
        <p:spPr>
          <a:xfrm>
            <a:off x="4590321" y="4834879"/>
            <a:ext cx="13068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0000"/>
                </a:solidFill>
                <a:latin typeface="Montserrat" panose="00000500000000000000" pitchFamily="50" charset="0"/>
              </a:rPr>
              <a:t>Slovakia</a:t>
            </a:r>
          </a:p>
        </p:txBody>
      </p:sp>
      <p:sp>
        <p:nvSpPr>
          <p:cNvPr id="18" name="TextovéPole 2">
            <a:extLst>
              <a:ext uri="{FF2B5EF4-FFF2-40B4-BE49-F238E27FC236}">
                <a16:creationId xmlns:a16="http://schemas.microsoft.com/office/drawing/2014/main" id="{5C67B065-94B4-FF94-19AB-41B762E5790C}"/>
              </a:ext>
            </a:extLst>
          </p:cNvPr>
          <p:cNvSpPr txBox="1"/>
          <p:nvPr/>
        </p:nvSpPr>
        <p:spPr>
          <a:xfrm>
            <a:off x="6020278" y="4832529"/>
            <a:ext cx="13068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0000"/>
                </a:solidFill>
                <a:latin typeface="Montserrat" panose="00000500000000000000" pitchFamily="50" charset="0"/>
              </a:rPr>
              <a:t>Lithuania</a:t>
            </a:r>
          </a:p>
        </p:txBody>
      </p:sp>
      <p:sp>
        <p:nvSpPr>
          <p:cNvPr id="19" name="TextovéPole 2">
            <a:extLst>
              <a:ext uri="{FF2B5EF4-FFF2-40B4-BE49-F238E27FC236}">
                <a16:creationId xmlns:a16="http://schemas.microsoft.com/office/drawing/2014/main" id="{B7CA7610-F97C-AC6B-BE08-888DDF617E18}"/>
              </a:ext>
            </a:extLst>
          </p:cNvPr>
          <p:cNvSpPr txBox="1"/>
          <p:nvPr/>
        </p:nvSpPr>
        <p:spPr>
          <a:xfrm>
            <a:off x="7450235" y="4709418"/>
            <a:ext cx="13068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0000"/>
                </a:solidFill>
                <a:latin typeface="Montserrat" panose="00000500000000000000" pitchFamily="50" charset="0"/>
              </a:rPr>
              <a:t>Czech republic</a:t>
            </a:r>
          </a:p>
        </p:txBody>
      </p:sp>
      <p:sp>
        <p:nvSpPr>
          <p:cNvPr id="20" name="TextovéPole 2">
            <a:extLst>
              <a:ext uri="{FF2B5EF4-FFF2-40B4-BE49-F238E27FC236}">
                <a16:creationId xmlns:a16="http://schemas.microsoft.com/office/drawing/2014/main" id="{5FE10D36-C741-C026-073C-893B830B0748}"/>
              </a:ext>
            </a:extLst>
          </p:cNvPr>
          <p:cNvSpPr txBox="1"/>
          <p:nvPr/>
        </p:nvSpPr>
        <p:spPr>
          <a:xfrm>
            <a:off x="8880192" y="4841080"/>
            <a:ext cx="13068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0000"/>
                </a:solidFill>
                <a:latin typeface="Montserrat" panose="00000500000000000000" pitchFamily="50" charset="0"/>
              </a:rPr>
              <a:t>Bulgaria</a:t>
            </a:r>
          </a:p>
        </p:txBody>
      </p:sp>
      <p:sp>
        <p:nvSpPr>
          <p:cNvPr id="21" name="TextovéPole 2">
            <a:extLst>
              <a:ext uri="{FF2B5EF4-FFF2-40B4-BE49-F238E27FC236}">
                <a16:creationId xmlns:a16="http://schemas.microsoft.com/office/drawing/2014/main" id="{0B2A5422-6B25-56C6-B53A-03D70E44BC11}"/>
              </a:ext>
            </a:extLst>
          </p:cNvPr>
          <p:cNvSpPr txBox="1"/>
          <p:nvPr/>
        </p:nvSpPr>
        <p:spPr>
          <a:xfrm>
            <a:off x="10310149" y="4832529"/>
            <a:ext cx="13068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0000"/>
                </a:solidFill>
                <a:latin typeface="Montserrat" panose="00000500000000000000" pitchFamily="50" charset="0"/>
              </a:rPr>
              <a:t>Germany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D191A043-E1E4-0111-4DAA-74C140E46D13}"/>
              </a:ext>
            </a:extLst>
          </p:cNvPr>
          <p:cNvSpPr txBox="1">
            <a:spLocks/>
          </p:cNvSpPr>
          <p:nvPr/>
        </p:nvSpPr>
        <p:spPr>
          <a:xfrm>
            <a:off x="6374862" y="1353855"/>
            <a:ext cx="8491262" cy="24917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5E4F1278-B29C-90C9-6CEB-0472B40A57BB}"/>
              </a:ext>
            </a:extLst>
          </p:cNvPr>
          <p:cNvSpPr txBox="1"/>
          <p:nvPr/>
        </p:nvSpPr>
        <p:spPr>
          <a:xfrm>
            <a:off x="966216" y="1709499"/>
            <a:ext cx="86715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/>
            <a:r>
              <a:rPr lang="en-US" sz="3600" dirty="0">
                <a:solidFill>
                  <a:srgbClr val="00B0F0"/>
                </a:solidFill>
              </a:rPr>
              <a:t>2. Providing specialized SW 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0A8EC5BB-3956-25B5-4457-A0525ADF1F48}"/>
              </a:ext>
            </a:extLst>
          </p:cNvPr>
          <p:cNvSpPr txBox="1">
            <a:spLocks/>
          </p:cNvSpPr>
          <p:nvPr/>
        </p:nvSpPr>
        <p:spPr>
          <a:xfrm>
            <a:off x="1419396" y="2615366"/>
            <a:ext cx="8218380" cy="24917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err="1"/>
              <a:t>Specialized</a:t>
            </a:r>
            <a:r>
              <a:rPr lang="cs-CZ" dirty="0"/>
              <a:t> Software </a:t>
            </a:r>
            <a:r>
              <a:rPr lang="cs-CZ" dirty="0" err="1"/>
              <a:t>solution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VRS, VRI, TRS</a:t>
            </a:r>
          </a:p>
          <a:p>
            <a:r>
              <a:rPr lang="cs-CZ" dirty="0"/>
              <a:t>All-in-</a:t>
            </a:r>
            <a:r>
              <a:rPr lang="cs-CZ" dirty="0" err="1"/>
              <a:t>one</a:t>
            </a:r>
            <a:r>
              <a:rPr lang="cs-CZ" dirty="0"/>
              <a:t> </a:t>
            </a:r>
            <a:r>
              <a:rPr lang="cs-CZ" dirty="0" err="1"/>
              <a:t>solution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Deaf</a:t>
            </a:r>
            <a:r>
              <a:rPr lang="cs-CZ" dirty="0"/>
              <a:t>, </a:t>
            </a:r>
            <a:r>
              <a:rPr lang="cs-CZ" dirty="0" err="1"/>
              <a:t>Interpreter</a:t>
            </a:r>
            <a:r>
              <a:rPr lang="cs-CZ" dirty="0"/>
              <a:t> interface, </a:t>
            </a:r>
            <a:r>
              <a:rPr lang="cs-CZ" dirty="0" err="1"/>
              <a:t>Administration</a:t>
            </a:r>
            <a:r>
              <a:rPr lang="cs-CZ" dirty="0"/>
              <a:t>, and </a:t>
            </a:r>
            <a:r>
              <a:rPr lang="cs-CZ" dirty="0" err="1"/>
              <a:t>accessible</a:t>
            </a:r>
            <a:r>
              <a:rPr lang="cs-CZ" dirty="0"/>
              <a:t> </a:t>
            </a:r>
            <a:r>
              <a:rPr lang="cs-CZ" dirty="0" err="1"/>
              <a:t>contact</a:t>
            </a:r>
            <a:r>
              <a:rPr lang="cs-CZ" dirty="0"/>
              <a:t> </a:t>
            </a:r>
            <a:r>
              <a:rPr lang="cs-CZ" dirty="0" err="1"/>
              <a:t>points</a:t>
            </a:r>
            <a:endParaRPr lang="cs-CZ" dirty="0"/>
          </a:p>
          <a:p>
            <a:r>
              <a:rPr lang="cs-CZ" dirty="0" err="1">
                <a:solidFill>
                  <a:srgbClr val="000000"/>
                </a:solidFill>
                <a:latin typeface="Calibri" panose="020F0502020204030204" pitchFamily="34" charset="0"/>
              </a:rPr>
              <a:t>Operating</a:t>
            </a: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 in 9 </a:t>
            </a:r>
            <a:r>
              <a:rPr lang="cs-CZ" dirty="0" err="1">
                <a:solidFill>
                  <a:srgbClr val="000000"/>
                </a:solidFill>
                <a:latin typeface="Calibri" panose="020F0502020204030204" pitchFamily="34" charset="0"/>
              </a:rPr>
              <a:t>countries</a:t>
            </a: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Calibri" panose="020F0502020204030204" pitchFamily="34" charset="0"/>
              </a:rPr>
              <a:t>across</a:t>
            </a: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Calibri" panose="020F0502020204030204" pitchFamily="34" charset="0"/>
              </a:rPr>
              <a:t>Europe</a:t>
            </a: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: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6405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FACADD-DB11-20CF-F758-134EAD80E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8C8BB-6020-E7BE-9FC3-34802DF4B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Our product: </a:t>
            </a:r>
            <a:r>
              <a:rPr lang="en-US" b="1" u="sng" dirty="0"/>
              <a:t>Complex SW for VRS,VRI,TRS  </a:t>
            </a:r>
            <a:endParaRPr lang="en-GB" b="1" u="sng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1F4BB6-0E1D-CB67-52DC-75422781E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7F43F-4BC3-6597-7489-926383FDE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5</a:t>
            </a:fld>
            <a:endParaRPr lang="en-GB"/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9D8A9B82-B565-E4C3-ED51-D260B2015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5303" y="2084006"/>
            <a:ext cx="2771295" cy="85054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b="1" dirty="0"/>
              <a:t>Mobile and web app for Deaf user</a:t>
            </a:r>
            <a:endParaRPr lang="en-US" b="1" dirty="0"/>
          </a:p>
          <a:p>
            <a:pPr marL="0" indent="0">
              <a:buNone/>
            </a:pPr>
            <a:endParaRPr lang="en-GB" b="1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CA561893-56DB-5F78-4472-801524EE8950}"/>
              </a:ext>
            </a:extLst>
          </p:cNvPr>
          <p:cNvSpPr txBox="1"/>
          <p:nvPr/>
        </p:nvSpPr>
        <p:spPr>
          <a:xfrm>
            <a:off x="4190006" y="2032224"/>
            <a:ext cx="358398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2800" b="1" dirty="0"/>
              <a:t>Accessible contact points</a:t>
            </a:r>
          </a:p>
        </p:txBody>
      </p:sp>
      <p:pic>
        <p:nvPicPr>
          <p:cNvPr id="31" name="Obrázek 30" descr="A computer displaying a screenshot of the Deafcom solution webpage for the Deaf, accompanied by two mobile phones: one showing a call loading with an interpreter, and the other showcasing the main page of our app.">
            <a:extLst>
              <a:ext uri="{FF2B5EF4-FFF2-40B4-BE49-F238E27FC236}">
                <a16:creationId xmlns:a16="http://schemas.microsoft.com/office/drawing/2014/main" id="{B9D09828-9602-5659-5BE1-84D8554A9A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98" t="29133" r="4868" b="47613"/>
          <a:stretch/>
        </p:blipFill>
        <p:spPr>
          <a:xfrm>
            <a:off x="353017" y="3124711"/>
            <a:ext cx="3721218" cy="3074245"/>
          </a:xfrm>
          <a:prstGeom prst="rect">
            <a:avLst/>
          </a:prstGeom>
        </p:spPr>
      </p:pic>
      <p:pic>
        <p:nvPicPr>
          <p:cNvPr id="32" name="Obrázek 31" descr="A computer displaying the administration page of Deafcom, accompanied by a notebook showing the interpreter's interface.">
            <a:extLst>
              <a:ext uri="{FF2B5EF4-FFF2-40B4-BE49-F238E27FC236}">
                <a16:creationId xmlns:a16="http://schemas.microsoft.com/office/drawing/2014/main" id="{07BB341F-1130-0171-0009-480EF3E0B4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8079" b="75530"/>
          <a:stretch/>
        </p:blipFill>
        <p:spPr>
          <a:xfrm>
            <a:off x="7074551" y="2685714"/>
            <a:ext cx="5117449" cy="3412986"/>
          </a:xfrm>
          <a:prstGeom prst="rect">
            <a:avLst/>
          </a:prstGeom>
        </p:spPr>
      </p:pic>
      <p:pic>
        <p:nvPicPr>
          <p:cNvPr id="33" name="Obrázek 32" descr="A computer displaying a screenshot of the Deafcom solution webpage for the Deaf in Allianz Bulgaria, alongside two mobile phones: one showing the two-button app interface, and the other displaying the QR code, which can be placed at any contact point.">
            <a:extLst>
              <a:ext uri="{FF2B5EF4-FFF2-40B4-BE49-F238E27FC236}">
                <a16:creationId xmlns:a16="http://schemas.microsoft.com/office/drawing/2014/main" id="{46167263-7623-2992-10BC-FCCBA6FE05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30" t="29299" r="49089" b="48867"/>
          <a:stretch/>
        </p:blipFill>
        <p:spPr>
          <a:xfrm>
            <a:off x="3808146" y="3124711"/>
            <a:ext cx="3761782" cy="2973989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E09BBE9C-CB8C-EACB-16D2-0FF93989C39F}"/>
              </a:ext>
            </a:extLst>
          </p:cNvPr>
          <p:cNvSpPr txBox="1"/>
          <p:nvPr/>
        </p:nvSpPr>
        <p:spPr>
          <a:xfrm>
            <a:off x="7768473" y="2032224"/>
            <a:ext cx="321618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800" b="1" dirty="0"/>
              <a:t>Interpreter interface &amp;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3699520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F2A04-D512-4059-1327-A38595212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57433-C244-AC17-A5F8-0095C769F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Key drivers of success</a:t>
            </a:r>
            <a:endParaRPr lang="en-GB" b="1" u="sng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DFDBFB-61DC-F15E-E73F-4C0CE954F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10755-18DB-6B3D-9D94-E642CF10F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6</a:t>
            </a:fld>
            <a:endParaRPr lang="en-GB"/>
          </a:p>
        </p:txBody>
      </p:sp>
      <p:sp>
        <p:nvSpPr>
          <p:cNvPr id="11" name="Zástupný obsah 10">
            <a:extLst>
              <a:ext uri="{FF2B5EF4-FFF2-40B4-BE49-F238E27FC236}">
                <a16:creationId xmlns:a16="http://schemas.microsoft.com/office/drawing/2014/main" id="{8E0009F4-5BEE-A83D-3A1B-6EFE33CBEF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2518"/>
            <a:ext cx="3674165" cy="950682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buNone/>
            </a:pPr>
            <a:r>
              <a:rPr lang="cs-CZ" b="1" dirty="0" err="1">
                <a:solidFill>
                  <a:srgbClr val="00B0F0"/>
                </a:solidFill>
              </a:rPr>
              <a:t>Strategic</a:t>
            </a:r>
            <a:r>
              <a:rPr lang="cs-CZ" b="1" dirty="0">
                <a:solidFill>
                  <a:srgbClr val="00B0F0"/>
                </a:solidFill>
              </a:rPr>
              <a:t> </a:t>
            </a:r>
            <a:r>
              <a:rPr lang="cs-CZ" b="1" dirty="0" err="1">
                <a:solidFill>
                  <a:srgbClr val="00B0F0"/>
                </a:solidFill>
              </a:rPr>
              <a:t>Investments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9DFE3FF3-B615-B38B-0057-A6BD3AF06704}"/>
              </a:ext>
            </a:extLst>
          </p:cNvPr>
          <p:cNvSpPr txBox="1"/>
          <p:nvPr/>
        </p:nvSpPr>
        <p:spPr>
          <a:xfrm>
            <a:off x="6788424" y="1790171"/>
            <a:ext cx="36741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lnSpc>
                <a:spcPct val="100000"/>
              </a:lnSpc>
              <a:buNone/>
            </a:pPr>
            <a:r>
              <a:rPr lang="cs-CZ" sz="2800" b="1" dirty="0" err="1">
                <a:solidFill>
                  <a:srgbClr val="00B0F0"/>
                </a:solidFill>
              </a:rPr>
              <a:t>National</a:t>
            </a:r>
            <a:r>
              <a:rPr lang="cs-CZ" sz="2800" b="1" dirty="0">
                <a:solidFill>
                  <a:srgbClr val="00B0F0"/>
                </a:solidFill>
              </a:rPr>
              <a:t> </a:t>
            </a:r>
            <a:r>
              <a:rPr lang="cs-CZ" sz="2800" b="1" dirty="0" err="1">
                <a:solidFill>
                  <a:srgbClr val="00B0F0"/>
                </a:solidFill>
              </a:rPr>
              <a:t>Recognition</a:t>
            </a:r>
            <a:endParaRPr lang="en-US" sz="2800" b="1" dirty="0">
              <a:solidFill>
                <a:srgbClr val="00B0F0"/>
              </a:solidFill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BD235FC2-D5B3-5D72-9243-1FAA43D97902}"/>
              </a:ext>
            </a:extLst>
          </p:cNvPr>
          <p:cNvSpPr txBox="1"/>
          <p:nvPr/>
        </p:nvSpPr>
        <p:spPr>
          <a:xfrm>
            <a:off x="979734" y="4678794"/>
            <a:ext cx="32548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lnSpc>
                <a:spcPct val="100000"/>
              </a:lnSpc>
              <a:buNone/>
            </a:pPr>
            <a:r>
              <a:rPr lang="cs-CZ" sz="2800" b="1" dirty="0" err="1">
                <a:solidFill>
                  <a:srgbClr val="00B0F0"/>
                </a:solidFill>
              </a:rPr>
              <a:t>Impactful</a:t>
            </a:r>
            <a:r>
              <a:rPr lang="cs-CZ" sz="2800" b="1" dirty="0">
                <a:solidFill>
                  <a:srgbClr val="00B0F0"/>
                </a:solidFill>
              </a:rPr>
              <a:t> </a:t>
            </a:r>
            <a:r>
              <a:rPr lang="cs-CZ" sz="2800" b="1" dirty="0" err="1">
                <a:solidFill>
                  <a:srgbClr val="00B0F0"/>
                </a:solidFill>
              </a:rPr>
              <a:t>Projects</a:t>
            </a:r>
            <a:endParaRPr lang="en-US" sz="2800" b="1" dirty="0">
              <a:solidFill>
                <a:srgbClr val="00B0F0"/>
              </a:solidFill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906DFB10-D1C4-A3BF-70C2-4BD0F1FBBE48}"/>
              </a:ext>
            </a:extLst>
          </p:cNvPr>
          <p:cNvSpPr txBox="1"/>
          <p:nvPr/>
        </p:nvSpPr>
        <p:spPr>
          <a:xfrm>
            <a:off x="6827259" y="4684733"/>
            <a:ext cx="40916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lnSpc>
                <a:spcPct val="100000"/>
              </a:lnSpc>
              <a:buNone/>
            </a:pPr>
            <a:r>
              <a:rPr lang="cs-CZ" sz="2800" b="1" dirty="0" err="1">
                <a:solidFill>
                  <a:srgbClr val="00B0F0"/>
                </a:solidFill>
              </a:rPr>
              <a:t>Further</a:t>
            </a:r>
            <a:r>
              <a:rPr lang="cs-CZ" sz="2800" b="1" dirty="0">
                <a:solidFill>
                  <a:srgbClr val="00B0F0"/>
                </a:solidFill>
              </a:rPr>
              <a:t> development</a:t>
            </a:r>
            <a:endParaRPr lang="en-US" sz="2800" b="1" dirty="0">
              <a:solidFill>
                <a:srgbClr val="00B0F0"/>
              </a:solidFill>
            </a:endParaRPr>
          </a:p>
        </p:txBody>
      </p:sp>
      <p:pic>
        <p:nvPicPr>
          <p:cNvPr id="3" name="Picture 6" descr="Logo of a Estonian Social Insurance Board ">
            <a:extLst>
              <a:ext uri="{FF2B5EF4-FFF2-40B4-BE49-F238E27FC236}">
                <a16:creationId xmlns:a16="http://schemas.microsoft.com/office/drawing/2014/main" id="{37348A01-B142-8176-34D4-6C42B43D1C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424" y="3362083"/>
            <a:ext cx="2732303" cy="88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 descr="Logo of a Czech Ministry of Health ">
            <a:extLst>
              <a:ext uri="{FF2B5EF4-FFF2-40B4-BE49-F238E27FC236}">
                <a16:creationId xmlns:a16="http://schemas.microsoft.com/office/drawing/2014/main" id="{8F8ABEA1-E79E-04F9-ABF8-0798C5856D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408" y="5420414"/>
            <a:ext cx="1844537" cy="806740"/>
          </a:xfrm>
          <a:prstGeom prst="rect">
            <a:avLst/>
          </a:prstGeom>
        </p:spPr>
      </p:pic>
      <p:pic>
        <p:nvPicPr>
          <p:cNvPr id="7" name="Picture 4" descr="Investor: Tilia Impact Ventures">
            <a:extLst>
              <a:ext uri="{FF2B5EF4-FFF2-40B4-BE49-F238E27FC236}">
                <a16:creationId xmlns:a16="http://schemas.microsoft.com/office/drawing/2014/main" id="{DC5ADAB5-E528-793D-CC18-C45004461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34" y="2564952"/>
            <a:ext cx="1228409" cy="124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Investor KOOPEO Ventures | LinkedIn">
            <a:extLst>
              <a:ext uri="{FF2B5EF4-FFF2-40B4-BE49-F238E27FC236}">
                <a16:creationId xmlns:a16="http://schemas.microsoft.com/office/drawing/2014/main" id="{9501BB12-26C2-9E4B-5C59-704F19E9EC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57" b="26711"/>
          <a:stretch/>
        </p:blipFill>
        <p:spPr bwMode="auto">
          <a:xfrm>
            <a:off x="2492163" y="2743200"/>
            <a:ext cx="1659080" cy="735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Picture of a phone and an emergency number 112 ">
            <a:extLst>
              <a:ext uri="{FF2B5EF4-FFF2-40B4-BE49-F238E27FC236}">
                <a16:creationId xmlns:a16="http://schemas.microsoft.com/office/drawing/2014/main" id="{F8DDAD1D-7214-9831-0B72-8AE168C3E8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8155" y="5398478"/>
            <a:ext cx="1657351" cy="82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Estonia flag icon">
            <a:extLst>
              <a:ext uri="{FF2B5EF4-FFF2-40B4-BE49-F238E27FC236}">
                <a16:creationId xmlns:a16="http://schemas.microsoft.com/office/drawing/2014/main" id="{9CBEB586-43AF-E033-C337-667694CC29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7240" y="2552496"/>
            <a:ext cx="619895" cy="619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Slovakia - flag icon">
            <a:extLst>
              <a:ext uri="{FF2B5EF4-FFF2-40B4-BE49-F238E27FC236}">
                <a16:creationId xmlns:a16="http://schemas.microsoft.com/office/drawing/2014/main" id="{4A73624D-0DA4-AB90-D3C9-DD5EEF7ED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2552495"/>
            <a:ext cx="619895" cy="619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Lithuania - flag icon">
            <a:extLst>
              <a:ext uri="{FF2B5EF4-FFF2-40B4-BE49-F238E27FC236}">
                <a16:creationId xmlns:a16="http://schemas.microsoft.com/office/drawing/2014/main" id="{E05D8286-9DB9-B922-7B75-2C5985971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2305" y="2568567"/>
            <a:ext cx="619895" cy="619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4240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2C4E0-E747-0389-5BEC-B18BD32D2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5A492-4676-4626-0744-424B18D61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The future </a:t>
            </a:r>
            <a:endParaRPr lang="en-GB" b="1" u="sng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936031-482A-206B-45EA-B8984E018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3873F5-20FF-39F0-F38C-2459EDBF7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7</a:t>
            </a:fld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0C83620-7857-B418-663B-DB3164F8A8DC}"/>
              </a:ext>
            </a:extLst>
          </p:cNvPr>
          <p:cNvSpPr txBox="1">
            <a:spLocks/>
          </p:cNvSpPr>
          <p:nvPr/>
        </p:nvSpPr>
        <p:spPr>
          <a:xfrm>
            <a:off x="5894439" y="1933851"/>
            <a:ext cx="1977033" cy="631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rgbClr val="00B0F0"/>
                </a:solidFill>
              </a:rPr>
              <a:t>2025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4983A24-C735-7758-111D-43EC39901053}"/>
              </a:ext>
            </a:extLst>
          </p:cNvPr>
          <p:cNvSpPr txBox="1">
            <a:spLocks/>
          </p:cNvSpPr>
          <p:nvPr/>
        </p:nvSpPr>
        <p:spPr>
          <a:xfrm>
            <a:off x="5894438" y="3020870"/>
            <a:ext cx="1977033" cy="631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100,000+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9E7536C-0CE9-788D-A502-A6649CA8D7DE}"/>
              </a:ext>
            </a:extLst>
          </p:cNvPr>
          <p:cNvSpPr txBox="1">
            <a:spLocks/>
          </p:cNvSpPr>
          <p:nvPr/>
        </p:nvSpPr>
        <p:spPr>
          <a:xfrm>
            <a:off x="5894440" y="4083674"/>
            <a:ext cx="1977032" cy="631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11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7D7E8C3F-E678-DAF9-C4ED-F7C295A62EFE}"/>
              </a:ext>
            </a:extLst>
          </p:cNvPr>
          <p:cNvSpPr txBox="1">
            <a:spLocks/>
          </p:cNvSpPr>
          <p:nvPr/>
        </p:nvSpPr>
        <p:spPr>
          <a:xfrm>
            <a:off x="5894438" y="5036809"/>
            <a:ext cx="1977032" cy="631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1,000+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F013F3D-CBDF-EB3B-5B7C-DAECDC3A857C}"/>
              </a:ext>
            </a:extLst>
          </p:cNvPr>
          <p:cNvSpPr txBox="1">
            <a:spLocks/>
          </p:cNvSpPr>
          <p:nvPr/>
        </p:nvSpPr>
        <p:spPr>
          <a:xfrm>
            <a:off x="783561" y="3014915"/>
            <a:ext cx="3888711" cy="631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Interpreted sessions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ACA27058-03CE-70AB-C9A9-AE29D31FC21D}"/>
              </a:ext>
            </a:extLst>
          </p:cNvPr>
          <p:cNvSpPr txBox="1">
            <a:spLocks/>
          </p:cNvSpPr>
          <p:nvPr/>
        </p:nvSpPr>
        <p:spPr>
          <a:xfrm>
            <a:off x="838200" y="5030854"/>
            <a:ext cx="4355592" cy="839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Accessible contact points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4D7DF726-8286-702E-DA68-51E07EF07034}"/>
              </a:ext>
            </a:extLst>
          </p:cNvPr>
          <p:cNvSpPr txBox="1">
            <a:spLocks/>
          </p:cNvSpPr>
          <p:nvPr/>
        </p:nvSpPr>
        <p:spPr>
          <a:xfrm>
            <a:off x="781076" y="4083674"/>
            <a:ext cx="3951660" cy="631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Countries of operation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45BBF-58BF-F784-BCF3-188433BF826A}"/>
              </a:ext>
            </a:extLst>
          </p:cNvPr>
          <p:cNvSpPr txBox="1">
            <a:spLocks/>
          </p:cNvSpPr>
          <p:nvPr/>
        </p:nvSpPr>
        <p:spPr>
          <a:xfrm>
            <a:off x="8532493" y="1933851"/>
            <a:ext cx="1977033" cy="631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rgbClr val="00B0F0"/>
                </a:solidFill>
              </a:rPr>
              <a:t>2030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A62B121-2179-1400-FEEB-5E23DFC7CBA3}"/>
              </a:ext>
            </a:extLst>
          </p:cNvPr>
          <p:cNvSpPr txBox="1">
            <a:spLocks/>
          </p:cNvSpPr>
          <p:nvPr/>
        </p:nvSpPr>
        <p:spPr>
          <a:xfrm>
            <a:off x="8532492" y="3020870"/>
            <a:ext cx="1977033" cy="631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1,000,000+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982BE7C-6484-BFDA-109E-0A3A451D07EE}"/>
              </a:ext>
            </a:extLst>
          </p:cNvPr>
          <p:cNvSpPr txBox="1">
            <a:spLocks/>
          </p:cNvSpPr>
          <p:nvPr/>
        </p:nvSpPr>
        <p:spPr>
          <a:xfrm>
            <a:off x="8532494" y="4083674"/>
            <a:ext cx="1977032" cy="631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15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9B2531D-0151-D373-AE3B-D33C9CCCB176}"/>
              </a:ext>
            </a:extLst>
          </p:cNvPr>
          <p:cNvSpPr txBox="1">
            <a:spLocks/>
          </p:cNvSpPr>
          <p:nvPr/>
        </p:nvSpPr>
        <p:spPr>
          <a:xfrm>
            <a:off x="8532492" y="5036809"/>
            <a:ext cx="1977032" cy="631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13,500+</a:t>
            </a:r>
          </a:p>
        </p:txBody>
      </p:sp>
    </p:spTree>
    <p:extLst>
      <p:ext uri="{BB962C8B-B14F-4D97-AF65-F5344CB8AC3E}">
        <p14:creationId xmlns:p14="http://schemas.microsoft.com/office/powerpoint/2010/main" val="1732835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0E3A13-C255-AF92-4304-EFF6123E4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Obrázek 6" descr="Logo of a Deafcom company ">
            <a:extLst>
              <a:ext uri="{FF2B5EF4-FFF2-40B4-BE49-F238E27FC236}">
                <a16:creationId xmlns:a16="http://schemas.microsoft.com/office/drawing/2014/main" id="{9A00A151-9231-9773-51BB-11A6C5EC18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54"/>
          <a:stretch/>
        </p:blipFill>
        <p:spPr>
          <a:xfrm>
            <a:off x="20" y="356124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3398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3689</TotalTime>
  <Words>1102</Words>
  <Application>Microsoft Macintosh PowerPoint</Application>
  <PresentationFormat>Širokoúhlá obrazovka</PresentationFormat>
  <Paragraphs>124</Paragraphs>
  <Slides>8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Montserrat</vt:lpstr>
      <vt:lpstr>Office Theme</vt:lpstr>
      <vt:lpstr>Prezentace aplikace PowerPoint</vt:lpstr>
      <vt:lpstr>Deafcom </vt:lpstr>
      <vt:lpstr>Deafcom: our services </vt:lpstr>
      <vt:lpstr>Deafcom: our services </vt:lpstr>
      <vt:lpstr>Our product: Complex SW for VRS,VRI,TRS  </vt:lpstr>
      <vt:lpstr>Key drivers of success</vt:lpstr>
      <vt:lpstr>The future 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Katerina Stanton Balazs</dc:creator>
  <cp:lastModifiedBy>Sarka Humlova</cp:lastModifiedBy>
  <cp:revision>28</cp:revision>
  <cp:lastPrinted>2024-11-17T21:33:08Z</cp:lastPrinted>
  <dcterms:created xsi:type="dcterms:W3CDTF">2022-12-05T13:52:15Z</dcterms:created>
  <dcterms:modified xsi:type="dcterms:W3CDTF">2025-02-19T00:13:53Z</dcterms:modified>
</cp:coreProperties>
</file>