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78" r:id="rId1"/>
  </p:sldMasterIdLst>
  <p:notesMasterIdLst>
    <p:notesMasterId r:id="rId8"/>
  </p:notesMasterIdLst>
  <p:handoutMasterIdLst>
    <p:handoutMasterId r:id="rId9"/>
  </p:handoutMasterIdLst>
  <p:sldIdLst>
    <p:sldId id="270" r:id="rId2"/>
    <p:sldId id="279" r:id="rId3"/>
    <p:sldId id="317" r:id="rId4"/>
    <p:sldId id="319" r:id="rId5"/>
    <p:sldId id="320" r:id="rId6"/>
    <p:sldId id="321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</p:embeddedFontLst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78F"/>
    <a:srgbClr val="004AAD"/>
    <a:srgbClr val="E02929"/>
    <a:srgbClr val="E42828"/>
    <a:srgbClr val="CC2C36"/>
    <a:srgbClr val="035890"/>
    <a:srgbClr val="E42928"/>
    <a:srgbClr val="025891"/>
    <a:srgbClr val="0E5D92"/>
    <a:srgbClr val="D82C33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D114EF9-3825-AE6D-D626-40D8297811D5}" v="29" dt="2023-04-25T13:55:52.9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914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00092F-D89F-4EC3-9A4A-57370BB4139C}" type="datetimeFigureOut">
              <a:rPr lang="sk-SK" smtClean="0"/>
              <a:t>5. 1. 2024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A939-E84D-4650-9416-292A2B5DD457}" type="slidenum">
              <a:rPr lang="sk-SK" smtClean="0"/>
              <a:t>‹#›</a:t>
            </a:fld>
            <a:endParaRPr lang="sk-SK"/>
          </a:p>
        </p:txBody>
      </p:sp>
      <p:pic>
        <p:nvPicPr>
          <p:cNvPr id="7" name="Obrázok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68886" cy="112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01774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hlavičk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96803-C52E-4AA1-B492-5533C74C4520}" type="datetimeFigureOut">
              <a:rPr lang="sk-SK" smtClean="0"/>
              <a:t>5. 1. 2024</a:t>
            </a:fld>
            <a:endParaRPr lang="sk-SK"/>
          </a:p>
        </p:txBody>
      </p:sp>
      <p:sp>
        <p:nvSpPr>
          <p:cNvPr id="4" name="Zástupný objekt pre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objekt pre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E6654B-E7E0-414F-A679-02668B267BE6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241715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CBDE2-13E3-3541-B9EC-E979C19A01F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662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DF38B-621D-4BCD-89A9-FBD666408DA6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439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podnadpisov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45D47-148A-4A3B-82F5-E3A034142841}" type="datetime1">
              <a:rPr lang="sk-SK" smtClean="0"/>
              <a:t>5. 1. 2024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017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282F0-29E9-434A-8CD4-E40ED680863C}" type="datetime1">
              <a:rPr lang="sk-SK" smtClean="0"/>
              <a:t>5. 1. 2024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39303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C5797-890F-45BE-A441-D19943EE6517}" type="datetime1">
              <a:rPr lang="sk-SK" smtClean="0"/>
              <a:t>5. 1. 2024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00955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CFC2E-E7D2-4BDB-A4CA-B7F94A84432E}" type="datetime1">
              <a:rPr lang="sk-SK" smtClean="0"/>
              <a:t>5. 1. 2024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04756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1884C-9735-40AC-94D3-A1E05D30DC95}" type="datetime1">
              <a:rPr lang="sk-SK" smtClean="0"/>
              <a:t>5. 1. 2024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411068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E1512-0506-4B94-BD98-87461A81F064}" type="datetime1">
              <a:rPr lang="sk-SK" smtClean="0"/>
              <a:t>5. 1. 2024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0557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CFC25-48F5-4773-8B2E-DB598337F01B}" type="datetime1">
              <a:rPr lang="sk-SK" smtClean="0"/>
              <a:t>5. 1. 2024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4136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B8D21-ED04-45E9-AB99-E0BF176BA6EE}" type="datetime1">
              <a:rPr lang="sk-SK" smtClean="0"/>
              <a:t>5. 1. 2024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36565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96B5C-CB67-420E-AC17-F4370FC4EED5}" type="datetime1">
              <a:rPr lang="sk-SK" smtClean="0"/>
              <a:t>5. 1. 2024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02373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48825-8E3D-4B23-B5DE-529BA3F9D16A}" type="datetime1">
              <a:rPr lang="sk-SK" smtClean="0"/>
              <a:t>5. 1. 2024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28826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C409B-49DF-4F6D-9829-A4BF7927F875}" type="datetime1">
              <a:rPr lang="sk-SK" smtClean="0"/>
              <a:t>5. 1. 2024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30351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FF0A48-1FAB-477B-A820-67D43F96EA56}" type="datetime1">
              <a:rPr lang="sk-SK" smtClean="0"/>
              <a:t>5. 1. 2024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Name and email of proposer/presenter</a:t>
            </a:r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62AA1-B005-4D36-9A85-4369E37391D0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789909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lokTextu 6"/>
          <p:cNvSpPr txBox="1"/>
          <p:nvPr/>
        </p:nvSpPr>
        <p:spPr>
          <a:xfrm>
            <a:off x="457622" y="1881458"/>
            <a:ext cx="943550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Secure Societies 2024: Horizon Europe Cluster 3 Brokerage Event in Istanbul</a:t>
            </a:r>
            <a:endParaRPr 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Pitch Presentation Template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64B3A9-37CF-0BA3-2E5D-3FCC824E129D}"/>
              </a:ext>
            </a:extLst>
          </p:cNvPr>
          <p:cNvSpPr txBox="1"/>
          <p:nvPr/>
        </p:nvSpPr>
        <p:spPr>
          <a:xfrm>
            <a:off x="6491514" y="4253944"/>
            <a:ext cx="524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800" dirty="0"/>
              <a:t>Name of Speaker</a:t>
            </a:r>
          </a:p>
          <a:p>
            <a:pPr algn="r"/>
            <a:r>
              <a:rPr lang="en-GB" sz="2800" dirty="0"/>
              <a:t>Name of Company/Organisation</a:t>
            </a:r>
          </a:p>
          <a:p>
            <a:pPr algn="r"/>
            <a:endParaRPr lang="en-GB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711"/>
          <a:stretch/>
        </p:blipFill>
        <p:spPr>
          <a:xfrm>
            <a:off x="322621" y="5874679"/>
            <a:ext cx="4022725" cy="810333"/>
          </a:xfrm>
          <a:prstGeom prst="rect">
            <a:avLst/>
          </a:prstGeom>
        </p:spPr>
      </p:pic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12038" r="10262"/>
          <a:stretch/>
        </p:blipFill>
        <p:spPr>
          <a:xfrm>
            <a:off x="11201400" y="5858146"/>
            <a:ext cx="628650" cy="826866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 rotWithShape="1">
          <a:blip r:embed="rId4"/>
          <a:srcRect t="1175" b="675"/>
          <a:stretch/>
        </p:blipFill>
        <p:spPr>
          <a:xfrm>
            <a:off x="7311009" y="5890443"/>
            <a:ext cx="1905456" cy="795337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 rotWithShape="1">
          <a:blip r:embed="rId5"/>
          <a:srcRect l="2648" r="1052"/>
          <a:stretch/>
        </p:blipFill>
        <p:spPr>
          <a:xfrm>
            <a:off x="9808882" y="5887767"/>
            <a:ext cx="800100" cy="818599"/>
          </a:xfrm>
          <a:prstGeom prst="rect">
            <a:avLst/>
          </a:prstGeom>
        </p:spPr>
      </p:pic>
      <p:pic>
        <p:nvPicPr>
          <p:cNvPr id="1032" name="Picture 8" descr="EEN Enterprise Europe Network | FUEIB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62" t="3710" r="26696" b="3291"/>
          <a:stretch/>
        </p:blipFill>
        <p:spPr bwMode="auto">
          <a:xfrm>
            <a:off x="4639950" y="5874679"/>
            <a:ext cx="2373906" cy="82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6623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ĺžnik 18"/>
          <p:cNvSpPr/>
          <p:nvPr/>
        </p:nvSpPr>
        <p:spPr>
          <a:xfrm>
            <a:off x="499900" y="1556363"/>
            <a:ext cx="11510391" cy="43290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indent="0">
              <a:buNone/>
            </a:pPr>
            <a:endParaRPr lang="en-US" sz="2400" i="1" dirty="0">
              <a:solidFill>
                <a:srgbClr val="C00000"/>
              </a:solidFill>
              <a:ea typeface="+mn-lt"/>
              <a:cs typeface="+mn-lt"/>
            </a:endParaRPr>
          </a:p>
          <a:p>
            <a:pPr indent="0">
              <a:buNone/>
            </a:pPr>
            <a:r>
              <a:rPr lang="en-US" sz="2800" dirty="0">
                <a:solidFill>
                  <a:schemeClr val="tx1"/>
                </a:solidFill>
              </a:rPr>
              <a:t>Contact Details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N</a:t>
            </a:r>
            <a:r>
              <a:rPr lang="en-US" sz="2800" dirty="0" smtClean="0">
                <a:solidFill>
                  <a:schemeClr val="tx1"/>
                </a:solidFill>
              </a:rPr>
              <a:t>am</a:t>
            </a:r>
            <a:r>
              <a:rPr lang="tr-TR" sz="2800" dirty="0" smtClean="0">
                <a:solidFill>
                  <a:schemeClr val="tx1"/>
                </a:solidFill>
              </a:rPr>
              <a:t>e:		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schemeClr val="tx1"/>
                </a:solidFill>
              </a:rPr>
              <a:t>Organisation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tr-TR" sz="2800" dirty="0" smtClean="0">
                <a:solidFill>
                  <a:schemeClr val="tx1"/>
                </a:solidFill>
              </a:rPr>
              <a:t>	…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E</a:t>
            </a:r>
            <a:r>
              <a:rPr lang="tr-TR" sz="2800" dirty="0" smtClean="0">
                <a:solidFill>
                  <a:schemeClr val="tx1"/>
                </a:solidFill>
              </a:rPr>
              <a:t>-</a:t>
            </a:r>
            <a:r>
              <a:rPr lang="en-US" sz="2800" dirty="0" smtClean="0">
                <a:solidFill>
                  <a:schemeClr val="tx1"/>
                </a:solidFill>
              </a:rPr>
              <a:t>mail:</a:t>
            </a:r>
            <a:r>
              <a:rPr lang="tr-TR" sz="2800" dirty="0" smtClean="0">
                <a:solidFill>
                  <a:schemeClr val="tx1"/>
                </a:solidFill>
              </a:rPr>
              <a:t>		…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</a:rPr>
              <a:t>Telephone:</a:t>
            </a:r>
            <a:r>
              <a:rPr lang="tr-TR" sz="2800" dirty="0" smtClean="0">
                <a:solidFill>
                  <a:schemeClr val="tx1"/>
                </a:solidFill>
              </a:rPr>
              <a:t>	…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Country</a:t>
            </a:r>
            <a:r>
              <a:rPr lang="en-US" sz="2800" dirty="0" smtClean="0">
                <a:solidFill>
                  <a:schemeClr val="tx1"/>
                </a:solidFill>
              </a:rPr>
              <a:t>:</a:t>
            </a:r>
            <a:r>
              <a:rPr lang="tr-TR" sz="2800" dirty="0" smtClean="0">
                <a:solidFill>
                  <a:schemeClr val="tx1"/>
                </a:solidFill>
              </a:rPr>
              <a:t>		…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sz="2400" i="1" dirty="0">
              <a:solidFill>
                <a:srgbClr val="C00000"/>
              </a:solidFill>
              <a:ea typeface="+mn-lt"/>
              <a:cs typeface="+mn-lt"/>
            </a:endParaRPr>
          </a:p>
          <a:p>
            <a:r>
              <a:rPr lang="en-US" sz="2800" dirty="0">
                <a:solidFill>
                  <a:schemeClr val="tx1"/>
                </a:solidFill>
              </a:rPr>
              <a:t>Proposal </a:t>
            </a:r>
            <a:r>
              <a:rPr lang="en-US" sz="2800" dirty="0">
                <a:solidFill>
                  <a:schemeClr val="tx1"/>
                </a:solidFill>
              </a:rPr>
              <a:t>activity: 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&lt; ref. specific call in work </a:t>
            </a:r>
            <a:r>
              <a:rPr lang="en-US" sz="2400" i="1" dirty="0" err="1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programme</a:t>
            </a:r>
            <a:r>
              <a:rPr lang="en-US" sz="2400" i="1" dirty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, e.g. CL3-FCT-01-04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+mn-lt"/>
                <a:cs typeface="+mn-lt"/>
              </a:rPr>
              <a:t>&gt;</a:t>
            </a:r>
            <a:r>
              <a:rPr lang="en-US" sz="1800" dirty="0">
                <a:solidFill>
                  <a:schemeClr val="bg2">
                    <a:lumMod val="50000"/>
                  </a:schemeClr>
                </a:solidFill>
                <a:ea typeface="+mn-lt"/>
                <a:cs typeface="+mn-lt"/>
              </a:rPr>
              <a:t>  </a:t>
            </a:r>
            <a:endParaRPr lang="en-US" sz="1800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GB" sz="2400" b="1" i="1" dirty="0">
              <a:solidFill>
                <a:schemeClr val="tx1">
                  <a:lumMod val="50000"/>
                  <a:lumOff val="50000"/>
                </a:schemeClr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sk-SK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>
              <a:lnSpc>
                <a:spcPct val="200000"/>
              </a:lnSpc>
            </a:pPr>
            <a:endParaRPr lang="sk-SK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Rovná spojnica 9"/>
          <p:cNvCxnSpPr/>
          <p:nvPr/>
        </p:nvCxnSpPr>
        <p:spPr>
          <a:xfrm flipV="1">
            <a:off x="-8313" y="548637"/>
            <a:ext cx="10814859" cy="1"/>
          </a:xfrm>
          <a:prstGeom prst="line">
            <a:avLst/>
          </a:prstGeom>
          <a:ln w="19050" cap="flat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Nadpis 3">
            <a:extLst>
              <a:ext uri="{FF2B5EF4-FFF2-40B4-BE49-F238E27FC236}">
                <a16:creationId xmlns:a16="http://schemas.microsoft.com/office/drawing/2014/main" id="{4D195822-4101-3ACB-85DE-97D2BCD6069C}"/>
              </a:ext>
            </a:extLst>
          </p:cNvPr>
          <p:cNvSpPr txBox="1">
            <a:spLocks/>
          </p:cNvSpPr>
          <p:nvPr/>
        </p:nvSpPr>
        <p:spPr>
          <a:xfrm>
            <a:off x="499901" y="583774"/>
            <a:ext cx="9976658" cy="10345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«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Preliminary </a:t>
            </a:r>
            <a:r>
              <a:rPr lang="en-GB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proposal </a:t>
            </a:r>
            <a:r>
              <a:rPr lang="en-GB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name</a:t>
            </a:r>
            <a:r>
              <a:rPr lang="tr-TR" b="1" i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»</a:t>
            </a:r>
            <a:endParaRPr lang="en-GB" b="1" i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1" name="Tekstvak 6"/>
          <p:cNvSpPr txBox="1"/>
          <p:nvPr/>
        </p:nvSpPr>
        <p:spPr>
          <a:xfrm>
            <a:off x="0" y="6384222"/>
            <a:ext cx="12192000" cy="369332"/>
          </a:xfrm>
          <a:prstGeom prst="rect">
            <a:avLst/>
          </a:prstGeom>
          <a:solidFill>
            <a:srgbClr val="03578F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2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269249" y="6384222"/>
            <a:ext cx="7971691" cy="365125"/>
          </a:xfrm>
        </p:spPr>
        <p:txBody>
          <a:bodyPr/>
          <a:lstStyle/>
          <a:p>
            <a:r>
              <a:rPr lang="en-US" sz="3200" dirty="0" smtClean="0"/>
              <a:t>Name and email of proposer/presenter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36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title 3">
            <a:extLst>
              <a:ext uri="{FF2B5EF4-FFF2-40B4-BE49-F238E27FC236}">
                <a16:creationId xmlns:a16="http://schemas.microsoft.com/office/drawing/2014/main" id="{CAA9C3F4-A0B2-AE49-8656-6DE108FDD579}"/>
              </a:ext>
            </a:extLst>
          </p:cNvPr>
          <p:cNvSpPr txBox="1">
            <a:spLocks/>
          </p:cNvSpPr>
          <p:nvPr/>
        </p:nvSpPr>
        <p:spPr>
          <a:xfrm>
            <a:off x="838200" y="1690688"/>
            <a:ext cx="10389609" cy="38259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5080" indent="-228600" algn="l">
              <a:buFont typeface="Arial" panose="020B0604020202020204" pitchFamily="34" charset="0"/>
              <a:buChar char="•"/>
              <a:tabLst>
                <a:tab pos="356235" algn="l"/>
                <a:tab pos="3681095" algn="l"/>
              </a:tabLst>
            </a:pPr>
            <a:r>
              <a:rPr lang="en-GB" sz="2800" i="1" dirty="0">
                <a:latin typeface="+mj-lt"/>
              </a:rPr>
              <a:t>Give short information about your organisation, </a:t>
            </a:r>
            <a:r>
              <a:rPr lang="en-GB" sz="2800" i="1" dirty="0">
                <a:latin typeface="+mj-lt"/>
              </a:rPr>
              <a:t>previous Horizon2020/Horizon Europe Projects </a:t>
            </a:r>
            <a:r>
              <a:rPr lang="en-GB" sz="2800" i="1" dirty="0">
                <a:latin typeface="+mj-lt"/>
              </a:rPr>
              <a:t>or relevant national project experiences etc</a:t>
            </a:r>
            <a:r>
              <a:rPr lang="en-GB" sz="2800" i="1" dirty="0">
                <a:latin typeface="+mj-lt"/>
              </a:rPr>
              <a:t>.</a:t>
            </a:r>
          </a:p>
          <a:p>
            <a:pPr marL="228600" marR="5080" indent="-228600" algn="l">
              <a:buFont typeface="Arial" panose="020B0604020202020204" pitchFamily="34" charset="0"/>
              <a:buChar char="•"/>
              <a:tabLst>
                <a:tab pos="356235" algn="l"/>
                <a:tab pos="3681095" algn="l"/>
              </a:tabLst>
            </a:pPr>
            <a:r>
              <a:rPr lang="en-GB" sz="2800" i="1" dirty="0">
                <a:latin typeface="+mj-lt"/>
              </a:rPr>
              <a:t>Expertise related to the </a:t>
            </a:r>
            <a:r>
              <a:rPr lang="en-GB" sz="2800" i="1" dirty="0" err="1" smtClean="0">
                <a:latin typeface="+mj-lt"/>
              </a:rPr>
              <a:t>topi</a:t>
            </a:r>
            <a:r>
              <a:rPr lang="tr-TR" sz="2800" i="1" dirty="0" smtClean="0">
                <a:latin typeface="+mj-lt"/>
              </a:rPr>
              <a:t>c</a:t>
            </a:r>
            <a:endParaRPr lang="en-GB" sz="2800" i="1" dirty="0">
              <a:latin typeface="+mj-lt"/>
            </a:endParaRPr>
          </a:p>
        </p:txBody>
      </p:sp>
      <p:cxnSp>
        <p:nvCxnSpPr>
          <p:cNvPr id="5" name="Rovná spojnica 9"/>
          <p:cNvCxnSpPr/>
          <p:nvPr/>
        </p:nvCxnSpPr>
        <p:spPr>
          <a:xfrm flipV="1">
            <a:off x="-8313" y="548637"/>
            <a:ext cx="10814859" cy="1"/>
          </a:xfrm>
          <a:prstGeom prst="line">
            <a:avLst/>
          </a:prstGeom>
          <a:ln w="19050" cap="flat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6"/>
          <p:cNvSpPr txBox="1"/>
          <p:nvPr/>
        </p:nvSpPr>
        <p:spPr>
          <a:xfrm>
            <a:off x="0" y="6384222"/>
            <a:ext cx="12192000" cy="369332"/>
          </a:xfrm>
          <a:prstGeom prst="rect">
            <a:avLst/>
          </a:prstGeom>
          <a:solidFill>
            <a:srgbClr val="03578F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Description of the Organization</a:t>
            </a:r>
            <a:endParaRPr lang="en-US" dirty="0"/>
          </a:p>
        </p:txBody>
      </p:sp>
      <p:sp>
        <p:nvSpPr>
          <p:cNvPr id="9" name="Altbilgi Yer Tutucusu 1"/>
          <p:cNvSpPr>
            <a:spLocks noGrp="1"/>
          </p:cNvSpPr>
          <p:nvPr>
            <p:ph type="ftr" sz="quarter" idx="11"/>
          </p:nvPr>
        </p:nvSpPr>
        <p:spPr>
          <a:xfrm>
            <a:off x="2269249" y="6384222"/>
            <a:ext cx="7971691" cy="365125"/>
          </a:xfrm>
        </p:spPr>
        <p:txBody>
          <a:bodyPr/>
          <a:lstStyle/>
          <a:p>
            <a:r>
              <a:rPr lang="en-US" sz="3200" dirty="0" smtClean="0"/>
              <a:t>Name and email of proposer/presenter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13030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933"/>
    </mc:Choice>
    <mc:Fallback xmlns="">
      <p:transition spd="slow" advTm="24933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9576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i="1" dirty="0" smtClean="0">
                <a:latin typeface="+mj-lt"/>
              </a:rPr>
              <a:t>Role in the project (coordinator / partner)</a:t>
            </a:r>
          </a:p>
          <a:p>
            <a:r>
              <a:rPr lang="en-GB" i="1" dirty="0" smtClean="0">
                <a:latin typeface="+mj-lt"/>
              </a:rPr>
              <a:t>Description </a:t>
            </a:r>
            <a:r>
              <a:rPr lang="en-GB" i="1" dirty="0">
                <a:latin typeface="+mj-lt"/>
              </a:rPr>
              <a:t>of the proposed </a:t>
            </a:r>
            <a:r>
              <a:rPr lang="en-GB" i="1" dirty="0" smtClean="0">
                <a:latin typeface="+mj-lt"/>
              </a:rPr>
              <a:t>project idea (briefly with clear statements)</a:t>
            </a:r>
          </a:p>
          <a:p>
            <a:endParaRPr lang="en-GB" i="1" dirty="0">
              <a:latin typeface="+mj-lt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700" dirty="0" smtClean="0">
                <a:latin typeface="+mj-lt"/>
                <a:cs typeface="Arial"/>
              </a:rPr>
              <a:t>Obje</a:t>
            </a:r>
            <a:r>
              <a:rPr lang="en-US" sz="1700" spc="5" dirty="0" smtClean="0">
                <a:latin typeface="+mj-lt"/>
                <a:cs typeface="Arial"/>
              </a:rPr>
              <a:t>c</a:t>
            </a:r>
            <a:r>
              <a:rPr lang="en-US" sz="1700" dirty="0" smtClean="0">
                <a:latin typeface="+mj-lt"/>
                <a:cs typeface="Arial"/>
              </a:rPr>
              <a:t>ti</a:t>
            </a:r>
            <a:r>
              <a:rPr lang="en-US" sz="1700" spc="-15" dirty="0" smtClean="0">
                <a:latin typeface="+mj-lt"/>
                <a:cs typeface="Arial"/>
              </a:rPr>
              <a:t>v</a:t>
            </a:r>
            <a:r>
              <a:rPr lang="en-US" sz="1700" dirty="0" smtClean="0">
                <a:latin typeface="+mj-lt"/>
                <a:cs typeface="Arial"/>
              </a:rPr>
              <a:t>e</a:t>
            </a:r>
            <a:r>
              <a:rPr lang="en-US" sz="1700" spc="5" dirty="0" smtClean="0">
                <a:latin typeface="+mj-lt"/>
                <a:cs typeface="Arial"/>
              </a:rPr>
              <a:t>s</a:t>
            </a:r>
            <a:r>
              <a:rPr lang="en-US" sz="1700" dirty="0">
                <a:latin typeface="+mj-lt"/>
                <a:cs typeface="Arial"/>
              </a:rPr>
              <a:t>:</a:t>
            </a: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>
                <a:latin typeface="+mj-lt"/>
                <a:cs typeface="Arial"/>
              </a:rPr>
              <a:t>to …</a:t>
            </a: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>
                <a:latin typeface="+mj-lt"/>
                <a:cs typeface="Arial"/>
              </a:rPr>
              <a:t>to …</a:t>
            </a: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endParaRPr lang="en-US" sz="1700" dirty="0">
              <a:latin typeface="+mj-lt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6235" algn="l"/>
              </a:tabLst>
            </a:pPr>
            <a:r>
              <a:rPr lang="en-US" sz="1700" dirty="0">
                <a:latin typeface="+mj-lt"/>
                <a:cs typeface="Arial"/>
              </a:rPr>
              <a:t>E</a:t>
            </a:r>
            <a:r>
              <a:rPr lang="en-US" sz="1700" spc="-10" dirty="0">
                <a:latin typeface="+mj-lt"/>
                <a:cs typeface="Arial"/>
              </a:rPr>
              <a:t>x</a:t>
            </a:r>
            <a:r>
              <a:rPr lang="en-US" sz="1700" dirty="0">
                <a:latin typeface="+mj-lt"/>
                <a:cs typeface="Arial"/>
              </a:rPr>
              <a:t>pe</a:t>
            </a:r>
            <a:r>
              <a:rPr lang="en-US" sz="1700" spc="5" dirty="0">
                <a:latin typeface="+mj-lt"/>
                <a:cs typeface="Arial"/>
              </a:rPr>
              <a:t>c</a:t>
            </a:r>
            <a:r>
              <a:rPr lang="en-US" sz="1700" dirty="0">
                <a:latin typeface="+mj-lt"/>
                <a:cs typeface="Arial"/>
              </a:rPr>
              <a:t>ted</a:t>
            </a:r>
            <a:r>
              <a:rPr lang="en-US" sz="1700" spc="-20" dirty="0">
                <a:latin typeface="+mj-lt"/>
                <a:cs typeface="Arial"/>
              </a:rPr>
              <a:t> </a:t>
            </a:r>
            <a:r>
              <a:rPr lang="en-US" sz="1700" dirty="0" smtClean="0">
                <a:latin typeface="+mj-lt"/>
                <a:cs typeface="Arial"/>
              </a:rPr>
              <a:t>res</a:t>
            </a:r>
            <a:r>
              <a:rPr lang="en-US" sz="1700" spc="5" dirty="0" smtClean="0">
                <a:latin typeface="+mj-lt"/>
                <a:cs typeface="Arial"/>
              </a:rPr>
              <a:t>u</a:t>
            </a:r>
            <a:r>
              <a:rPr lang="en-US" sz="1700" dirty="0" smtClean="0">
                <a:latin typeface="+mj-lt"/>
                <a:cs typeface="Arial"/>
              </a:rPr>
              <a:t>lts</a:t>
            </a:r>
          </a:p>
          <a:p>
            <a:pPr marL="756285" lvl="1" indent="-286385">
              <a:lnSpc>
                <a:spcPct val="100000"/>
              </a:lnSpc>
              <a:spcBef>
                <a:spcPts val="440"/>
              </a:spcBef>
              <a:buFont typeface="Arial"/>
              <a:buChar char="•"/>
              <a:tabLst>
                <a:tab pos="756920" algn="l"/>
              </a:tabLst>
            </a:pPr>
            <a:r>
              <a:rPr lang="tr-TR" sz="1700" dirty="0">
                <a:latin typeface="+mj-lt"/>
                <a:cs typeface="Arial"/>
              </a:rPr>
              <a:t>t</a:t>
            </a:r>
            <a:r>
              <a:rPr lang="en-US" sz="1700" dirty="0" smtClean="0">
                <a:latin typeface="+mj-lt"/>
                <a:cs typeface="Arial"/>
              </a:rPr>
              <a:t>o </a:t>
            </a:r>
            <a:r>
              <a:rPr lang="en-US" sz="1700" dirty="0" smtClean="0">
                <a:latin typeface="+mj-lt"/>
                <a:cs typeface="Arial"/>
              </a:rPr>
              <a:t>…</a:t>
            </a:r>
          </a:p>
          <a:p>
            <a:pPr marL="756285" lvl="1" indent="-286385">
              <a:lnSpc>
                <a:spcPct val="100000"/>
              </a:lnSpc>
              <a:spcBef>
                <a:spcPts val="430"/>
              </a:spcBef>
              <a:buFont typeface="Arial"/>
              <a:buChar char="•"/>
              <a:tabLst>
                <a:tab pos="756920" algn="l"/>
              </a:tabLst>
            </a:pPr>
            <a:r>
              <a:rPr lang="en-US" sz="1700" dirty="0" smtClean="0">
                <a:latin typeface="+mj-lt"/>
                <a:cs typeface="Arial"/>
              </a:rPr>
              <a:t>to …</a:t>
            </a:r>
            <a:endParaRPr lang="en-US" sz="1700" dirty="0">
              <a:latin typeface="+mj-lt"/>
              <a:cs typeface="Arial"/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cxnSp>
        <p:nvCxnSpPr>
          <p:cNvPr id="7" name="Rovná spojnica 9"/>
          <p:cNvCxnSpPr/>
          <p:nvPr/>
        </p:nvCxnSpPr>
        <p:spPr>
          <a:xfrm flipV="1">
            <a:off x="-8313" y="548637"/>
            <a:ext cx="10814859" cy="1"/>
          </a:xfrm>
          <a:prstGeom prst="line">
            <a:avLst/>
          </a:prstGeom>
          <a:ln w="19050" cap="flat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6"/>
          <p:cNvSpPr txBox="1"/>
          <p:nvPr/>
        </p:nvSpPr>
        <p:spPr>
          <a:xfrm>
            <a:off x="0" y="6384222"/>
            <a:ext cx="12192000" cy="369332"/>
          </a:xfrm>
          <a:prstGeom prst="rect">
            <a:avLst/>
          </a:prstGeom>
          <a:solidFill>
            <a:srgbClr val="03578F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dirty="0"/>
              <a:t>Proposal idea/conten</a:t>
            </a:r>
            <a:r>
              <a:rPr lang="tr-TR" dirty="0"/>
              <a:t>t</a:t>
            </a:r>
            <a:endParaRPr lang="en-US" dirty="0"/>
          </a:p>
        </p:txBody>
      </p:sp>
      <p:sp>
        <p:nvSpPr>
          <p:cNvPr id="12" name="Altbilgi Yer Tutucusu 1"/>
          <p:cNvSpPr txBox="1">
            <a:spLocks/>
          </p:cNvSpPr>
          <p:nvPr/>
        </p:nvSpPr>
        <p:spPr>
          <a:xfrm>
            <a:off x="2269249" y="6384222"/>
            <a:ext cx="7971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Name and email of proposer/presenter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577774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Project participants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524001" y="1492611"/>
            <a:ext cx="8270448" cy="5332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spc="-20" dirty="0" smtClean="0">
                <a:latin typeface="+mn-lt"/>
              </a:rPr>
              <a:t>Existing Consortium - profile of known partners (if any)</a:t>
            </a:r>
            <a:endParaRPr lang="en-US" sz="2800" b="1" spc="-20" dirty="0">
              <a:latin typeface="+mn-lt"/>
            </a:endParaRPr>
          </a:p>
        </p:txBody>
      </p:sp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C5C91B0A-5D93-3B23-CE5A-FBC530DA58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3959495"/>
              </p:ext>
            </p:extLst>
          </p:nvPr>
        </p:nvGraphicFramePr>
        <p:xfrm>
          <a:off x="1524001" y="2178499"/>
          <a:ext cx="9143997" cy="4275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2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5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05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9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458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51179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No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Partner</a:t>
                      </a:r>
                      <a:r>
                        <a:rPr sz="20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Name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03530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ole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in the</a:t>
                      </a:r>
                      <a:r>
                        <a:rPr sz="2000" b="1" spc="-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Proje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01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740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02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61620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03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268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en-US" sz="1800" b="1" dirty="0" smtClean="0">
                          <a:latin typeface="Arial"/>
                          <a:cs typeface="Arial"/>
                        </a:rPr>
                        <a:t>04</a:t>
                      </a:r>
                      <a:endParaRPr sz="1800" b="1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429145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</a:t>
                      </a: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06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lnB>
                      <a:noFill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8513897"/>
                  </a:ext>
                </a:extLst>
              </a:tr>
              <a:tr h="500252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lang="en-US" sz="18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07</a:t>
                      </a:r>
                      <a:endParaRPr sz="18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L>
                      <a:noFill/>
                    </a:lnL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325755">
                        <a:lnSpc>
                          <a:spcPct val="100000"/>
                        </a:lnSpc>
                      </a:pPr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sz="1800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0" marR="0" marT="0" marB="0">
                    <a:lnT>
                      <a:noFill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72512455"/>
                  </a:ext>
                </a:extLst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cxnSp>
        <p:nvCxnSpPr>
          <p:cNvPr id="7" name="Rovná spojnica 9"/>
          <p:cNvCxnSpPr/>
          <p:nvPr/>
        </p:nvCxnSpPr>
        <p:spPr>
          <a:xfrm flipV="1">
            <a:off x="-8313" y="548637"/>
            <a:ext cx="10814859" cy="1"/>
          </a:xfrm>
          <a:prstGeom prst="line">
            <a:avLst/>
          </a:prstGeom>
          <a:ln w="19050" cap="flat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kstvak 6"/>
          <p:cNvSpPr txBox="1"/>
          <p:nvPr/>
        </p:nvSpPr>
        <p:spPr>
          <a:xfrm>
            <a:off x="0" y="6384222"/>
            <a:ext cx="12192000" cy="369332"/>
          </a:xfrm>
          <a:prstGeom prst="rect">
            <a:avLst/>
          </a:prstGeom>
          <a:solidFill>
            <a:srgbClr val="03578F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0" name="Altbilgi Yer Tutucusu 1"/>
          <p:cNvSpPr txBox="1">
            <a:spLocks/>
          </p:cNvSpPr>
          <p:nvPr/>
        </p:nvSpPr>
        <p:spPr>
          <a:xfrm>
            <a:off x="2269249" y="6384222"/>
            <a:ext cx="7971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Name and email of proposer/presenter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1535005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522849" y="1690688"/>
            <a:ext cx="9143997" cy="480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kern="0" spc="-20" dirty="0" smtClean="0">
                <a:solidFill>
                  <a:prstClr val="black"/>
                </a:solidFill>
                <a:latin typeface="Calibri"/>
                <a:cs typeface="Calibri"/>
              </a:rPr>
              <a:t>Co</a:t>
            </a:r>
            <a:r>
              <a:rPr lang="en-GB" sz="2800" b="1" kern="0" spc="-25" dirty="0" smtClean="0">
                <a:solidFill>
                  <a:prstClr val="black"/>
                </a:solidFill>
                <a:latin typeface="Calibri"/>
                <a:cs typeface="Calibri"/>
              </a:rPr>
              <a:t>n</a:t>
            </a:r>
            <a:r>
              <a:rPr lang="en-GB" sz="2800" b="1" kern="0" spc="-15" dirty="0" smtClean="0">
                <a:solidFill>
                  <a:prstClr val="black"/>
                </a:solidFill>
                <a:latin typeface="Calibri"/>
                <a:cs typeface="Calibri"/>
              </a:rPr>
              <a:t>sortium</a:t>
            </a:r>
            <a:r>
              <a:rPr lang="en-GB" sz="2800" b="1" kern="0" spc="15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GB" sz="2800" b="1" kern="0" spc="-10" dirty="0" smtClean="0">
                <a:solidFill>
                  <a:prstClr val="black"/>
                </a:solidFill>
                <a:latin typeface="Calibri"/>
                <a:cs typeface="Calibri"/>
              </a:rPr>
              <a:t>–</a:t>
            </a:r>
            <a:r>
              <a:rPr lang="en-GB" sz="2800" b="1" kern="0" spc="1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GB" sz="2800" b="1" kern="0" spc="-45" dirty="0" smtClean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lang="en-GB" sz="2800" b="1" kern="0" spc="-20" dirty="0" smtClean="0">
                <a:solidFill>
                  <a:prstClr val="black"/>
                </a:solidFill>
                <a:latin typeface="Calibri"/>
                <a:cs typeface="Calibri"/>
              </a:rPr>
              <a:t>equi</a:t>
            </a:r>
            <a:r>
              <a:rPr lang="en-GB" sz="2800" b="1" kern="0" spc="-40" dirty="0" smtClean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lang="en-GB" sz="2800" b="1" kern="0" spc="-20" dirty="0" smtClean="0">
                <a:solidFill>
                  <a:prstClr val="black"/>
                </a:solidFill>
                <a:latin typeface="Calibri"/>
                <a:cs typeface="Calibri"/>
              </a:rPr>
              <a:t>e</a:t>
            </a:r>
            <a:r>
              <a:rPr lang="en-GB" sz="2800" b="1" kern="0" spc="-15" dirty="0" smtClean="0">
                <a:solidFill>
                  <a:prstClr val="black"/>
                </a:solidFill>
                <a:latin typeface="Calibri"/>
                <a:cs typeface="Calibri"/>
              </a:rPr>
              <a:t>d</a:t>
            </a:r>
            <a:r>
              <a:rPr lang="en-GB" sz="2800" b="1" kern="0" spc="50" dirty="0" smtClean="0">
                <a:solidFill>
                  <a:prstClr val="black"/>
                </a:solidFill>
                <a:latin typeface="Calibri"/>
                <a:cs typeface="Calibri"/>
              </a:rPr>
              <a:t> </a:t>
            </a:r>
            <a:r>
              <a:rPr lang="en-GB" sz="2800" b="1" kern="0" spc="-15" dirty="0" smtClean="0">
                <a:solidFill>
                  <a:prstClr val="black"/>
                </a:solidFill>
                <a:latin typeface="Calibri"/>
                <a:cs typeface="Calibri"/>
              </a:rPr>
              <a:t>partne</a:t>
            </a:r>
            <a:r>
              <a:rPr lang="en-GB" sz="2800" b="1" kern="0" spc="-45" dirty="0" smtClean="0">
                <a:solidFill>
                  <a:prstClr val="black"/>
                </a:solidFill>
                <a:latin typeface="Calibri"/>
                <a:cs typeface="Calibri"/>
              </a:rPr>
              <a:t>r</a:t>
            </a:r>
            <a:r>
              <a:rPr lang="en-GB" sz="2800" b="1" kern="0" spc="-15" dirty="0" smtClean="0">
                <a:solidFill>
                  <a:prstClr val="black"/>
                </a:solidFill>
                <a:latin typeface="Calibri"/>
                <a:cs typeface="Calibri"/>
              </a:rPr>
              <a:t>s</a:t>
            </a:r>
            <a:endParaRPr lang="en-US" sz="2500" b="1" spc="-20" dirty="0">
              <a:latin typeface="+mn-lt"/>
            </a:endParaRPr>
          </a:p>
        </p:txBody>
      </p:sp>
      <p:graphicFrame>
        <p:nvGraphicFramePr>
          <p:cNvPr id="8" name="object 3">
            <a:extLst>
              <a:ext uri="{FF2B5EF4-FFF2-40B4-BE49-F238E27FC236}">
                <a16:creationId xmlns:a16="http://schemas.microsoft.com/office/drawing/2014/main" id="{32E4ADFD-AD9D-375B-FEA5-71534E0A3A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038562"/>
              </p:ext>
            </p:extLst>
          </p:nvPr>
        </p:nvGraphicFramePr>
        <p:xfrm>
          <a:off x="1522849" y="2264338"/>
          <a:ext cx="9143997" cy="39716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0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88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45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84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713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435"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dirty="0"/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9507"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sz="2000" b="1" spc="5" dirty="0">
                          <a:latin typeface="Arial"/>
                          <a:cs typeface="Arial"/>
                        </a:rPr>
                        <a:t>No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20040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Expertise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32105">
                        <a:lnSpc>
                          <a:spcPct val="100000"/>
                        </a:lnSpc>
                      </a:pPr>
                      <a:r>
                        <a:rPr sz="2000" b="1" spc="-14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spc="-35" dirty="0">
                          <a:latin typeface="Arial"/>
                          <a:cs typeface="Arial"/>
                        </a:rPr>
                        <a:t>y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Coun</a:t>
                      </a:r>
                      <a:r>
                        <a:rPr sz="2000" b="1" spc="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ry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591185">
                        <a:lnSpc>
                          <a:spcPct val="100000"/>
                        </a:lnSpc>
                      </a:pPr>
                      <a:r>
                        <a:rPr sz="2000" b="1" dirty="0">
                          <a:latin typeface="Arial"/>
                          <a:cs typeface="Arial"/>
                        </a:rPr>
                        <a:t>Role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in</a:t>
                      </a:r>
                      <a:r>
                        <a:rPr sz="20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the</a:t>
                      </a:r>
                      <a:r>
                        <a:rPr sz="20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b="1" dirty="0">
                          <a:latin typeface="Arial"/>
                          <a:cs typeface="Arial"/>
                        </a:rPr>
                        <a:t>project</a:t>
                      </a:r>
                      <a:endParaRPr sz="20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01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600" spc="-2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600" dirty="0">
                          <a:latin typeface="Arial"/>
                          <a:cs typeface="Arial"/>
                        </a:rPr>
                        <a:t>TD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5763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02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SME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5790">
                <a:tc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10" dirty="0">
                          <a:latin typeface="Arial"/>
                          <a:cs typeface="Arial"/>
                        </a:rPr>
                        <a:t>03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4490">
                        <a:lnSpc>
                          <a:spcPct val="100000"/>
                        </a:lnSpc>
                      </a:pP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5763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04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5790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05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5763">
                <a:tc gridSpan="5">
                  <a:txBody>
                    <a:bodyPr/>
                    <a:lstStyle/>
                    <a:p>
                      <a:pPr marL="187325">
                        <a:lnSpc>
                          <a:spcPct val="10000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06</a:t>
                      </a:r>
                      <a:endParaRPr sz="1800" dirty="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Name and email of proposer/presenter</a:t>
            </a:r>
            <a:endParaRPr lang="sk-SK"/>
          </a:p>
        </p:txBody>
      </p:sp>
      <p:cxnSp>
        <p:nvCxnSpPr>
          <p:cNvPr id="9" name="Rovná spojnica 9"/>
          <p:cNvCxnSpPr/>
          <p:nvPr/>
        </p:nvCxnSpPr>
        <p:spPr>
          <a:xfrm flipV="1">
            <a:off x="-8313" y="548637"/>
            <a:ext cx="10814859" cy="1"/>
          </a:xfrm>
          <a:prstGeom prst="line">
            <a:avLst/>
          </a:prstGeom>
          <a:ln w="19050" cap="flat" cmpd="sng">
            <a:solidFill>
              <a:schemeClr val="accent1">
                <a:lumMod val="50000"/>
              </a:schemeClr>
            </a:solidFill>
            <a:prstDash val="solid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kstvak 6"/>
          <p:cNvSpPr txBox="1"/>
          <p:nvPr/>
        </p:nvSpPr>
        <p:spPr>
          <a:xfrm>
            <a:off x="0" y="6384222"/>
            <a:ext cx="12192000" cy="369332"/>
          </a:xfrm>
          <a:prstGeom prst="rect">
            <a:avLst/>
          </a:prstGeom>
          <a:solidFill>
            <a:srgbClr val="03578F"/>
          </a:solidFill>
        </p:spPr>
        <p:txBody>
          <a:bodyPr wrap="square" rtlCol="0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nb-NO" dirty="0" smtClean="0"/>
              <a:t>Project participants</a:t>
            </a:r>
            <a:endParaRPr lang="en-US" dirty="0"/>
          </a:p>
        </p:txBody>
      </p:sp>
      <p:sp>
        <p:nvSpPr>
          <p:cNvPr id="13" name="Altbilgi Yer Tutucusu 1"/>
          <p:cNvSpPr txBox="1">
            <a:spLocks/>
          </p:cNvSpPr>
          <p:nvPr/>
        </p:nvSpPr>
        <p:spPr>
          <a:xfrm>
            <a:off x="2269249" y="6384222"/>
            <a:ext cx="7971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sk-SK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smtClean="0"/>
              <a:t>Name and email of proposer/presenter</a:t>
            </a:r>
            <a:endParaRPr lang="sk-SK" sz="3200" dirty="0"/>
          </a:p>
        </p:txBody>
      </p:sp>
    </p:spTree>
    <p:extLst>
      <p:ext uri="{BB962C8B-B14F-4D97-AF65-F5344CB8AC3E}">
        <p14:creationId xmlns:p14="http://schemas.microsoft.com/office/powerpoint/2010/main" val="233604107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</TotalTime>
  <Words>232</Words>
  <Application>Microsoft Office PowerPoint</Application>
  <PresentationFormat>Geniş ekran</PresentationFormat>
  <Paragraphs>68</Paragraphs>
  <Slides>6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</vt:i4>
      </vt:variant>
    </vt:vector>
  </HeadingPairs>
  <TitlesOfParts>
    <vt:vector size="10" baseType="lpstr">
      <vt:lpstr>Calibri</vt:lpstr>
      <vt:lpstr>Calibri Light</vt:lpstr>
      <vt:lpstr>Arial</vt:lpstr>
      <vt:lpstr>Motív balíka Office</vt:lpstr>
      <vt:lpstr>PowerPoint Sunusu</vt:lpstr>
      <vt:lpstr>PowerPoint Sunusu</vt:lpstr>
      <vt:lpstr>PowerPoint Sunusu</vt:lpstr>
      <vt:lpstr>PowerPoint Sunusu</vt:lpstr>
      <vt:lpstr>Project participants</vt:lpstr>
      <vt:lpstr>Project participants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Krivjanska Anna</dc:creator>
  <cp:lastModifiedBy>Erencan Bal</cp:lastModifiedBy>
  <cp:revision>40</cp:revision>
  <dcterms:created xsi:type="dcterms:W3CDTF">2022-09-22T19:55:36Z</dcterms:created>
  <dcterms:modified xsi:type="dcterms:W3CDTF">2024-01-05T13:05:21Z</dcterms:modified>
</cp:coreProperties>
</file>