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264" r:id="rId3"/>
    <p:sldId id="267" r:id="rId4"/>
    <p:sldId id="268" r:id="rId5"/>
    <p:sldId id="270" r:id="rId6"/>
    <p:sldId id="261" r:id="rId7"/>
    <p:sldId id="271" r:id="rId8"/>
    <p:sldId id="274" r:id="rId9"/>
    <p:sldId id="273" r:id="rId10"/>
    <p:sldId id="266"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64" autoAdjust="0"/>
    <p:restoredTop sz="75519" autoAdjust="0"/>
  </p:normalViewPr>
  <p:slideViewPr>
    <p:cSldViewPr snapToGrid="0">
      <p:cViewPr varScale="1">
        <p:scale>
          <a:sx n="63" d="100"/>
          <a:sy n="63" d="100"/>
        </p:scale>
        <p:origin x="888" y="19"/>
      </p:cViewPr>
      <p:guideLst/>
    </p:cSldViewPr>
  </p:slideViewPr>
  <p:outlineViewPr>
    <p:cViewPr>
      <p:scale>
        <a:sx n="33" d="100"/>
        <a:sy n="33" d="100"/>
      </p:scale>
      <p:origin x="0" y="-7118"/>
    </p:cViewPr>
  </p:outlin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12/02/2024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
                <a:srgbClr val="0000FF"/>
              </a:buClr>
              <a:buSzTx/>
              <a:buFont typeface="Symbol" panose="05050102010706020507" pitchFamily="18" charset="2"/>
              <a:buNone/>
              <a:tabLst/>
              <a:defRPr/>
            </a:pPr>
            <a:endParaRPr lang="hu-HU" dirty="0"/>
          </a:p>
        </p:txBody>
      </p:sp>
      <p:sp>
        <p:nvSpPr>
          <p:cNvPr id="4" name="Dia számának helye 3"/>
          <p:cNvSpPr>
            <a:spLocks noGrp="1"/>
          </p:cNvSpPr>
          <p:nvPr>
            <p:ph type="sldNum" sz="quarter" idx="5"/>
          </p:nvPr>
        </p:nvSpPr>
        <p:spPr/>
        <p:txBody>
          <a:bodyPr/>
          <a:lstStyle/>
          <a:p>
            <a:fld id="{96EB426B-3A9F-4427-B0FC-79B1E8D70619}" type="slidenum">
              <a:rPr lang="hu-HU" smtClean="0"/>
              <a:t>5</a:t>
            </a:fld>
            <a:endParaRPr lang="hu-HU"/>
          </a:p>
        </p:txBody>
      </p:sp>
    </p:spTree>
    <p:extLst>
      <p:ext uri="{BB962C8B-B14F-4D97-AF65-F5344CB8AC3E}">
        <p14:creationId xmlns:p14="http://schemas.microsoft.com/office/powerpoint/2010/main" val="201922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egyzetek helye 1">
            <a:extLst>
              <a:ext uri="{FF2B5EF4-FFF2-40B4-BE49-F238E27FC236}">
                <a16:creationId xmlns:a16="http://schemas.microsoft.com/office/drawing/2014/main" id="{C150516C-95E5-C9D5-33D9-CD30B43B0AE6}"/>
              </a:ext>
            </a:extLst>
          </p:cNvPr>
          <p:cNvSpPr>
            <a:spLocks noGrp="1"/>
          </p:cNvSpPr>
          <p:nvPr>
            <p:ph type="body" idx="1"/>
          </p:nvPr>
        </p:nvSpPr>
        <p:spPr/>
        <p:txBody>
          <a:bodyPr/>
          <a:lstStyle/>
          <a:p>
            <a:pPr marL="0" lvl="0" indent="0" algn="just">
              <a:lnSpc>
                <a:spcPct val="150000"/>
              </a:lnSpc>
              <a:buClr>
                <a:srgbClr val="0000FF"/>
              </a:buClr>
              <a:buFont typeface="Symbol" panose="05050102010706020507" pitchFamily="18" charset="2"/>
              <a:buNone/>
            </a:pPr>
            <a:endParaRPr lang="hu-H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egyzetek helye 1">
            <a:extLst>
              <a:ext uri="{FF2B5EF4-FFF2-40B4-BE49-F238E27FC236}">
                <a16:creationId xmlns:a16="http://schemas.microsoft.com/office/drawing/2014/main" id="{C150516C-95E5-C9D5-33D9-CD30B43B0AE6}"/>
              </a:ext>
            </a:extLst>
          </p:cNvPr>
          <p:cNvSpPr>
            <a:spLocks noGrp="1"/>
          </p:cNvSpPr>
          <p:nvPr>
            <p:ph type="body" idx="1"/>
          </p:nvPr>
        </p:nvSpPr>
        <p:spPr/>
        <p:txBody>
          <a:bodyPr/>
          <a:lstStyle/>
          <a:p>
            <a:pPr marL="0" lvl="0" indent="0" algn="just">
              <a:lnSpc>
                <a:spcPct val="150000"/>
              </a:lnSpc>
              <a:buClr>
                <a:srgbClr val="0000FF"/>
              </a:buClr>
              <a:buFont typeface="Symbol" panose="05050102010706020507" pitchFamily="18" charset="2"/>
              <a:buNone/>
            </a:pPr>
            <a:endParaRPr lang="hu-HU" dirty="0"/>
          </a:p>
        </p:txBody>
      </p:sp>
    </p:spTree>
    <p:extLst>
      <p:ext uri="{BB962C8B-B14F-4D97-AF65-F5344CB8AC3E}">
        <p14:creationId xmlns:p14="http://schemas.microsoft.com/office/powerpoint/2010/main" val="153892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egyzetek helye 1">
            <a:extLst>
              <a:ext uri="{FF2B5EF4-FFF2-40B4-BE49-F238E27FC236}">
                <a16:creationId xmlns:a16="http://schemas.microsoft.com/office/drawing/2014/main" id="{C150516C-95E5-C9D5-33D9-CD30B43B0AE6}"/>
              </a:ext>
            </a:extLst>
          </p:cNvPr>
          <p:cNvSpPr>
            <a:spLocks noGrp="1"/>
          </p:cNvSpPr>
          <p:nvPr>
            <p:ph type="body" idx="1"/>
          </p:nvPr>
        </p:nvSpPr>
        <p:spPr/>
        <p:txBody>
          <a:bodyPr/>
          <a:lstStyle/>
          <a:p>
            <a:pPr marL="0" lvl="0" indent="0" algn="just">
              <a:lnSpc>
                <a:spcPct val="150000"/>
              </a:lnSpc>
              <a:buClr>
                <a:srgbClr val="0000FF"/>
              </a:buClr>
              <a:buFont typeface="Symbol" panose="05050102010706020507" pitchFamily="18" charset="2"/>
              <a:buNone/>
            </a:pPr>
            <a:endParaRPr lang="hu-HU" dirty="0"/>
          </a:p>
        </p:txBody>
      </p:sp>
    </p:spTree>
    <p:extLst>
      <p:ext uri="{BB962C8B-B14F-4D97-AF65-F5344CB8AC3E}">
        <p14:creationId xmlns:p14="http://schemas.microsoft.com/office/powerpoint/2010/main" val="224398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egyzetek helye 1">
            <a:extLst>
              <a:ext uri="{FF2B5EF4-FFF2-40B4-BE49-F238E27FC236}">
                <a16:creationId xmlns:a16="http://schemas.microsoft.com/office/drawing/2014/main" id="{C150516C-95E5-C9D5-33D9-CD30B43B0AE6}"/>
              </a:ext>
            </a:extLst>
          </p:cNvPr>
          <p:cNvSpPr>
            <a:spLocks noGrp="1"/>
          </p:cNvSpPr>
          <p:nvPr>
            <p:ph type="body" idx="1"/>
          </p:nvPr>
        </p:nvSpPr>
        <p:spPr/>
        <p:txBody>
          <a:bodyPr/>
          <a:lstStyle/>
          <a:p>
            <a:pPr marL="0" lvl="0" indent="0" algn="just">
              <a:lnSpc>
                <a:spcPct val="150000"/>
              </a:lnSpc>
              <a:buClr>
                <a:srgbClr val="0000FF"/>
              </a:buClr>
              <a:buFont typeface="Symbol" panose="05050102010706020507" pitchFamily="18" charset="2"/>
              <a:buNone/>
            </a:pPr>
            <a:endParaRPr lang="hu-HU" dirty="0"/>
          </a:p>
        </p:txBody>
      </p:sp>
    </p:spTree>
    <p:extLst>
      <p:ext uri="{BB962C8B-B14F-4D97-AF65-F5344CB8AC3E}">
        <p14:creationId xmlns:p14="http://schemas.microsoft.com/office/powerpoint/2010/main" val="316189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95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42FD-B898-4662-DDF3-2E46417C3B01}"/>
            </a:ext>
          </a:extLst>
        </p:cNvPr>
        <p:cNvGrpSpPr/>
        <p:nvPr/>
      </p:nvGrpSpPr>
      <p:grpSpPr>
        <a:xfrm>
          <a:off x="0" y="0"/>
          <a:ext cx="0" cy="0"/>
          <a:chOff x="0" y="0"/>
          <a:chExt cx="0" cy="0"/>
        </a:xfrm>
      </p:grpSpPr>
    </p:spTree>
    <p:extLst>
      <p:ext uri="{BB962C8B-B14F-4D97-AF65-F5344CB8AC3E}">
        <p14:creationId xmlns:p14="http://schemas.microsoft.com/office/powerpoint/2010/main" val="3125377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12/02/2024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12/02/2024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12/02/2024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12/02/2024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12/02/2024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12/02/2024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12/02/2024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12/02/2024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12/02/2024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12/02/2024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charm-eu.e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udlguidelines.cas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head.ie/journal/The-journey-towards-Universal-Design-in-the-Teaching-and-Learning-Environment-in-Hungarian-Higher-Educa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dropbox.com/s/9i17h7bbxnu2y64/Step_by_Step_Guide_ErasmusACCESS_print.pdf?dl=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unesdoc.unesco.org/ark:/48223/pf0000189242.locale=e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dginterlinkages.iges.jp/visualisationtool.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charm-eu.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charm-eu.eu/core-valu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harm-eu.eu/masters/globalchallenges/inclus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charm-eu.eu/masters/globalchallenges/fe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harm-eu.eu/toolkit/inclusivity-plan-review-and-key-find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charm-eu.eu/charm-eu-joins-celebration-international-day-persons-disabilities-0" TargetMode="External"/><Relationship Id="rId4" Type="http://schemas.openxmlformats.org/officeDocument/2006/relationships/hyperlink" Target="https://www.charm-eu.eu/toolkit/inclusivity-tips-charm-eu-educator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fazekas.agnes.sarolta@barczi.elte.hu"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hu.linkedin.com/in/agnes-sarolta-fazekas" TargetMode="External"/><Relationship Id="rId4" Type="http://schemas.openxmlformats.org/officeDocument/2006/relationships/hyperlink" Target="https://twitter.com/agnessarol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CHARM-EU LOGO as a coat of arms with different colours">
            <a:extLst>
              <a:ext uri="{FF2B5EF4-FFF2-40B4-BE49-F238E27FC236}">
                <a16:creationId xmlns:a16="http://schemas.microsoft.com/office/drawing/2014/main" id="{25CB8E48-A93C-2562-9C11-35A2B3EB7847}"/>
              </a:ext>
            </a:extLst>
          </p:cNvPr>
          <p:cNvPicPr>
            <a:picLocks noChangeAspect="1"/>
          </p:cNvPicPr>
          <p:nvPr/>
        </p:nvPicPr>
        <p:blipFill rotWithShape="1">
          <a:blip r:embed="rId3">
            <a:extLst>
              <a:ext uri="{28A0092B-C50C-407E-A947-70E740481C1C}">
                <a14:useLocalDpi xmlns:a14="http://schemas.microsoft.com/office/drawing/2010/main" val="0"/>
              </a:ext>
            </a:extLst>
          </a:blip>
          <a:srcRect l="11241" t="17655" r="8217" b="19619"/>
          <a:stretch/>
        </p:blipFill>
        <p:spPr>
          <a:xfrm>
            <a:off x="1449977" y="974103"/>
            <a:ext cx="1106672" cy="861874"/>
          </a:xfrm>
          <a:prstGeom prst="rect">
            <a:avLst/>
          </a:prstGeom>
        </p:spPr>
      </p:pic>
      <p:pic>
        <p:nvPicPr>
          <p:cNvPr id="8" name="Kép 7" descr="Co-funded by the Erasmus+ Programme of the European Union and EU logo with blue background and stars">
            <a:extLst>
              <a:ext uri="{FF2B5EF4-FFF2-40B4-BE49-F238E27FC236}">
                <a16:creationId xmlns:a16="http://schemas.microsoft.com/office/drawing/2014/main" id="{8AFDA3FB-A052-045E-0A3A-23AF4DFEA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567" y="1028772"/>
            <a:ext cx="2435266" cy="695790"/>
          </a:xfrm>
          <a:prstGeom prst="rect">
            <a:avLst/>
          </a:prstGeom>
        </p:spPr>
      </p:pic>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690664" y="1786006"/>
            <a:ext cx="10810672" cy="1183417"/>
          </a:xfrm>
        </p:spPr>
        <p:txBody>
          <a:bodyPr>
            <a:normAutofit fontScale="90000"/>
          </a:bodyPr>
          <a:lstStyle/>
          <a:p>
            <a:pPr>
              <a:lnSpc>
                <a:spcPct val="150000"/>
              </a:lnSpc>
            </a:pPr>
            <a:r>
              <a:rPr lang="en-US" sz="3600" b="1" dirty="0">
                <a:solidFill>
                  <a:srgbClr val="595959"/>
                </a:solidFill>
                <a:latin typeface="+mn-lt"/>
                <a:ea typeface="+mn-ea"/>
                <a:cs typeface="+mn-cs"/>
              </a:rPr>
              <a:t>INCLUSION IN THE DNA OF CHARM-EU</a:t>
            </a:r>
            <a:br>
              <a:rPr lang="hu-HU" sz="3600" b="1" dirty="0">
                <a:solidFill>
                  <a:srgbClr val="595959"/>
                </a:solidFill>
                <a:latin typeface="+mn-lt"/>
                <a:ea typeface="+mn-ea"/>
                <a:cs typeface="+mn-cs"/>
              </a:rPr>
            </a:br>
            <a:r>
              <a:rPr lang="en-GB" sz="3600" b="1" dirty="0">
                <a:solidFill>
                  <a:srgbClr val="595959"/>
                </a:solidFill>
                <a:latin typeface="+mn-lt"/>
                <a:ea typeface="+mn-ea"/>
                <a:cs typeface="+mn-cs"/>
              </a:rPr>
              <a:t>From value-based approach to meaningful implementation</a:t>
            </a: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69817" y="3267324"/>
            <a:ext cx="12022183" cy="2547288"/>
          </a:xfrm>
        </p:spPr>
        <p:txBody>
          <a:bodyPr>
            <a:noAutofit/>
          </a:bodyPr>
          <a:lstStyle/>
          <a:p>
            <a:r>
              <a:rPr lang="hu-HU" sz="2800" b="1" dirty="0">
                <a:solidFill>
                  <a:srgbClr val="595959"/>
                </a:solidFill>
              </a:rPr>
              <a:t>Ágnes Sarolta Fazekas-Vinkovits, PhD</a:t>
            </a:r>
          </a:p>
          <a:p>
            <a:endParaRPr lang="en-US" sz="2800" b="1" dirty="0">
              <a:solidFill>
                <a:srgbClr val="595959"/>
              </a:solidFill>
            </a:endParaRPr>
          </a:p>
          <a:p>
            <a:r>
              <a:rPr lang="hu-HU" sz="2800" b="1" dirty="0" err="1">
                <a:solidFill>
                  <a:srgbClr val="595959"/>
                </a:solidFill>
              </a:rPr>
              <a:t>CHARM</a:t>
            </a:r>
            <a:r>
              <a:rPr lang="hu-HU" sz="2800" b="1" dirty="0">
                <a:solidFill>
                  <a:srgbClr val="595959"/>
                </a:solidFill>
              </a:rPr>
              <a:t>-EU </a:t>
            </a:r>
            <a:r>
              <a:rPr lang="hu-HU" sz="2800" b="1" dirty="0" err="1">
                <a:solidFill>
                  <a:srgbClr val="595959"/>
                </a:solidFill>
              </a:rPr>
              <a:t>Alliance</a:t>
            </a:r>
            <a:r>
              <a:rPr lang="hu-HU" sz="2800" b="1" dirty="0">
                <a:solidFill>
                  <a:srgbClr val="595959"/>
                </a:solidFill>
              </a:rPr>
              <a:t>, Spain &amp; partner </a:t>
            </a:r>
            <a:r>
              <a:rPr lang="hu-HU" sz="2800" b="1" dirty="0" err="1">
                <a:solidFill>
                  <a:srgbClr val="595959"/>
                </a:solidFill>
              </a:rPr>
              <a:t>countries</a:t>
            </a:r>
            <a:r>
              <a:rPr lang="hu-HU" sz="2800" b="1" dirty="0">
                <a:solidFill>
                  <a:srgbClr val="595959"/>
                </a:solidFill>
              </a:rPr>
              <a:t> </a:t>
            </a:r>
            <a:r>
              <a:rPr lang="hu-HU" sz="2800" dirty="0"/>
              <a:t>(</a:t>
            </a:r>
            <a:r>
              <a:rPr lang="hu-HU" sz="2800" dirty="0">
                <a:hlinkClick r:id="rId5"/>
              </a:rPr>
              <a:t>Home | </a:t>
            </a:r>
            <a:r>
              <a:rPr lang="hu-HU" sz="2800" dirty="0" err="1">
                <a:hlinkClick r:id="rId5"/>
              </a:rPr>
              <a:t>CHARM</a:t>
            </a:r>
            <a:r>
              <a:rPr lang="hu-HU" sz="2800" dirty="0">
                <a:hlinkClick r:id="rId5"/>
              </a:rPr>
              <a:t>-EU</a:t>
            </a:r>
            <a:r>
              <a:rPr lang="hu-HU" sz="2800" dirty="0"/>
              <a:t>)</a:t>
            </a:r>
          </a:p>
          <a:p>
            <a:endParaRPr lang="hu-HU" sz="2800" b="1" dirty="0"/>
          </a:p>
          <a:p>
            <a:r>
              <a:rPr lang="hu-HU" sz="2800" b="1" dirty="0">
                <a:solidFill>
                  <a:srgbClr val="595959"/>
                </a:solidFill>
              </a:rPr>
              <a:t>Session: </a:t>
            </a:r>
            <a:r>
              <a:rPr lang="en-US" sz="2800" b="1" dirty="0">
                <a:solidFill>
                  <a:srgbClr val="595959"/>
                </a:solidFill>
              </a:rPr>
              <a:t>Inclusive Practices in Universities and Higher Education Institutions</a:t>
            </a:r>
            <a:endParaRPr lang="en-GB" sz="2800" b="1" dirty="0">
              <a:solidFill>
                <a:srgbClr val="595959"/>
              </a:solidFill>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1833664" y="5963734"/>
            <a:ext cx="9117224" cy="47263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800" b="1" dirty="0">
                <a:solidFill>
                  <a:srgbClr val="595959"/>
                </a:solidFill>
                <a:latin typeface="+mn-lt"/>
              </a:rPr>
              <a:t>Wednesday, February 21, 2024</a:t>
            </a:r>
            <a:r>
              <a:rPr lang="hu-HU" sz="2800" b="1" dirty="0">
                <a:solidFill>
                  <a:srgbClr val="595959"/>
                </a:solidFill>
                <a:latin typeface="+mn-lt"/>
              </a:rPr>
              <a:t>; </a:t>
            </a:r>
            <a:r>
              <a:rPr lang="en-US" sz="2800" b="1" dirty="0">
                <a:solidFill>
                  <a:srgbClr val="595959"/>
                </a:solidFill>
                <a:latin typeface="+mn-lt"/>
              </a:rPr>
              <a:t>14:00 – 15:20 CET</a:t>
            </a: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a:xfrm>
            <a:off x="4334876" y="6492875"/>
            <a:ext cx="4114800" cy="365125"/>
          </a:xfrm>
        </p:spPr>
        <p:txBody>
          <a:bodyPr/>
          <a:lstStyle/>
          <a:p>
            <a:r>
              <a:rPr lang="en-US" sz="2800" dirty="0"/>
              <a:t>#ZeroCon24</a:t>
            </a:r>
            <a:endParaRPr lang="en-GB" sz="2800"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dirty="0"/>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32D2AF-A6A4-4088-A347-DA1F6642B243}"/>
              </a:ext>
            </a:extLst>
          </p:cNvPr>
          <p:cNvSpPr>
            <a:spLocks noGrp="1"/>
          </p:cNvSpPr>
          <p:nvPr>
            <p:ph type="title"/>
          </p:nvPr>
        </p:nvSpPr>
        <p:spPr>
          <a:xfrm>
            <a:off x="1041746" y="57150"/>
            <a:ext cx="10515600" cy="602624"/>
          </a:xfrm>
        </p:spPr>
        <p:txBody>
          <a:bodyPr>
            <a:normAutofit/>
          </a:bodyPr>
          <a:lstStyle/>
          <a:p>
            <a:pPr marL="0" marR="0" lvl="0" indent="0" algn="ctr" defTabSz="914629" rtl="0" eaLnBrk="1" fontAlgn="auto" latinLnBrk="0" hangingPunct="1">
              <a:lnSpc>
                <a:spcPct val="100000"/>
              </a:lnSpc>
              <a:spcBef>
                <a:spcPts val="0"/>
              </a:spcBef>
              <a:spcAft>
                <a:spcPts val="0"/>
              </a:spcAft>
              <a:buClrTx/>
              <a:buSzTx/>
              <a:buFontTx/>
              <a:buNone/>
              <a:tabLst/>
              <a:defRPr/>
            </a:pPr>
            <a:r>
              <a:rPr lang="hu-HU" sz="3000" b="1" dirty="0" err="1">
                <a:solidFill>
                  <a:srgbClr val="595959"/>
                </a:solidFill>
                <a:latin typeface="+mn-lt"/>
              </a:rPr>
              <a:t>RESOURCES</a:t>
            </a:r>
            <a:r>
              <a:rPr lang="hu-HU" sz="3000" b="1" dirty="0">
                <a:solidFill>
                  <a:srgbClr val="595959"/>
                </a:solidFill>
                <a:latin typeface="+mn-lt"/>
              </a:rPr>
              <a:t> &amp; </a:t>
            </a:r>
            <a:r>
              <a:rPr lang="hu-HU" sz="3000" b="1" dirty="0" err="1">
                <a:solidFill>
                  <a:srgbClr val="595959"/>
                </a:solidFill>
                <a:latin typeface="+mn-lt"/>
              </a:rPr>
              <a:t>FURTHER</a:t>
            </a:r>
            <a:r>
              <a:rPr lang="hu-HU" sz="3000" b="1" dirty="0">
                <a:solidFill>
                  <a:srgbClr val="595959"/>
                </a:solidFill>
                <a:latin typeface="+mn-lt"/>
              </a:rPr>
              <a:t> </a:t>
            </a:r>
            <a:r>
              <a:rPr lang="hu-HU" sz="3000" b="1" dirty="0" err="1">
                <a:solidFill>
                  <a:srgbClr val="595959"/>
                </a:solidFill>
                <a:latin typeface="+mn-lt"/>
              </a:rPr>
              <a:t>READINGS</a:t>
            </a:r>
            <a:endParaRPr lang="en-US" sz="3000" b="1" dirty="0">
              <a:solidFill>
                <a:srgbClr val="595959"/>
              </a:solidFill>
              <a:latin typeface="+mn-lt"/>
            </a:endParaRPr>
          </a:p>
        </p:txBody>
      </p:sp>
      <p:sp>
        <p:nvSpPr>
          <p:cNvPr id="3" name="Tartalom helye 2">
            <a:extLst>
              <a:ext uri="{FF2B5EF4-FFF2-40B4-BE49-F238E27FC236}">
                <a16:creationId xmlns:a16="http://schemas.microsoft.com/office/drawing/2014/main" id="{F3728193-03B3-4FC6-A4D9-55D651CC6F38}"/>
              </a:ext>
            </a:extLst>
          </p:cNvPr>
          <p:cNvSpPr>
            <a:spLocks noGrp="1"/>
          </p:cNvSpPr>
          <p:nvPr>
            <p:ph idx="1"/>
          </p:nvPr>
        </p:nvSpPr>
        <p:spPr>
          <a:xfrm>
            <a:off x="158922" y="799131"/>
            <a:ext cx="12033077" cy="6058869"/>
          </a:xfrm>
        </p:spPr>
        <p:txBody>
          <a:bodyPr>
            <a:normAutofit fontScale="92500"/>
          </a:bodyPr>
          <a:lstStyle/>
          <a:p>
            <a:pPr>
              <a:lnSpc>
                <a:spcPct val="120000"/>
              </a:lnSpc>
              <a:spcBef>
                <a:spcPts val="0"/>
              </a:spcBef>
            </a:pPr>
            <a:r>
              <a:rPr lang="nl-NL" sz="2600" dirty="0"/>
              <a:t>Center for Applied Special Technology CAST (2018). Universal Design for Learning Guidelines version 2.2. Wakefield, MA: CAST Retrieved from: Retrieved from </a:t>
            </a:r>
            <a:r>
              <a:rPr lang="nl-NL" sz="2600" dirty="0">
                <a:hlinkClick r:id="rId3">
                  <a:extLst>
                    <a:ext uri="{A12FA001-AC4F-418D-AE19-62706E023703}">
                      <ahyp:hlinkClr xmlns:ahyp="http://schemas.microsoft.com/office/drawing/2018/hyperlinkcolor" val="tx"/>
                    </a:ext>
                  </a:extLst>
                </a:hlinkClick>
              </a:rPr>
              <a:t>http://udlguidelines.cast.org</a:t>
            </a:r>
            <a:r>
              <a:rPr lang="nl-NL" sz="2600" dirty="0"/>
              <a:t> </a:t>
            </a:r>
            <a:endParaRPr lang="hu-HU" sz="2600" dirty="0"/>
          </a:p>
          <a:p>
            <a:pPr>
              <a:lnSpc>
                <a:spcPct val="120000"/>
              </a:lnSpc>
              <a:spcBef>
                <a:spcPts val="0"/>
              </a:spcBef>
            </a:pPr>
            <a:r>
              <a:rPr lang="nl-NL" sz="2600" dirty="0"/>
              <a:t>Fazekas, Á.S. (2018). Felsőoktatáshoz történő hozzáférés és a felsőoktatásban való részvétel vizsgálata a fogyatékossággal élő személyek vonatkozásában. Doktori disszertáció. ELTE Eötvös Loránd Tudományegyetem Társadalomtudományi Kar Szociológia Doktori Iskola Szociálpolitika Doktori Program. Budapest. (offline upon request)</a:t>
            </a:r>
            <a:endParaRPr lang="hu-HU" sz="2600" dirty="0"/>
          </a:p>
          <a:p>
            <a:pPr>
              <a:lnSpc>
                <a:spcPct val="120000"/>
              </a:lnSpc>
              <a:spcBef>
                <a:spcPts val="0"/>
              </a:spcBef>
            </a:pPr>
            <a:r>
              <a:rPr lang="nl-NL" sz="2600" dirty="0"/>
              <a:t>Fazekas, Á. S. (2019). The journey towards Universal Design in the Teaching and Learning Environment in Hungarian Higher Education. THE AHEAD JOURNAL No. 9 A Review of Inclusive Education &amp; Employment Practices Dublin: AHEAD Educational Press ISSN 2009-8286 Retrieved from: </a:t>
            </a:r>
            <a:r>
              <a:rPr lang="nl-NL" sz="2600" dirty="0">
                <a:hlinkClick r:id="rId4">
                  <a:extLst>
                    <a:ext uri="{A12FA001-AC4F-418D-AE19-62706E023703}">
                      <ahyp:hlinkClr xmlns:ahyp="http://schemas.microsoft.com/office/drawing/2018/hyperlinkcolor" val="tx"/>
                    </a:ext>
                  </a:extLst>
                </a:hlinkClick>
              </a:rPr>
              <a:t>https://www.ahead.ie/journal/The-journey-towards-Universal-Design-in-the-Teaching-and-Learning-Environment-in-Hungarian-Higher-Education</a:t>
            </a:r>
            <a:r>
              <a:rPr lang="nl-NL" sz="2600" dirty="0"/>
              <a:t> </a:t>
            </a:r>
            <a:endParaRPr lang="hu-HU" sz="2600" dirty="0"/>
          </a:p>
          <a:p>
            <a:pPr>
              <a:lnSpc>
                <a:spcPct val="120000"/>
              </a:lnSpc>
              <a:spcBef>
                <a:spcPts val="0"/>
              </a:spcBef>
            </a:pPr>
            <a:endParaRPr lang="hu-HU" dirty="0"/>
          </a:p>
          <a:p>
            <a:endParaRPr lang="hu-HU" sz="2400" dirty="0">
              <a:solidFill>
                <a:srgbClr val="1A1A1A"/>
              </a:solidFill>
              <a:latin typeface="proximanovacond-regular"/>
              <a:cs typeface="Calibri"/>
            </a:endParaRPr>
          </a:p>
          <a:p>
            <a:pPr marL="457200" lvl="1" indent="0">
              <a:buNone/>
            </a:pPr>
            <a:endParaRPr lang="hu-HU" sz="2000" b="1" dirty="0">
              <a:solidFill>
                <a:srgbClr val="1A1A1A"/>
              </a:solidFill>
              <a:latin typeface="proximanovacond-regular"/>
              <a:cs typeface="Calibri"/>
            </a:endParaRPr>
          </a:p>
          <a:p>
            <a:pPr marL="457200" lvl="1" indent="0">
              <a:buNone/>
            </a:pPr>
            <a:endParaRPr lang="en-US" sz="2000" b="1" dirty="0">
              <a:cs typeface="Calibri"/>
            </a:endParaRPr>
          </a:p>
          <a:p>
            <a:pPr algn="just"/>
            <a:endParaRPr lang="hu-HU" noProof="1">
              <a:cs typeface="Calibri"/>
            </a:endParaRPr>
          </a:p>
          <a:p>
            <a:pPr algn="just"/>
            <a:endParaRPr lang="hu-HU" noProof="1">
              <a:cs typeface="Calibri"/>
            </a:endParaRPr>
          </a:p>
          <a:p>
            <a:pPr algn="just"/>
            <a:endParaRPr lang="hu-HU" noProof="1">
              <a:cs typeface="Calibri"/>
            </a:endParaRPr>
          </a:p>
        </p:txBody>
      </p:sp>
    </p:spTree>
    <p:extLst>
      <p:ext uri="{BB962C8B-B14F-4D97-AF65-F5344CB8AC3E}">
        <p14:creationId xmlns:p14="http://schemas.microsoft.com/office/powerpoint/2010/main" val="422158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2290-05AD-49EF-FC67-B4BEBEDAA83C}"/>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1E07C6F8-5411-818F-9AFD-DB21F0DC1E3D}"/>
              </a:ext>
            </a:extLst>
          </p:cNvPr>
          <p:cNvSpPr>
            <a:spLocks noGrp="1"/>
          </p:cNvSpPr>
          <p:nvPr>
            <p:ph type="title"/>
          </p:nvPr>
        </p:nvSpPr>
        <p:spPr>
          <a:xfrm>
            <a:off x="1041746" y="57150"/>
            <a:ext cx="10515600" cy="602624"/>
          </a:xfrm>
        </p:spPr>
        <p:txBody>
          <a:bodyPr>
            <a:normAutofit/>
          </a:bodyPr>
          <a:lstStyle/>
          <a:p>
            <a:pPr marL="0" marR="0" lvl="0" indent="0" algn="ctr" defTabSz="914629" rtl="0" eaLnBrk="1" fontAlgn="auto" latinLnBrk="0" hangingPunct="1">
              <a:lnSpc>
                <a:spcPct val="100000"/>
              </a:lnSpc>
              <a:spcBef>
                <a:spcPts val="0"/>
              </a:spcBef>
              <a:spcAft>
                <a:spcPts val="0"/>
              </a:spcAft>
              <a:buClrTx/>
              <a:buSzTx/>
              <a:buFontTx/>
              <a:buNone/>
              <a:tabLst/>
              <a:defRPr/>
            </a:pPr>
            <a:r>
              <a:rPr lang="hu-HU" sz="3000" b="1" dirty="0" err="1">
                <a:solidFill>
                  <a:srgbClr val="595959"/>
                </a:solidFill>
                <a:latin typeface="+mn-lt"/>
              </a:rPr>
              <a:t>RESOURCES</a:t>
            </a:r>
            <a:r>
              <a:rPr lang="hu-HU" sz="3000" b="1" dirty="0">
                <a:solidFill>
                  <a:srgbClr val="595959"/>
                </a:solidFill>
                <a:latin typeface="+mn-lt"/>
              </a:rPr>
              <a:t> &amp; </a:t>
            </a:r>
            <a:r>
              <a:rPr lang="hu-HU" sz="3000" b="1" dirty="0" err="1">
                <a:solidFill>
                  <a:srgbClr val="595959"/>
                </a:solidFill>
                <a:latin typeface="+mn-lt"/>
              </a:rPr>
              <a:t>FURTHER</a:t>
            </a:r>
            <a:r>
              <a:rPr lang="hu-HU" sz="3000" b="1" dirty="0">
                <a:solidFill>
                  <a:srgbClr val="595959"/>
                </a:solidFill>
                <a:latin typeface="+mn-lt"/>
              </a:rPr>
              <a:t> </a:t>
            </a:r>
            <a:r>
              <a:rPr lang="hu-HU" sz="3000" b="1" dirty="0" err="1">
                <a:solidFill>
                  <a:srgbClr val="595959"/>
                </a:solidFill>
                <a:latin typeface="+mn-lt"/>
              </a:rPr>
              <a:t>READINGS</a:t>
            </a:r>
            <a:endParaRPr lang="en-US" sz="3000" b="1" dirty="0">
              <a:solidFill>
                <a:srgbClr val="595959"/>
              </a:solidFill>
              <a:latin typeface="+mn-lt"/>
            </a:endParaRPr>
          </a:p>
        </p:txBody>
      </p:sp>
      <p:sp>
        <p:nvSpPr>
          <p:cNvPr id="3" name="Tartalom helye 2">
            <a:extLst>
              <a:ext uri="{FF2B5EF4-FFF2-40B4-BE49-F238E27FC236}">
                <a16:creationId xmlns:a16="http://schemas.microsoft.com/office/drawing/2014/main" id="{9211B568-57B6-CFA2-3345-43CAE8D8E1C8}"/>
              </a:ext>
            </a:extLst>
          </p:cNvPr>
          <p:cNvSpPr>
            <a:spLocks noGrp="1"/>
          </p:cNvSpPr>
          <p:nvPr>
            <p:ph idx="1"/>
          </p:nvPr>
        </p:nvSpPr>
        <p:spPr>
          <a:xfrm>
            <a:off x="158922" y="799131"/>
            <a:ext cx="12033077" cy="6058869"/>
          </a:xfrm>
        </p:spPr>
        <p:txBody>
          <a:bodyPr>
            <a:normAutofit/>
          </a:bodyPr>
          <a:lstStyle/>
          <a:p>
            <a:pPr>
              <a:lnSpc>
                <a:spcPct val="120000"/>
              </a:lnSpc>
              <a:spcBef>
                <a:spcPts val="0"/>
              </a:spcBef>
            </a:pPr>
            <a:r>
              <a:rPr lang="nl-NL" sz="2400" dirty="0"/>
              <a:t>Fazekas, Á. S. &amp; Csalagovits, Z. (2019). A step-by-step Guide for making your Erasmus+ Projects inclusive. Budapest: Te is Alapítvány Retrieved from: </a:t>
            </a:r>
            <a:r>
              <a:rPr lang="nl-NL" sz="2400" dirty="0">
                <a:hlinkClick r:id="rId3">
                  <a:extLst>
                    <a:ext uri="{A12FA001-AC4F-418D-AE19-62706E023703}">
                      <ahyp:hlinkClr xmlns:ahyp="http://schemas.microsoft.com/office/drawing/2018/hyperlinkcolor" val="tx"/>
                    </a:ext>
                  </a:extLst>
                </a:hlinkClick>
              </a:rPr>
              <a:t>https://www.dropbox.com/s/9i17h7bbxnu2y64/Step_by_Step_Guide_ErasmusACCESS_print.pdf?dl=0</a:t>
            </a:r>
            <a:endParaRPr lang="hu-HU" sz="2400" dirty="0"/>
          </a:p>
          <a:p>
            <a:pPr>
              <a:lnSpc>
                <a:spcPct val="120000"/>
              </a:lnSpc>
              <a:spcBef>
                <a:spcPts val="0"/>
              </a:spcBef>
            </a:pPr>
            <a:r>
              <a:rPr lang="en-US" sz="2400" b="0" i="0" dirty="0">
                <a:solidFill>
                  <a:srgbClr val="161719"/>
                </a:solidFill>
                <a:effectLst/>
              </a:rPr>
              <a:t>UNESCO World Conference on Higher Education, 2009</a:t>
            </a:r>
            <a:r>
              <a:rPr lang="hu-HU" sz="2400" b="0" i="0" dirty="0">
                <a:solidFill>
                  <a:srgbClr val="161719"/>
                </a:solidFill>
                <a:effectLst/>
              </a:rPr>
              <a:t>: </a:t>
            </a:r>
            <a:r>
              <a:rPr lang="hu-HU" sz="2400" b="0" i="0" dirty="0">
                <a:solidFill>
                  <a:srgbClr val="161719"/>
                </a:solidFill>
                <a:effectLst/>
                <a:hlinkClick r:id="rId4"/>
              </a:rPr>
              <a:t>https://</a:t>
            </a:r>
            <a:r>
              <a:rPr lang="hu-HU" sz="2400" b="0" i="0" dirty="0" err="1">
                <a:solidFill>
                  <a:srgbClr val="161719"/>
                </a:solidFill>
                <a:effectLst/>
                <a:hlinkClick r:id="rId4"/>
              </a:rPr>
              <a:t>unesdoc.unesco.org</a:t>
            </a:r>
            <a:r>
              <a:rPr lang="hu-HU" sz="2400" b="0" i="0" dirty="0">
                <a:solidFill>
                  <a:srgbClr val="161719"/>
                </a:solidFill>
                <a:effectLst/>
                <a:hlinkClick r:id="rId4"/>
              </a:rPr>
              <a:t>/</a:t>
            </a:r>
            <a:r>
              <a:rPr lang="hu-HU" sz="2400" b="0" i="0" dirty="0" err="1">
                <a:solidFill>
                  <a:srgbClr val="161719"/>
                </a:solidFill>
                <a:effectLst/>
                <a:hlinkClick r:id="rId4"/>
              </a:rPr>
              <a:t>ark</a:t>
            </a:r>
            <a:r>
              <a:rPr lang="hu-HU" sz="2400" b="0" i="0" dirty="0">
                <a:solidFill>
                  <a:srgbClr val="161719"/>
                </a:solidFill>
                <a:effectLst/>
                <a:hlinkClick r:id="rId4"/>
              </a:rPr>
              <a:t>:/48223/</a:t>
            </a:r>
            <a:r>
              <a:rPr lang="hu-HU" sz="2400" b="0" i="0" dirty="0" err="1">
                <a:solidFill>
                  <a:srgbClr val="161719"/>
                </a:solidFill>
                <a:effectLst/>
                <a:hlinkClick r:id="rId4"/>
              </a:rPr>
              <a:t>pf0000189242.locale</a:t>
            </a:r>
            <a:r>
              <a:rPr lang="hu-HU" sz="2400" b="0" i="0" dirty="0">
                <a:solidFill>
                  <a:srgbClr val="161719"/>
                </a:solidFill>
                <a:effectLst/>
                <a:hlinkClick r:id="rId4"/>
              </a:rPr>
              <a:t>=</a:t>
            </a:r>
            <a:r>
              <a:rPr lang="hu-HU" sz="2400" b="0" i="0" dirty="0" err="1">
                <a:solidFill>
                  <a:srgbClr val="161719"/>
                </a:solidFill>
                <a:effectLst/>
                <a:hlinkClick r:id="rId4"/>
              </a:rPr>
              <a:t>en</a:t>
            </a:r>
            <a:r>
              <a:rPr lang="hu-HU" sz="2400" b="0" i="0" dirty="0">
                <a:solidFill>
                  <a:srgbClr val="161719"/>
                </a:solidFill>
                <a:effectLst/>
              </a:rPr>
              <a:t> </a:t>
            </a:r>
            <a:endParaRPr lang="hu-HU" sz="2400" dirty="0"/>
          </a:p>
          <a:p>
            <a:pPr>
              <a:lnSpc>
                <a:spcPct val="120000"/>
              </a:lnSpc>
              <a:spcBef>
                <a:spcPts val="0"/>
              </a:spcBef>
            </a:pPr>
            <a:endParaRPr lang="hu-HU" dirty="0"/>
          </a:p>
          <a:p>
            <a:endParaRPr lang="hu-HU" sz="2400" dirty="0">
              <a:solidFill>
                <a:srgbClr val="1A1A1A"/>
              </a:solidFill>
              <a:latin typeface="proximanovacond-regular"/>
              <a:cs typeface="Calibri"/>
            </a:endParaRPr>
          </a:p>
          <a:p>
            <a:pPr marL="457200" lvl="1" indent="0">
              <a:buNone/>
            </a:pPr>
            <a:endParaRPr lang="hu-HU" sz="2000" b="1" dirty="0">
              <a:solidFill>
                <a:srgbClr val="1A1A1A"/>
              </a:solidFill>
              <a:latin typeface="proximanovacond-regular"/>
              <a:cs typeface="Calibri"/>
            </a:endParaRPr>
          </a:p>
          <a:p>
            <a:pPr marL="457200" lvl="1" indent="0">
              <a:buNone/>
            </a:pPr>
            <a:endParaRPr lang="en-US" sz="2000" b="1" dirty="0">
              <a:cs typeface="Calibri"/>
            </a:endParaRPr>
          </a:p>
          <a:p>
            <a:pPr algn="just"/>
            <a:endParaRPr lang="hu-HU" noProof="1">
              <a:cs typeface="Calibri"/>
            </a:endParaRPr>
          </a:p>
          <a:p>
            <a:pPr algn="just"/>
            <a:endParaRPr lang="hu-HU" noProof="1">
              <a:cs typeface="Calibri"/>
            </a:endParaRPr>
          </a:p>
          <a:p>
            <a:pPr algn="just"/>
            <a:endParaRPr lang="hu-HU" noProof="1">
              <a:cs typeface="Calibri"/>
            </a:endParaRPr>
          </a:p>
        </p:txBody>
      </p:sp>
    </p:spTree>
    <p:extLst>
      <p:ext uri="{BB962C8B-B14F-4D97-AF65-F5344CB8AC3E}">
        <p14:creationId xmlns:p14="http://schemas.microsoft.com/office/powerpoint/2010/main" val="53897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6E2DDA-349F-98F2-17A2-CFD99F57B6A2}"/>
              </a:ext>
            </a:extLst>
          </p:cNvPr>
          <p:cNvSpPr>
            <a:spLocks noGrp="1"/>
          </p:cNvSpPr>
          <p:nvPr>
            <p:ph type="title"/>
          </p:nvPr>
        </p:nvSpPr>
        <p:spPr>
          <a:xfrm>
            <a:off x="105641" y="146917"/>
            <a:ext cx="11980718" cy="580448"/>
          </a:xfrm>
        </p:spPr>
        <p:txBody>
          <a:bodyPr>
            <a:normAutofit/>
          </a:bodyPr>
          <a:lstStyle/>
          <a:p>
            <a:pPr algn="ctr"/>
            <a:r>
              <a:rPr lang="hu-HU" sz="3500" b="1" dirty="0">
                <a:solidFill>
                  <a:srgbClr val="595959"/>
                </a:solidFill>
                <a:latin typeface="+mn-lt"/>
              </a:rPr>
              <a:t>THE </a:t>
            </a:r>
            <a:r>
              <a:rPr lang="hu-HU" sz="3500" b="1" dirty="0" err="1">
                <a:solidFill>
                  <a:srgbClr val="595959"/>
                </a:solidFill>
                <a:latin typeface="+mn-lt"/>
              </a:rPr>
              <a:t>CURRENT</a:t>
            </a:r>
            <a:r>
              <a:rPr lang="hu-HU" sz="3500" b="1" dirty="0">
                <a:solidFill>
                  <a:srgbClr val="595959"/>
                </a:solidFill>
                <a:latin typeface="+mn-lt"/>
              </a:rPr>
              <a:t> </a:t>
            </a:r>
            <a:r>
              <a:rPr lang="hu-HU" sz="3500" b="1" dirty="0" err="1">
                <a:solidFill>
                  <a:srgbClr val="595959"/>
                </a:solidFill>
                <a:latin typeface="+mn-lt"/>
              </a:rPr>
              <a:t>HIGHER</a:t>
            </a:r>
            <a:r>
              <a:rPr lang="hu-HU" sz="3500" b="1" dirty="0">
                <a:solidFill>
                  <a:srgbClr val="595959"/>
                </a:solidFill>
                <a:latin typeface="+mn-lt"/>
              </a:rPr>
              <a:t> EDUCATION </a:t>
            </a:r>
            <a:r>
              <a:rPr lang="hu-HU" sz="3500" b="1" dirty="0" err="1">
                <a:solidFill>
                  <a:srgbClr val="595959"/>
                </a:solidFill>
                <a:latin typeface="+mn-lt"/>
              </a:rPr>
              <a:t>LANDSCAPE</a:t>
            </a:r>
            <a:endParaRPr lang="en-GB" sz="3500" b="1" dirty="0">
              <a:solidFill>
                <a:srgbClr val="595959"/>
              </a:solidFill>
              <a:latin typeface="+mn-lt"/>
            </a:endParaRPr>
          </a:p>
        </p:txBody>
      </p:sp>
      <p:sp>
        <p:nvSpPr>
          <p:cNvPr id="3" name="Tartalom helye 2">
            <a:extLst>
              <a:ext uri="{FF2B5EF4-FFF2-40B4-BE49-F238E27FC236}">
                <a16:creationId xmlns:a16="http://schemas.microsoft.com/office/drawing/2014/main" id="{3E52F2AB-C1A4-4DE4-5B63-1A021071389F}"/>
              </a:ext>
            </a:extLst>
          </p:cNvPr>
          <p:cNvSpPr>
            <a:spLocks noGrp="1"/>
          </p:cNvSpPr>
          <p:nvPr>
            <p:ph idx="1"/>
          </p:nvPr>
        </p:nvSpPr>
        <p:spPr>
          <a:xfrm>
            <a:off x="105641" y="3252355"/>
            <a:ext cx="11980718" cy="3458730"/>
          </a:xfrm>
        </p:spPr>
        <p:txBody>
          <a:bodyPr>
            <a:normAutofit fontScale="62500" lnSpcReduction="20000"/>
          </a:bodyPr>
          <a:lstStyle/>
          <a:p>
            <a:pPr algn="just">
              <a:lnSpc>
                <a:spcPct val="120000"/>
              </a:lnSpc>
            </a:pPr>
            <a:r>
              <a:rPr lang="en-US" sz="4500" b="0" i="0" dirty="0">
                <a:solidFill>
                  <a:srgbClr val="595959"/>
                </a:solidFill>
                <a:effectLst/>
              </a:rPr>
              <a:t>The student and staff population has become more diverse in the global higher education landscape of the 21st century (UNESCO World Conference on Higher Education, 2009).</a:t>
            </a:r>
            <a:endParaRPr lang="hu-HU" sz="4500" b="0" i="0" dirty="0">
              <a:solidFill>
                <a:srgbClr val="595959"/>
              </a:solidFill>
              <a:effectLst/>
            </a:endParaRPr>
          </a:p>
          <a:p>
            <a:pPr algn="just">
              <a:lnSpc>
                <a:spcPct val="120000"/>
              </a:lnSpc>
            </a:pPr>
            <a:endParaRPr lang="hu-HU" sz="4500" dirty="0">
              <a:solidFill>
                <a:srgbClr val="595959"/>
              </a:solidFill>
            </a:endParaRPr>
          </a:p>
          <a:p>
            <a:pPr algn="just">
              <a:lnSpc>
                <a:spcPct val="120000"/>
              </a:lnSpc>
            </a:pPr>
            <a:r>
              <a:rPr lang="en-US" sz="4500" dirty="0">
                <a:solidFill>
                  <a:srgbClr val="595959"/>
                </a:solidFill>
              </a:rPr>
              <a:t>Structural barriers, such as barriers in teaching and learning environments, still fail to respond to the diverse needs of individuals and hinder their educational aspirations</a:t>
            </a:r>
            <a:r>
              <a:rPr lang="hu-HU" sz="4500" dirty="0">
                <a:solidFill>
                  <a:srgbClr val="595959"/>
                </a:solidFill>
              </a:rPr>
              <a:t>, </a:t>
            </a:r>
            <a:r>
              <a:rPr lang="hu-HU" sz="4500" dirty="0" err="1">
                <a:solidFill>
                  <a:srgbClr val="595959"/>
                </a:solidFill>
              </a:rPr>
              <a:t>access</a:t>
            </a:r>
            <a:r>
              <a:rPr lang="hu-HU" sz="4500" dirty="0">
                <a:solidFill>
                  <a:srgbClr val="595959"/>
                </a:solidFill>
              </a:rPr>
              <a:t> </a:t>
            </a:r>
            <a:r>
              <a:rPr lang="hu-HU" sz="4500" dirty="0" err="1">
                <a:solidFill>
                  <a:srgbClr val="595959"/>
                </a:solidFill>
              </a:rPr>
              <a:t>to</a:t>
            </a:r>
            <a:r>
              <a:rPr lang="hu-HU" sz="4500" dirty="0">
                <a:solidFill>
                  <a:srgbClr val="595959"/>
                </a:solidFill>
              </a:rPr>
              <a:t> and </a:t>
            </a:r>
            <a:r>
              <a:rPr lang="hu-HU" sz="4500" dirty="0" err="1">
                <a:solidFill>
                  <a:srgbClr val="595959"/>
                </a:solidFill>
              </a:rPr>
              <a:t>full</a:t>
            </a:r>
            <a:r>
              <a:rPr lang="hu-HU" sz="4500" dirty="0">
                <a:solidFill>
                  <a:srgbClr val="595959"/>
                </a:solidFill>
              </a:rPr>
              <a:t> </a:t>
            </a:r>
            <a:r>
              <a:rPr lang="hu-HU" sz="4500" dirty="0" err="1">
                <a:solidFill>
                  <a:srgbClr val="595959"/>
                </a:solidFill>
              </a:rPr>
              <a:t>participation</a:t>
            </a:r>
            <a:r>
              <a:rPr lang="en-US" sz="4500" dirty="0">
                <a:solidFill>
                  <a:srgbClr val="595959"/>
                </a:solidFill>
              </a:rPr>
              <a:t>.</a:t>
            </a:r>
            <a:endParaRPr lang="hu-HU" sz="4500" dirty="0">
              <a:solidFill>
                <a:srgbClr val="595959"/>
              </a:solidFill>
            </a:endParaRPr>
          </a:p>
          <a:p>
            <a:pPr algn="just">
              <a:lnSpc>
                <a:spcPct val="110000"/>
              </a:lnSpc>
            </a:pPr>
            <a:endParaRPr lang="hu-HU" sz="3000" b="1" dirty="0"/>
          </a:p>
          <a:p>
            <a:pPr algn="just">
              <a:lnSpc>
                <a:spcPct val="110000"/>
              </a:lnSpc>
            </a:pPr>
            <a:endParaRPr lang="hu-HU" dirty="0"/>
          </a:p>
        </p:txBody>
      </p:sp>
      <p:pic>
        <p:nvPicPr>
          <p:cNvPr id="9" name="Kép 8" descr="A lomg road with serpentines, curves, and mountains around">
            <a:extLst>
              <a:ext uri="{FF2B5EF4-FFF2-40B4-BE49-F238E27FC236}">
                <a16:creationId xmlns:a16="http://schemas.microsoft.com/office/drawing/2014/main" id="{077CE13C-3713-D855-BC45-72CDCA668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189" y="727365"/>
            <a:ext cx="4531999" cy="2551712"/>
          </a:xfrm>
          <a:prstGeom prst="rect">
            <a:avLst/>
          </a:prstGeom>
        </p:spPr>
      </p:pic>
    </p:spTree>
    <p:extLst>
      <p:ext uri="{BB962C8B-B14F-4D97-AF65-F5344CB8AC3E}">
        <p14:creationId xmlns:p14="http://schemas.microsoft.com/office/powerpoint/2010/main" val="74919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6E2DDA-349F-98F2-17A2-CFD99F57B6A2}"/>
              </a:ext>
            </a:extLst>
          </p:cNvPr>
          <p:cNvSpPr>
            <a:spLocks noGrp="1"/>
          </p:cNvSpPr>
          <p:nvPr>
            <p:ph type="title"/>
          </p:nvPr>
        </p:nvSpPr>
        <p:spPr>
          <a:xfrm>
            <a:off x="105641" y="146916"/>
            <a:ext cx="11980718" cy="1048039"/>
          </a:xfrm>
        </p:spPr>
        <p:txBody>
          <a:bodyPr>
            <a:normAutofit fontScale="90000"/>
          </a:bodyPr>
          <a:lstStyle/>
          <a:p>
            <a:pPr algn="ctr"/>
            <a:r>
              <a:rPr lang="hu-HU" sz="3500" b="1" dirty="0" err="1">
                <a:latin typeface="+mn-lt"/>
              </a:rPr>
              <a:t>ENHANCING</a:t>
            </a:r>
            <a:r>
              <a:rPr lang="hu-HU" sz="3500" b="1" dirty="0">
                <a:latin typeface="+mn-lt"/>
              </a:rPr>
              <a:t> </a:t>
            </a:r>
            <a:r>
              <a:rPr lang="hu-HU" sz="3500" b="1" dirty="0" err="1">
                <a:latin typeface="+mn-lt"/>
              </a:rPr>
              <a:t>INCLUSIVE</a:t>
            </a:r>
            <a:r>
              <a:rPr lang="hu-HU" sz="3500" b="1" dirty="0">
                <a:latin typeface="+mn-lt"/>
              </a:rPr>
              <a:t> EDUCATION  </a:t>
            </a:r>
            <a:r>
              <a:rPr lang="hu-HU" sz="3500" b="1" dirty="0" err="1">
                <a:latin typeface="+mn-lt"/>
              </a:rPr>
              <a:t>FOR</a:t>
            </a:r>
            <a:r>
              <a:rPr lang="hu-HU" sz="3500" b="1" dirty="0">
                <a:latin typeface="+mn-lt"/>
              </a:rPr>
              <a:t> </a:t>
            </a:r>
            <a:r>
              <a:rPr lang="hu-HU" sz="3500" b="1" dirty="0" err="1">
                <a:latin typeface="+mn-lt"/>
              </a:rPr>
              <a:t>ALL</a:t>
            </a:r>
            <a:r>
              <a:rPr lang="hu-HU" sz="3500" b="1" dirty="0">
                <a:latin typeface="+mn-lt"/>
              </a:rPr>
              <a:t> </a:t>
            </a:r>
            <a:br>
              <a:rPr lang="hu-HU" sz="3500" b="1" dirty="0">
                <a:latin typeface="+mn-lt"/>
              </a:rPr>
            </a:br>
            <a:r>
              <a:rPr lang="hu-HU" sz="3500" b="1" dirty="0">
                <a:latin typeface="+mn-lt"/>
              </a:rPr>
              <a:t>A GLOBAL </a:t>
            </a:r>
            <a:r>
              <a:rPr lang="hu-HU" sz="3500" b="1" dirty="0" err="1">
                <a:latin typeface="+mn-lt"/>
              </a:rPr>
              <a:t>CAUSE</a:t>
            </a:r>
            <a:endParaRPr lang="en-GB" sz="3500" b="1" dirty="0">
              <a:latin typeface="+mn-lt"/>
            </a:endParaRPr>
          </a:p>
        </p:txBody>
      </p:sp>
      <p:sp>
        <p:nvSpPr>
          <p:cNvPr id="3" name="Tartalom helye 2">
            <a:extLst>
              <a:ext uri="{FF2B5EF4-FFF2-40B4-BE49-F238E27FC236}">
                <a16:creationId xmlns:a16="http://schemas.microsoft.com/office/drawing/2014/main" id="{3E52F2AB-C1A4-4DE4-5B63-1A021071389F}"/>
              </a:ext>
            </a:extLst>
          </p:cNvPr>
          <p:cNvSpPr>
            <a:spLocks noGrp="1"/>
          </p:cNvSpPr>
          <p:nvPr>
            <p:ph idx="1"/>
          </p:nvPr>
        </p:nvSpPr>
        <p:spPr>
          <a:xfrm>
            <a:off x="105641" y="1194956"/>
            <a:ext cx="9521685" cy="5516128"/>
          </a:xfrm>
        </p:spPr>
        <p:txBody>
          <a:bodyPr>
            <a:normAutofit fontScale="92500" lnSpcReduction="10000"/>
          </a:bodyPr>
          <a:lstStyle/>
          <a:p>
            <a:pPr algn="just">
              <a:lnSpc>
                <a:spcPct val="110000"/>
              </a:lnSpc>
            </a:pPr>
            <a:r>
              <a:rPr lang="en-GB" sz="3000" dirty="0">
                <a:solidFill>
                  <a:srgbClr val="595959"/>
                </a:solidFill>
              </a:rPr>
              <a:t>During this panel and over the years, across the </a:t>
            </a:r>
            <a:r>
              <a:rPr lang="en-GB" sz="3000" dirty="0" err="1">
                <a:solidFill>
                  <a:srgbClr val="595959"/>
                </a:solidFill>
              </a:rPr>
              <a:t>ZeroProject</a:t>
            </a:r>
            <a:r>
              <a:rPr lang="en-GB" sz="3000" dirty="0">
                <a:solidFill>
                  <a:srgbClr val="595959"/>
                </a:solidFill>
              </a:rPr>
              <a:t> I am delighted to observe </a:t>
            </a:r>
            <a:r>
              <a:rPr lang="en-GB" sz="3000" b="1" dirty="0">
                <a:solidFill>
                  <a:srgbClr val="595959"/>
                </a:solidFill>
              </a:rPr>
              <a:t>innovative</a:t>
            </a:r>
            <a:r>
              <a:rPr lang="en-GB" sz="3000" dirty="0">
                <a:solidFill>
                  <a:srgbClr val="595959"/>
                </a:solidFill>
              </a:rPr>
              <a:t> </a:t>
            </a:r>
            <a:r>
              <a:rPr lang="hu-HU" sz="3000" b="1" dirty="0" err="1">
                <a:solidFill>
                  <a:srgbClr val="595959"/>
                </a:solidFill>
              </a:rPr>
              <a:t>inclusive</a:t>
            </a:r>
            <a:r>
              <a:rPr lang="hu-HU" sz="3000" b="1" dirty="0">
                <a:solidFill>
                  <a:srgbClr val="595959"/>
                </a:solidFill>
              </a:rPr>
              <a:t> </a:t>
            </a:r>
            <a:r>
              <a:rPr lang="hu-HU" sz="3000" b="1" dirty="0" err="1">
                <a:solidFill>
                  <a:srgbClr val="595959"/>
                </a:solidFill>
              </a:rPr>
              <a:t>solutions</a:t>
            </a:r>
            <a:r>
              <a:rPr lang="hu-HU" sz="3000" dirty="0">
                <a:solidFill>
                  <a:srgbClr val="595959"/>
                </a:solidFill>
              </a:rPr>
              <a:t>, </a:t>
            </a:r>
            <a:r>
              <a:rPr lang="en-GB" sz="3000" dirty="0">
                <a:solidFill>
                  <a:srgbClr val="595959"/>
                </a:solidFill>
              </a:rPr>
              <a:t>and </a:t>
            </a:r>
            <a:r>
              <a:rPr lang="en-GB" sz="3000" b="1" dirty="0">
                <a:solidFill>
                  <a:srgbClr val="595959"/>
                </a:solidFill>
              </a:rPr>
              <a:t>out of box thinking</a:t>
            </a:r>
            <a:r>
              <a:rPr lang="en-GB" sz="3000" dirty="0">
                <a:solidFill>
                  <a:srgbClr val="595959"/>
                </a:solidFill>
              </a:rPr>
              <a:t> that follow a </a:t>
            </a:r>
            <a:r>
              <a:rPr lang="en-GB" sz="3000" b="1" dirty="0">
                <a:solidFill>
                  <a:srgbClr val="595959"/>
                </a:solidFill>
              </a:rPr>
              <a:t>holistic</a:t>
            </a:r>
            <a:r>
              <a:rPr lang="en-GB" sz="3000" dirty="0">
                <a:solidFill>
                  <a:srgbClr val="595959"/>
                </a:solidFill>
              </a:rPr>
              <a:t>, </a:t>
            </a:r>
            <a:r>
              <a:rPr lang="en-GB" sz="3000" b="1" dirty="0">
                <a:solidFill>
                  <a:srgbClr val="595959"/>
                </a:solidFill>
              </a:rPr>
              <a:t>intersectional</a:t>
            </a:r>
            <a:r>
              <a:rPr lang="en-GB" sz="3000" dirty="0">
                <a:solidFill>
                  <a:srgbClr val="595959"/>
                </a:solidFill>
              </a:rPr>
              <a:t> and </a:t>
            </a:r>
            <a:r>
              <a:rPr lang="en-GB" sz="3000" b="1" dirty="0">
                <a:solidFill>
                  <a:srgbClr val="595959"/>
                </a:solidFill>
              </a:rPr>
              <a:t>human rights based approach</a:t>
            </a:r>
            <a:endParaRPr lang="hu-HU" sz="3000" b="1" dirty="0">
              <a:solidFill>
                <a:srgbClr val="595959"/>
              </a:solidFill>
            </a:endParaRPr>
          </a:p>
          <a:p>
            <a:pPr algn="just">
              <a:lnSpc>
                <a:spcPct val="110000"/>
              </a:lnSpc>
            </a:pPr>
            <a:endParaRPr lang="en-GB" sz="3000" dirty="0"/>
          </a:p>
          <a:p>
            <a:pPr algn="just">
              <a:lnSpc>
                <a:spcPct val="110000"/>
              </a:lnSpc>
            </a:pPr>
            <a:r>
              <a:rPr lang="en-US" sz="3000" dirty="0">
                <a:solidFill>
                  <a:srgbClr val="595959"/>
                </a:solidFill>
              </a:rPr>
              <a:t>Our practices are not singular actions; they are </a:t>
            </a:r>
            <a:r>
              <a:rPr lang="en-US" sz="3000" b="1" dirty="0">
                <a:solidFill>
                  <a:srgbClr val="595959"/>
                </a:solidFill>
                <a:effectLst/>
              </a:rPr>
              <a:t>interlinked</a:t>
            </a:r>
            <a:r>
              <a:rPr lang="en-US" sz="3000" dirty="0">
                <a:solidFill>
                  <a:srgbClr val="595959"/>
                </a:solidFill>
              </a:rPr>
              <a:t> and contribute to a more inclusive, just education and societies globally.</a:t>
            </a:r>
            <a:endParaRPr lang="hu-HU" sz="3000" dirty="0">
              <a:solidFill>
                <a:srgbClr val="595959"/>
              </a:solidFill>
            </a:endParaRPr>
          </a:p>
          <a:p>
            <a:pPr marL="0" indent="0" algn="just">
              <a:lnSpc>
                <a:spcPct val="110000"/>
              </a:lnSpc>
              <a:buNone/>
            </a:pPr>
            <a:endParaRPr lang="hu-HU" sz="3000" dirty="0">
              <a:solidFill>
                <a:srgbClr val="595959"/>
              </a:solidFill>
            </a:endParaRPr>
          </a:p>
          <a:p>
            <a:pPr algn="just">
              <a:lnSpc>
                <a:spcPct val="120000"/>
              </a:lnSpc>
            </a:pPr>
            <a:r>
              <a:rPr lang="en-US" sz="3000" b="1" dirty="0">
                <a:solidFill>
                  <a:srgbClr val="595959"/>
                </a:solidFill>
              </a:rPr>
              <a:t>The keyword I would like to start and connect to colleagues at our panel discussion is INTERLINKAGE.</a:t>
            </a:r>
            <a:endParaRPr lang="hu-HU" sz="3000" b="1" dirty="0">
              <a:solidFill>
                <a:srgbClr val="595959"/>
              </a:solidFill>
            </a:endParaRPr>
          </a:p>
        </p:txBody>
      </p:sp>
      <p:pic>
        <p:nvPicPr>
          <p:cNvPr id="7" name="Kép 6" descr="Icon of interlinkage  - with the globe">
            <a:extLst>
              <a:ext uri="{FF2B5EF4-FFF2-40B4-BE49-F238E27FC236}">
                <a16:creationId xmlns:a16="http://schemas.microsoft.com/office/drawing/2014/main" id="{AFC555D9-0E18-72EA-A8DA-2E0B09D77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434" y="2795451"/>
            <a:ext cx="2158604" cy="1995393"/>
          </a:xfrm>
          <a:prstGeom prst="rect">
            <a:avLst/>
          </a:prstGeom>
        </p:spPr>
      </p:pic>
    </p:spTree>
    <p:extLst>
      <p:ext uri="{BB962C8B-B14F-4D97-AF65-F5344CB8AC3E}">
        <p14:creationId xmlns:p14="http://schemas.microsoft.com/office/powerpoint/2010/main" val="313113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9">
            <a:extLst>
              <a:ext uri="{FF2B5EF4-FFF2-40B4-BE49-F238E27FC236}">
                <a16:creationId xmlns:a16="http://schemas.microsoft.com/office/drawing/2014/main" id="{CE8DE6C0-0F88-35DF-8C49-7074FCF2C530}"/>
              </a:ext>
            </a:extLst>
          </p:cNvPr>
          <p:cNvSpPr txBox="1">
            <a:spLocks noGrp="1"/>
          </p:cNvSpPr>
          <p:nvPr>
            <p:ph type="title"/>
          </p:nvPr>
        </p:nvSpPr>
        <p:spPr>
          <a:xfrm>
            <a:off x="41911" y="124459"/>
            <a:ext cx="9486900" cy="1338828"/>
          </a:xfrm>
          <a:prstGeom prst="rect">
            <a:avLst/>
          </a:prstGeom>
          <a:noFill/>
        </p:spPr>
        <p:txBody>
          <a:bodyPr wrap="square" rtlCol="0">
            <a:spAutoFit/>
          </a:bodyPr>
          <a:lstStyle/>
          <a:p>
            <a:pPr algn="ctr"/>
            <a:r>
              <a:rPr lang="hu-HU" sz="3000" b="1" dirty="0">
                <a:solidFill>
                  <a:srgbClr val="595959"/>
                </a:solidFill>
                <a:latin typeface="+mn-lt"/>
              </a:rPr>
              <a:t>IN </a:t>
            </a:r>
            <a:r>
              <a:rPr lang="hu-HU" sz="3000" b="1" dirty="0" err="1">
                <a:solidFill>
                  <a:srgbClr val="595959"/>
                </a:solidFill>
                <a:latin typeface="+mn-lt"/>
              </a:rPr>
              <a:t>ADDITION</a:t>
            </a:r>
            <a:r>
              <a:rPr lang="hu-HU" sz="3000" b="1" dirty="0">
                <a:solidFill>
                  <a:srgbClr val="595959"/>
                </a:solidFill>
                <a:latin typeface="+mn-lt"/>
              </a:rPr>
              <a:t> I </a:t>
            </a:r>
            <a:r>
              <a:rPr lang="hu-HU" sz="3000" b="1" dirty="0" err="1">
                <a:solidFill>
                  <a:srgbClr val="595959"/>
                </a:solidFill>
                <a:latin typeface="+mn-lt"/>
              </a:rPr>
              <a:t>SHARE</a:t>
            </a:r>
            <a:r>
              <a:rPr lang="hu-HU" sz="3000" b="1" dirty="0">
                <a:solidFill>
                  <a:srgbClr val="595959"/>
                </a:solidFill>
                <a:latin typeface="+mn-lt"/>
              </a:rPr>
              <a:t> </a:t>
            </a:r>
            <a:r>
              <a:rPr lang="hu-HU" sz="3000" b="1" dirty="0" err="1">
                <a:solidFill>
                  <a:srgbClr val="595959"/>
                </a:solidFill>
                <a:latin typeface="+mn-lt"/>
              </a:rPr>
              <a:t>WITH</a:t>
            </a:r>
            <a:r>
              <a:rPr lang="hu-HU" sz="3000" b="1" dirty="0">
                <a:solidFill>
                  <a:srgbClr val="595959"/>
                </a:solidFill>
                <a:latin typeface="+mn-lt"/>
              </a:rPr>
              <a:t> </a:t>
            </a:r>
            <a:r>
              <a:rPr lang="hu-HU" sz="3000" b="1" dirty="0" err="1">
                <a:solidFill>
                  <a:srgbClr val="595959"/>
                </a:solidFill>
                <a:latin typeface="+mn-lt"/>
              </a:rPr>
              <a:t>YOU</a:t>
            </a:r>
            <a:r>
              <a:rPr lang="hu-HU" sz="3000" b="1" dirty="0">
                <a:solidFill>
                  <a:srgbClr val="595959"/>
                </a:solidFill>
                <a:latin typeface="+mn-lt"/>
              </a:rPr>
              <a:t>  A </a:t>
            </a:r>
            <a:r>
              <a:rPr lang="hu-HU" sz="3000" b="1" dirty="0" err="1">
                <a:solidFill>
                  <a:srgbClr val="595959"/>
                </a:solidFill>
                <a:latin typeface="+mn-lt"/>
              </a:rPr>
              <a:t>RELEVANT</a:t>
            </a:r>
            <a:r>
              <a:rPr lang="hu-HU" sz="3000" b="1" dirty="0">
                <a:solidFill>
                  <a:srgbClr val="595959"/>
                </a:solidFill>
                <a:latin typeface="+mn-lt"/>
              </a:rPr>
              <a:t> </a:t>
            </a:r>
            <a:r>
              <a:rPr lang="hu-HU" sz="3000" b="1" dirty="0" err="1">
                <a:solidFill>
                  <a:srgbClr val="595959"/>
                </a:solidFill>
                <a:latin typeface="+mn-lt"/>
              </a:rPr>
              <a:t>TOOL</a:t>
            </a:r>
            <a:r>
              <a:rPr lang="hu-HU" sz="3000" b="1" dirty="0">
                <a:solidFill>
                  <a:srgbClr val="595959"/>
                </a:solidFill>
                <a:latin typeface="+mn-lt"/>
              </a:rPr>
              <a:t> </a:t>
            </a:r>
            <a:r>
              <a:rPr lang="hu-HU" sz="3000" b="1" dirty="0" err="1">
                <a:solidFill>
                  <a:srgbClr val="595959"/>
                </a:solidFill>
                <a:latin typeface="+mn-lt"/>
              </a:rPr>
              <a:t>THAT</a:t>
            </a:r>
            <a:r>
              <a:rPr lang="hu-HU" sz="3000" b="1" dirty="0">
                <a:solidFill>
                  <a:srgbClr val="595959"/>
                </a:solidFill>
                <a:latin typeface="+mn-lt"/>
              </a:rPr>
              <a:t> </a:t>
            </a:r>
            <a:r>
              <a:rPr lang="hu-HU" sz="3000" b="1" dirty="0" err="1">
                <a:solidFill>
                  <a:srgbClr val="595959"/>
                </a:solidFill>
                <a:latin typeface="+mn-lt"/>
              </a:rPr>
              <a:t>MIGHT</a:t>
            </a:r>
            <a:r>
              <a:rPr lang="hu-HU" sz="3000" b="1" dirty="0">
                <a:solidFill>
                  <a:srgbClr val="595959"/>
                </a:solidFill>
                <a:latin typeface="+mn-lt"/>
              </a:rPr>
              <a:t> BE </a:t>
            </a:r>
            <a:r>
              <a:rPr lang="hu-HU" sz="3000" b="1" dirty="0" err="1">
                <a:solidFill>
                  <a:srgbClr val="595959"/>
                </a:solidFill>
                <a:latin typeface="+mn-lt"/>
              </a:rPr>
              <a:t>RELEVANT</a:t>
            </a:r>
            <a:r>
              <a:rPr lang="hu-HU" sz="3000" b="1" dirty="0">
                <a:solidFill>
                  <a:srgbClr val="595959"/>
                </a:solidFill>
                <a:latin typeface="+mn-lt"/>
              </a:rPr>
              <a:t> </a:t>
            </a:r>
            <a:r>
              <a:rPr lang="hu-HU" sz="3000" b="1" dirty="0" err="1">
                <a:solidFill>
                  <a:srgbClr val="595959"/>
                </a:solidFill>
                <a:latin typeface="+mn-lt"/>
              </a:rPr>
              <a:t>TO</a:t>
            </a:r>
            <a:r>
              <a:rPr lang="hu-HU" sz="3000" b="1" dirty="0">
                <a:solidFill>
                  <a:srgbClr val="595959"/>
                </a:solidFill>
                <a:latin typeface="+mn-lt"/>
              </a:rPr>
              <a:t> IN </a:t>
            </a:r>
            <a:r>
              <a:rPr lang="hu-HU" sz="3000" b="1" dirty="0" err="1">
                <a:solidFill>
                  <a:srgbClr val="595959"/>
                </a:solidFill>
                <a:latin typeface="+mn-lt"/>
              </a:rPr>
              <a:t>YOUR</a:t>
            </a:r>
            <a:r>
              <a:rPr lang="hu-HU" sz="3000" b="1" dirty="0">
                <a:solidFill>
                  <a:srgbClr val="595959"/>
                </a:solidFill>
                <a:latin typeface="+mn-lt"/>
              </a:rPr>
              <a:t> </a:t>
            </a:r>
            <a:r>
              <a:rPr lang="hu-HU" sz="3000" b="1" dirty="0" err="1">
                <a:solidFill>
                  <a:srgbClr val="595959"/>
                </a:solidFill>
                <a:latin typeface="+mn-lt"/>
              </a:rPr>
              <a:t>VARIOUS</a:t>
            </a:r>
            <a:r>
              <a:rPr lang="hu-HU" sz="3000" b="1" dirty="0">
                <a:solidFill>
                  <a:srgbClr val="595959"/>
                </a:solidFill>
                <a:latin typeface="+mn-lt"/>
              </a:rPr>
              <a:t> </a:t>
            </a:r>
            <a:r>
              <a:rPr lang="hu-HU" sz="3000" b="1" dirty="0" err="1">
                <a:solidFill>
                  <a:srgbClr val="595959"/>
                </a:solidFill>
                <a:latin typeface="+mn-lt"/>
              </a:rPr>
              <a:t>ACTIONS</a:t>
            </a:r>
            <a:r>
              <a:rPr lang="hu-HU" sz="3000" b="1" dirty="0">
                <a:solidFill>
                  <a:srgbClr val="595959"/>
                </a:solidFill>
                <a:latin typeface="+mn-lt"/>
              </a:rPr>
              <a:t> </a:t>
            </a:r>
            <a:br>
              <a:rPr lang="hu-HU" sz="3000" dirty="0">
                <a:latin typeface="+mn-lt"/>
              </a:rPr>
            </a:br>
            <a:r>
              <a:rPr lang="hu-HU" sz="3000" dirty="0" err="1">
                <a:latin typeface="+mn-lt"/>
                <a:hlinkClick r:id="rId2"/>
              </a:rPr>
              <a:t>SDG</a:t>
            </a:r>
            <a:r>
              <a:rPr lang="hu-HU" sz="3000" dirty="0">
                <a:latin typeface="+mn-lt"/>
                <a:hlinkClick r:id="rId2"/>
              </a:rPr>
              <a:t> </a:t>
            </a:r>
            <a:r>
              <a:rPr lang="hu-HU" sz="3000" dirty="0" err="1">
                <a:latin typeface="+mn-lt"/>
                <a:hlinkClick r:id="rId2"/>
              </a:rPr>
              <a:t>Interlinkages</a:t>
            </a:r>
            <a:r>
              <a:rPr lang="hu-HU" sz="3000" dirty="0">
                <a:latin typeface="+mn-lt"/>
                <a:hlinkClick r:id="rId2"/>
              </a:rPr>
              <a:t> Web </a:t>
            </a:r>
            <a:r>
              <a:rPr lang="hu-HU" sz="3000" dirty="0" err="1">
                <a:latin typeface="+mn-lt"/>
                <a:hlinkClick r:id="rId2"/>
              </a:rPr>
              <a:t>Tool</a:t>
            </a:r>
            <a:r>
              <a:rPr lang="hu-HU" sz="3000" dirty="0">
                <a:latin typeface="+mn-lt"/>
                <a:hlinkClick r:id="rId2"/>
              </a:rPr>
              <a:t> (</a:t>
            </a:r>
            <a:r>
              <a:rPr lang="hu-HU" sz="3000" dirty="0" err="1">
                <a:latin typeface="+mn-lt"/>
                <a:hlinkClick r:id="rId2"/>
              </a:rPr>
              <a:t>iges.jp</a:t>
            </a:r>
            <a:r>
              <a:rPr lang="hu-HU" sz="3000" dirty="0">
                <a:latin typeface="+mn-lt"/>
                <a:hlinkClick r:id="rId2"/>
              </a:rPr>
              <a:t>)</a:t>
            </a:r>
            <a:endParaRPr lang="en-GB" sz="3000" dirty="0">
              <a:latin typeface="+mn-lt"/>
            </a:endParaRPr>
          </a:p>
        </p:txBody>
      </p:sp>
      <p:pic>
        <p:nvPicPr>
          <p:cNvPr id="8" name="Kép 7" descr="a relevant tool that might be relevant to You in your various actions SDG Interlinkages Web Tool (iges.jp)">
            <a:extLst>
              <a:ext uri="{FF2B5EF4-FFF2-40B4-BE49-F238E27FC236}">
                <a16:creationId xmlns:a16="http://schemas.microsoft.com/office/drawing/2014/main" id="{26F73753-017F-44F0-4AF4-657F51203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25" y="1845081"/>
            <a:ext cx="6369962" cy="3709854"/>
          </a:xfrm>
          <a:prstGeom prst="rect">
            <a:avLst/>
          </a:prstGeom>
        </p:spPr>
      </p:pic>
      <p:sp>
        <p:nvSpPr>
          <p:cNvPr id="4" name="Cím 3">
            <a:extLst>
              <a:ext uri="{FF2B5EF4-FFF2-40B4-BE49-F238E27FC236}">
                <a16:creationId xmlns:a16="http://schemas.microsoft.com/office/drawing/2014/main" id="{B81EFA6B-49EA-7DAD-24B4-84252775C9E1}"/>
              </a:ext>
            </a:extLst>
          </p:cNvPr>
          <p:cNvSpPr txBox="1">
            <a:spLocks/>
          </p:cNvSpPr>
          <p:nvPr/>
        </p:nvSpPr>
        <p:spPr>
          <a:xfrm>
            <a:off x="8198407" y="4547666"/>
            <a:ext cx="3596441"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hu-HU" sz="2800" dirty="0">
                <a:solidFill>
                  <a:srgbClr val="595959"/>
                </a:solidFill>
                <a:latin typeface="+mn-lt"/>
                <a:ea typeface="+mn-ea"/>
                <a:cs typeface="+mn-cs"/>
              </a:rPr>
              <a:t>Like, a </a:t>
            </a:r>
            <a:r>
              <a:rPr lang="hu-HU" sz="2800" dirty="0" err="1">
                <a:solidFill>
                  <a:srgbClr val="595959"/>
                </a:solidFill>
                <a:latin typeface="+mn-lt"/>
                <a:ea typeface="+mn-ea"/>
                <a:cs typeface="+mn-cs"/>
              </a:rPr>
              <a:t>spider</a:t>
            </a:r>
            <a:r>
              <a:rPr lang="hu-HU" sz="2800" dirty="0">
                <a:solidFill>
                  <a:srgbClr val="595959"/>
                </a:solidFill>
                <a:latin typeface="+mn-lt"/>
                <a:ea typeface="+mn-ea"/>
                <a:cs typeface="+mn-cs"/>
              </a:rPr>
              <a:t> </a:t>
            </a:r>
            <a:r>
              <a:rPr lang="hu-HU" sz="2800" dirty="0" err="1">
                <a:solidFill>
                  <a:srgbClr val="595959"/>
                </a:solidFill>
                <a:latin typeface="+mn-lt"/>
                <a:ea typeface="+mn-ea"/>
                <a:cs typeface="+mn-cs"/>
              </a:rPr>
              <a:t>network</a:t>
            </a:r>
            <a:r>
              <a:rPr lang="hu-HU" sz="2800" dirty="0">
                <a:solidFill>
                  <a:srgbClr val="595959"/>
                </a:solidFill>
                <a:latin typeface="+mn-lt"/>
                <a:ea typeface="+mn-ea"/>
                <a:cs typeface="+mn-cs"/>
              </a:rPr>
              <a:t>, </a:t>
            </a:r>
            <a:br>
              <a:rPr lang="hu-HU" sz="2800" dirty="0">
                <a:solidFill>
                  <a:srgbClr val="595959"/>
                </a:solidFill>
                <a:latin typeface="+mn-lt"/>
                <a:ea typeface="+mn-ea"/>
                <a:cs typeface="+mn-cs"/>
              </a:rPr>
            </a:br>
            <a:r>
              <a:rPr lang="hu-HU" sz="2800" dirty="0" err="1">
                <a:solidFill>
                  <a:srgbClr val="595959"/>
                </a:solidFill>
                <a:latin typeface="+mn-lt"/>
                <a:ea typeface="+mn-ea"/>
                <a:cs typeface="+mn-cs"/>
              </a:rPr>
              <a:t>the</a:t>
            </a:r>
            <a:r>
              <a:rPr lang="hu-HU" sz="2800" dirty="0">
                <a:solidFill>
                  <a:srgbClr val="595959"/>
                </a:solidFill>
                <a:latin typeface="+mn-lt"/>
                <a:ea typeface="+mn-ea"/>
                <a:cs typeface="+mn-cs"/>
              </a:rPr>
              <a:t> </a:t>
            </a:r>
            <a:r>
              <a:rPr lang="hu-HU" sz="2800" dirty="0" err="1">
                <a:solidFill>
                  <a:srgbClr val="595959"/>
                </a:solidFill>
                <a:latin typeface="+mn-lt"/>
                <a:ea typeface="+mn-ea"/>
                <a:cs typeface="+mn-cs"/>
              </a:rPr>
              <a:t>visualisation</a:t>
            </a:r>
            <a:r>
              <a:rPr lang="hu-HU" sz="2800" dirty="0">
                <a:solidFill>
                  <a:srgbClr val="595959"/>
                </a:solidFill>
                <a:latin typeface="+mn-lt"/>
                <a:ea typeface="+mn-ea"/>
                <a:cs typeface="+mn-cs"/>
              </a:rPr>
              <a:t> of </a:t>
            </a:r>
          </a:p>
          <a:p>
            <a:pPr algn="ctr">
              <a:lnSpc>
                <a:spcPct val="100000"/>
              </a:lnSpc>
              <a:spcBef>
                <a:spcPts val="0"/>
              </a:spcBef>
              <a:defRPr/>
            </a:pPr>
            <a:r>
              <a:rPr lang="hu-HU" sz="2800" dirty="0" err="1">
                <a:latin typeface="+mn-lt"/>
                <a:ea typeface="+mn-ea"/>
                <a:cs typeface="+mn-cs"/>
                <a:hlinkClick r:id="rId2"/>
              </a:rPr>
              <a:t>SDG</a:t>
            </a:r>
            <a:r>
              <a:rPr lang="hu-HU" sz="2800" dirty="0">
                <a:latin typeface="+mn-lt"/>
                <a:ea typeface="+mn-ea"/>
                <a:cs typeface="+mn-cs"/>
                <a:hlinkClick r:id="rId2"/>
              </a:rPr>
              <a:t> </a:t>
            </a:r>
            <a:r>
              <a:rPr lang="hu-HU" sz="2800" dirty="0" err="1">
                <a:latin typeface="+mn-lt"/>
                <a:ea typeface="+mn-ea"/>
                <a:cs typeface="+mn-cs"/>
                <a:hlinkClick r:id="rId2"/>
              </a:rPr>
              <a:t>Interlinkages</a:t>
            </a:r>
            <a:r>
              <a:rPr lang="hu-HU" sz="2800" dirty="0">
                <a:latin typeface="+mn-lt"/>
                <a:ea typeface="+mn-ea"/>
                <a:cs typeface="+mn-cs"/>
                <a:hlinkClick r:id="rId2"/>
              </a:rPr>
              <a:t> Web </a:t>
            </a:r>
            <a:r>
              <a:rPr lang="hu-HU" sz="2800" dirty="0" err="1">
                <a:latin typeface="+mn-lt"/>
                <a:ea typeface="+mn-ea"/>
                <a:cs typeface="+mn-cs"/>
                <a:hlinkClick r:id="rId2"/>
              </a:rPr>
              <a:t>Tool</a:t>
            </a:r>
            <a:r>
              <a:rPr lang="hu-HU" sz="2800" dirty="0">
                <a:latin typeface="+mn-lt"/>
                <a:ea typeface="+mn-ea"/>
                <a:cs typeface="+mn-cs"/>
                <a:hlinkClick r:id="rId2"/>
              </a:rPr>
              <a:t> (</a:t>
            </a:r>
            <a:r>
              <a:rPr lang="hu-HU" sz="2800" dirty="0" err="1">
                <a:latin typeface="+mn-lt"/>
                <a:ea typeface="+mn-ea"/>
                <a:cs typeface="+mn-cs"/>
                <a:hlinkClick r:id="rId2"/>
              </a:rPr>
              <a:t>iges.jp</a:t>
            </a:r>
            <a:r>
              <a:rPr lang="hu-HU" sz="2800" dirty="0">
                <a:latin typeface="+mn-lt"/>
                <a:ea typeface="+mn-ea"/>
                <a:cs typeface="+mn-cs"/>
                <a:hlinkClick r:id="rId2"/>
              </a:rPr>
              <a:t>)</a:t>
            </a:r>
            <a:endParaRPr lang="en-GB" sz="2800" dirty="0">
              <a:latin typeface="+mn-lt"/>
              <a:ea typeface="+mn-ea"/>
              <a:cs typeface="+mn-cs"/>
            </a:endParaRPr>
          </a:p>
        </p:txBody>
      </p:sp>
      <p:pic>
        <p:nvPicPr>
          <p:cNvPr id="7" name="Kép 6" descr="https://sdginterlinkages.iges.jp/visualisationtool.html &#10;&#10;This is an SDG Interlinkages Analysis &amp; Visualisation Tool (V4.0)&#10;&#10;Like, a spider network, &#10;the visualisation of SDG Interlinkages Web Tool (iges.jp)&#10;&#10;&#10;he adoption of the 17 Sustainable Development Goals (SDGs) at the United Nations Summit on Sustainable Development in September 2015 offers a clear direction for transforming the way countries develop for the foreseeable future. For SDGs to guide the transition pathways, they will require indicators and tools for measuring, analysing and communicating the progress over time at both the international and national levels. To balance human development in multiple dimensions by achieving the SDGs requires a paradigm shift in policymaking from a siloed approach to an integrated approach.">
            <a:extLst>
              <a:ext uri="{FF2B5EF4-FFF2-40B4-BE49-F238E27FC236}">
                <a16:creationId xmlns:a16="http://schemas.microsoft.com/office/drawing/2014/main" id="{C2B085FD-10AF-77B5-23AD-8CE629E00D23}"/>
              </a:ext>
            </a:extLst>
          </p:cNvPr>
          <p:cNvPicPr>
            <a:picLocks noChangeAspect="1"/>
          </p:cNvPicPr>
          <p:nvPr/>
        </p:nvPicPr>
        <p:blipFill rotWithShape="1">
          <a:blip r:embed="rId4">
            <a:extLst>
              <a:ext uri="{28A0092B-C50C-407E-A947-70E740481C1C}">
                <a14:useLocalDpi xmlns:a14="http://schemas.microsoft.com/office/drawing/2010/main" val="0"/>
              </a:ext>
            </a:extLst>
          </a:blip>
          <a:srcRect l="9729" r="17455" b="-7326"/>
          <a:stretch/>
        </p:blipFill>
        <p:spPr>
          <a:xfrm>
            <a:off x="7886700" y="1339606"/>
            <a:ext cx="4050302" cy="3048564"/>
          </a:xfrm>
          <a:prstGeom prst="rect">
            <a:avLst/>
          </a:prstGeom>
        </p:spPr>
      </p:pic>
    </p:spTree>
    <p:extLst>
      <p:ext uri="{BB962C8B-B14F-4D97-AF65-F5344CB8AC3E}">
        <p14:creationId xmlns:p14="http://schemas.microsoft.com/office/powerpoint/2010/main" val="422878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32D2AF-A6A4-4088-A347-DA1F6642B243}"/>
              </a:ext>
            </a:extLst>
          </p:cNvPr>
          <p:cNvSpPr>
            <a:spLocks noGrp="1"/>
          </p:cNvSpPr>
          <p:nvPr>
            <p:ph type="title"/>
          </p:nvPr>
        </p:nvSpPr>
        <p:spPr>
          <a:xfrm>
            <a:off x="1" y="152536"/>
            <a:ext cx="12192000" cy="733290"/>
          </a:xfrm>
        </p:spPr>
        <p:txBody>
          <a:bodyPr>
            <a:noAutofit/>
          </a:bodyPr>
          <a:lstStyle/>
          <a:p>
            <a:pPr algn="ctr"/>
            <a:r>
              <a:rPr lang="hu-HU" sz="3000" b="1" dirty="0" err="1">
                <a:solidFill>
                  <a:srgbClr val="595959"/>
                </a:solidFill>
                <a:latin typeface="+mn-lt"/>
              </a:rPr>
              <a:t>ONE</a:t>
            </a:r>
            <a:r>
              <a:rPr lang="hu-HU" sz="3000" b="1" dirty="0">
                <a:solidFill>
                  <a:srgbClr val="595959"/>
                </a:solidFill>
                <a:latin typeface="+mn-lt"/>
              </a:rPr>
              <a:t> OF THE </a:t>
            </a:r>
            <a:r>
              <a:rPr lang="hu-HU" sz="3000" b="1" dirty="0" err="1">
                <a:solidFill>
                  <a:srgbClr val="595959"/>
                </a:solidFill>
                <a:latin typeface="+mn-lt"/>
              </a:rPr>
              <a:t>CORE</a:t>
            </a:r>
            <a:r>
              <a:rPr lang="hu-HU" sz="3000" b="1" dirty="0">
                <a:solidFill>
                  <a:srgbClr val="595959"/>
                </a:solidFill>
                <a:latin typeface="+mn-lt"/>
              </a:rPr>
              <a:t> </a:t>
            </a:r>
            <a:r>
              <a:rPr lang="hu-HU" sz="3000" b="1" dirty="0" err="1">
                <a:solidFill>
                  <a:srgbClr val="595959"/>
                </a:solidFill>
                <a:latin typeface="+mn-lt"/>
              </a:rPr>
              <a:t>VALUES</a:t>
            </a:r>
            <a:r>
              <a:rPr lang="en-IE" sz="3000" b="1" dirty="0">
                <a:solidFill>
                  <a:srgbClr val="595959"/>
                </a:solidFill>
                <a:latin typeface="+mn-lt"/>
              </a:rPr>
              <a:t> OF</a:t>
            </a:r>
            <a:r>
              <a:rPr lang="hu-HU" sz="3000" b="1" dirty="0">
                <a:solidFill>
                  <a:srgbClr val="595959"/>
                </a:solidFill>
                <a:latin typeface="+mn-lt"/>
              </a:rPr>
              <a:t> CHARM-EU </a:t>
            </a:r>
            <a:r>
              <a:rPr lang="hu-HU" sz="3000" b="1" dirty="0" err="1">
                <a:solidFill>
                  <a:srgbClr val="595959"/>
                </a:solidFill>
                <a:latin typeface="+mn-lt"/>
              </a:rPr>
              <a:t>ARE</a:t>
            </a:r>
            <a:r>
              <a:rPr lang="hu-HU" sz="3000" b="1" dirty="0">
                <a:solidFill>
                  <a:srgbClr val="595959"/>
                </a:solidFill>
                <a:latin typeface="+mn-lt"/>
              </a:rPr>
              <a:t>:  INCLUSIVENESS</a:t>
            </a:r>
          </a:p>
        </p:txBody>
      </p:sp>
      <p:sp>
        <p:nvSpPr>
          <p:cNvPr id="3" name="Tartalom helye 2">
            <a:extLst>
              <a:ext uri="{FF2B5EF4-FFF2-40B4-BE49-F238E27FC236}">
                <a16:creationId xmlns:a16="http://schemas.microsoft.com/office/drawing/2014/main" id="{F3728193-03B3-4FC6-A4D9-55D651CC6F38}"/>
              </a:ext>
            </a:extLst>
          </p:cNvPr>
          <p:cNvSpPr>
            <a:spLocks noGrp="1"/>
          </p:cNvSpPr>
          <p:nvPr>
            <p:ph idx="1"/>
          </p:nvPr>
        </p:nvSpPr>
        <p:spPr>
          <a:xfrm>
            <a:off x="0" y="1162594"/>
            <a:ext cx="12191999" cy="5695406"/>
          </a:xfrm>
        </p:spPr>
        <p:txBody>
          <a:bodyPr vert="horz" lIns="91440" tIns="45720" rIns="91440" bIns="45720" rtlCol="0" anchor="t">
            <a:noAutofit/>
          </a:bodyPr>
          <a:lstStyle/>
          <a:p>
            <a:pPr>
              <a:spcBef>
                <a:spcPts val="0"/>
              </a:spcBef>
            </a:pPr>
            <a:r>
              <a:rPr lang="en-GB" dirty="0">
                <a:solidFill>
                  <a:srgbClr val="595959"/>
                </a:solidFill>
                <a:hlinkClick r:id="rId3">
                  <a:extLst>
                    <a:ext uri="{A12FA001-AC4F-418D-AE19-62706E023703}">
                      <ahyp:hlinkClr xmlns:ahyp="http://schemas.microsoft.com/office/drawing/2018/hyperlinkcolor" val="tx"/>
                    </a:ext>
                  </a:extLst>
                </a:hlinkClick>
              </a:rPr>
              <a:t>CHARM-EU</a:t>
            </a:r>
            <a:r>
              <a:rPr lang="en-GB" dirty="0">
                <a:solidFill>
                  <a:srgbClr val="595959"/>
                </a:solidFill>
              </a:rPr>
              <a:t>: </a:t>
            </a:r>
            <a:r>
              <a:rPr lang="en-GB" b="1" u="sng" dirty="0">
                <a:solidFill>
                  <a:srgbClr val="595959"/>
                </a:solidFill>
              </a:rPr>
              <a:t>CH</a:t>
            </a:r>
            <a:r>
              <a:rPr lang="en-GB" dirty="0">
                <a:solidFill>
                  <a:srgbClr val="595959"/>
                </a:solidFill>
              </a:rPr>
              <a:t>allenge-driven, </a:t>
            </a:r>
            <a:r>
              <a:rPr lang="en-GB" b="1" u="sng" dirty="0">
                <a:solidFill>
                  <a:srgbClr val="595959"/>
                </a:solidFill>
              </a:rPr>
              <a:t>A</a:t>
            </a:r>
            <a:r>
              <a:rPr lang="en-GB" dirty="0">
                <a:solidFill>
                  <a:srgbClr val="595959"/>
                </a:solidFill>
              </a:rPr>
              <a:t>ccessible, </a:t>
            </a:r>
            <a:r>
              <a:rPr lang="en-GB" b="1" u="sng" dirty="0">
                <a:solidFill>
                  <a:srgbClr val="595959"/>
                </a:solidFill>
              </a:rPr>
              <a:t>R</a:t>
            </a:r>
            <a:r>
              <a:rPr lang="en-GB" dirty="0">
                <a:solidFill>
                  <a:srgbClr val="595959"/>
                </a:solidFill>
              </a:rPr>
              <a:t>esearch- based, </a:t>
            </a:r>
            <a:r>
              <a:rPr lang="en-GB" b="1" u="sng" dirty="0">
                <a:solidFill>
                  <a:srgbClr val="595959"/>
                </a:solidFill>
              </a:rPr>
              <a:t>M</a:t>
            </a:r>
            <a:r>
              <a:rPr lang="en-GB" dirty="0">
                <a:solidFill>
                  <a:srgbClr val="595959"/>
                </a:solidFill>
              </a:rPr>
              <a:t>obile </a:t>
            </a:r>
            <a:r>
              <a:rPr lang="en-GB" b="1" u="sng" dirty="0">
                <a:solidFill>
                  <a:srgbClr val="595959"/>
                </a:solidFill>
              </a:rPr>
              <a:t>E</a:t>
            </a:r>
            <a:r>
              <a:rPr lang="en-GB" dirty="0">
                <a:solidFill>
                  <a:srgbClr val="595959"/>
                </a:solidFill>
              </a:rPr>
              <a:t>uropean </a:t>
            </a:r>
            <a:r>
              <a:rPr lang="en-GB" b="1" u="sng" dirty="0">
                <a:solidFill>
                  <a:srgbClr val="595959"/>
                </a:solidFill>
              </a:rPr>
              <a:t>U</a:t>
            </a:r>
            <a:r>
              <a:rPr lang="en-GB" dirty="0">
                <a:solidFill>
                  <a:srgbClr val="595959"/>
                </a:solidFill>
              </a:rPr>
              <a:t>niversity </a:t>
            </a:r>
          </a:p>
          <a:p>
            <a:pPr algn="just">
              <a:spcBef>
                <a:spcPts val="0"/>
              </a:spcBef>
            </a:pPr>
            <a:endParaRPr lang="en-GB" dirty="0"/>
          </a:p>
          <a:p>
            <a:pPr algn="just">
              <a:spcBef>
                <a:spcPts val="0"/>
              </a:spcBef>
            </a:pPr>
            <a:r>
              <a:rPr lang="en-GB" dirty="0">
                <a:solidFill>
                  <a:srgbClr val="595959"/>
                </a:solidFill>
                <a:hlinkClick r:id="rId4">
                  <a:extLst>
                    <a:ext uri="{A12FA001-AC4F-418D-AE19-62706E023703}">
                      <ahyp:hlinkClr xmlns:ahyp="http://schemas.microsoft.com/office/drawing/2018/hyperlinkcolor" val="tx"/>
                    </a:ext>
                  </a:extLst>
                </a:hlinkClick>
              </a:rPr>
              <a:t>Core Values | CHARM-EU</a:t>
            </a:r>
            <a:r>
              <a:rPr lang="en-GB" dirty="0">
                <a:solidFill>
                  <a:srgbClr val="595959"/>
                </a:solidFill>
              </a:rPr>
              <a:t> W</a:t>
            </a:r>
            <a:r>
              <a:rPr lang="en-GB" dirty="0">
                <a:solidFill>
                  <a:srgbClr val="595959"/>
                </a:solidFill>
                <a:cs typeface="Calibri"/>
              </a:rPr>
              <a:t>e see it as our social responsibility to foster an </a:t>
            </a:r>
            <a:r>
              <a:rPr lang="en-GB" b="1" dirty="0">
                <a:solidFill>
                  <a:srgbClr val="595959"/>
                </a:solidFill>
                <a:cs typeface="Calibri"/>
              </a:rPr>
              <a:t>open</a:t>
            </a:r>
            <a:r>
              <a:rPr lang="en-GB" dirty="0">
                <a:solidFill>
                  <a:srgbClr val="595959"/>
                </a:solidFill>
                <a:cs typeface="Calibri"/>
              </a:rPr>
              <a:t>, </a:t>
            </a:r>
            <a:r>
              <a:rPr lang="en-GB" b="1" dirty="0">
                <a:solidFill>
                  <a:srgbClr val="595959"/>
                </a:solidFill>
                <a:cs typeface="Calibri"/>
              </a:rPr>
              <a:t>welcoming</a:t>
            </a:r>
            <a:r>
              <a:rPr lang="en-GB" dirty="0">
                <a:solidFill>
                  <a:srgbClr val="595959"/>
                </a:solidFill>
                <a:cs typeface="Calibri"/>
              </a:rPr>
              <a:t>, and safe environment grounded in inclusivity, compassion and </a:t>
            </a:r>
            <a:r>
              <a:rPr lang="en-GB" b="1" dirty="0">
                <a:solidFill>
                  <a:srgbClr val="595959"/>
                </a:solidFill>
                <a:cs typeface="Calibri"/>
              </a:rPr>
              <a:t>mutual respect</a:t>
            </a:r>
            <a:r>
              <a:rPr lang="en-GB" dirty="0">
                <a:solidFill>
                  <a:srgbClr val="595959"/>
                </a:solidFill>
                <a:cs typeface="Calibri"/>
              </a:rPr>
              <a:t>, where individuals from </a:t>
            </a:r>
            <a:r>
              <a:rPr lang="en-GB" b="1" dirty="0">
                <a:solidFill>
                  <a:srgbClr val="595959"/>
                </a:solidFill>
                <a:cs typeface="Calibri"/>
              </a:rPr>
              <a:t>all backgrounds</a:t>
            </a:r>
            <a:r>
              <a:rPr lang="en-GB" dirty="0">
                <a:solidFill>
                  <a:srgbClr val="595959"/>
                </a:solidFill>
                <a:cs typeface="Calibri"/>
              </a:rPr>
              <a:t>, lived experiences, circumstances and access needs can collaboratively learn, work and serve. </a:t>
            </a:r>
          </a:p>
          <a:p>
            <a:pPr algn="just">
              <a:spcBef>
                <a:spcPts val="0"/>
              </a:spcBef>
            </a:pPr>
            <a:endParaRPr lang="en-GB" dirty="0">
              <a:cs typeface="Calibri"/>
            </a:endParaRPr>
          </a:p>
          <a:p>
            <a:pPr algn="just">
              <a:spcBef>
                <a:spcPts val="0"/>
              </a:spcBef>
            </a:pPr>
            <a:r>
              <a:rPr lang="en-GB" dirty="0">
                <a:solidFill>
                  <a:srgbClr val="595959"/>
                </a:solidFill>
                <a:cs typeface="Calibri"/>
              </a:rPr>
              <a:t>We are committed to creating excellence in teaching and learning by providing the appropriate structures and services that remove barriers to success and support student and staff access and participation needs.</a:t>
            </a:r>
            <a:endParaRPr lang="en-GB" dirty="0">
              <a:solidFill>
                <a:srgbClr val="595959"/>
              </a:solidFill>
            </a:endParaRPr>
          </a:p>
          <a:p>
            <a:pPr algn="just">
              <a:spcBef>
                <a:spcPts val="0"/>
              </a:spcBef>
            </a:pPr>
            <a:endParaRPr lang="en-GB" dirty="0">
              <a:solidFill>
                <a:srgbClr val="595959"/>
              </a:solidFill>
            </a:endParaRPr>
          </a:p>
          <a:p>
            <a:pPr algn="just">
              <a:spcBef>
                <a:spcPts val="0"/>
              </a:spcBef>
            </a:pPr>
            <a:r>
              <a:rPr lang="en-GB" dirty="0">
                <a:solidFill>
                  <a:srgbClr val="595959"/>
                </a:solidFill>
              </a:rPr>
              <a:t>Applying a </a:t>
            </a:r>
            <a:r>
              <a:rPr lang="en-GB" b="1" dirty="0">
                <a:solidFill>
                  <a:srgbClr val="595959"/>
                </a:solidFill>
              </a:rPr>
              <a:t>holistic, intersectional, human rights-based approach</a:t>
            </a:r>
            <a:r>
              <a:rPr lang="en-GB" dirty="0">
                <a:solidFill>
                  <a:srgbClr val="595959"/>
                </a:solidFill>
              </a:rPr>
              <a:t> to inclusion and diversity within CHARM-EU.</a:t>
            </a:r>
          </a:p>
          <a:p>
            <a:pPr algn="just">
              <a:spcBef>
                <a:spcPts val="0"/>
              </a:spcBef>
            </a:pPr>
            <a:endParaRPr lang="hu-HU" sz="2300" dirty="0"/>
          </a:p>
        </p:txBody>
      </p:sp>
      <p:pic>
        <p:nvPicPr>
          <p:cNvPr id="9" name="Kép 2" descr="On this picture there is a globe and there are people from all backgrounds, lived experiences are standing around that.">
            <a:extLst>
              <a:ext uri="{FF2B5EF4-FFF2-40B4-BE49-F238E27FC236}">
                <a16:creationId xmlns:a16="http://schemas.microsoft.com/office/drawing/2014/main" id="{36AA4AC9-7060-4520-86F3-21D8465635E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90907" y="1005778"/>
            <a:ext cx="1468581" cy="1169743"/>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3364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32D2AF-A6A4-4088-A347-DA1F6642B243}"/>
              </a:ext>
            </a:extLst>
          </p:cNvPr>
          <p:cNvSpPr>
            <a:spLocks noGrp="1"/>
          </p:cNvSpPr>
          <p:nvPr>
            <p:ph type="title"/>
          </p:nvPr>
        </p:nvSpPr>
        <p:spPr>
          <a:xfrm>
            <a:off x="0" y="122980"/>
            <a:ext cx="11351623" cy="936893"/>
          </a:xfrm>
        </p:spPr>
        <p:txBody>
          <a:bodyPr>
            <a:noAutofit/>
          </a:bodyPr>
          <a:lstStyle/>
          <a:p>
            <a:pPr lvl="0" algn="ctr">
              <a:lnSpc>
                <a:spcPct val="100000"/>
              </a:lnSpc>
            </a:pPr>
            <a:r>
              <a:rPr lang="en-GB" sz="2900" b="1" dirty="0">
                <a:solidFill>
                  <a:srgbClr val="595959"/>
                </a:solidFill>
                <a:latin typeface="+mn-lt"/>
              </a:rPr>
              <a:t>FROM VALUE-BASED APPROACH TO MEANINGFUL IMPLEMENTATION</a:t>
            </a:r>
            <a:r>
              <a:rPr lang="hu-HU" sz="2900" b="1" dirty="0">
                <a:solidFill>
                  <a:srgbClr val="595959"/>
                </a:solidFill>
                <a:latin typeface="+mn-lt"/>
              </a:rPr>
              <a:t> (1) </a:t>
            </a:r>
            <a:br>
              <a:rPr lang="hu-HU" sz="2900" b="1" dirty="0">
                <a:solidFill>
                  <a:srgbClr val="595959"/>
                </a:solidFill>
                <a:latin typeface="+mn-lt"/>
              </a:rPr>
            </a:br>
            <a:r>
              <a:rPr lang="en-GB" sz="2900" b="1" dirty="0">
                <a:solidFill>
                  <a:srgbClr val="595959"/>
                </a:solidFill>
                <a:latin typeface="+mn-lt"/>
              </a:rPr>
              <a:t>(KEY HIGHLIGHTS, NON-EXHAUSTIVE LIST)</a:t>
            </a:r>
          </a:p>
        </p:txBody>
      </p:sp>
      <p:sp>
        <p:nvSpPr>
          <p:cNvPr id="3" name="Tartalom helye 2">
            <a:extLst>
              <a:ext uri="{FF2B5EF4-FFF2-40B4-BE49-F238E27FC236}">
                <a16:creationId xmlns:a16="http://schemas.microsoft.com/office/drawing/2014/main" id="{F3728193-03B3-4FC6-A4D9-55D651CC6F38}"/>
              </a:ext>
            </a:extLst>
          </p:cNvPr>
          <p:cNvSpPr>
            <a:spLocks noGrp="1"/>
          </p:cNvSpPr>
          <p:nvPr>
            <p:ph idx="1"/>
          </p:nvPr>
        </p:nvSpPr>
        <p:spPr>
          <a:xfrm>
            <a:off x="128155" y="1589812"/>
            <a:ext cx="10735197" cy="4364180"/>
          </a:xfrm>
        </p:spPr>
        <p:txBody>
          <a:bodyPr>
            <a:noAutofit/>
          </a:bodyPr>
          <a:lstStyle/>
          <a:p>
            <a:pPr fontAlgn="base">
              <a:spcBef>
                <a:spcPts val="0"/>
              </a:spcBef>
            </a:pPr>
            <a:r>
              <a:rPr lang="hu-HU" sz="3200" b="1" dirty="0">
                <a:solidFill>
                  <a:srgbClr val="595959"/>
                </a:solidFill>
              </a:rPr>
              <a:t>Co-</a:t>
            </a:r>
            <a:r>
              <a:rPr lang="hu-HU" sz="3200" b="1" dirty="0" err="1">
                <a:solidFill>
                  <a:srgbClr val="595959"/>
                </a:solidFill>
              </a:rPr>
              <a:t>creating</a:t>
            </a:r>
            <a:r>
              <a:rPr lang="hu-HU" sz="3200" b="1" dirty="0">
                <a:solidFill>
                  <a:srgbClr val="595959"/>
                </a:solidFill>
              </a:rPr>
              <a:t> </a:t>
            </a:r>
            <a:r>
              <a:rPr lang="hu-HU" sz="3200" b="1" dirty="0" err="1">
                <a:solidFill>
                  <a:srgbClr val="595959"/>
                </a:solidFill>
              </a:rPr>
              <a:t>with</a:t>
            </a:r>
            <a:r>
              <a:rPr lang="hu-HU" sz="3200" b="1" dirty="0">
                <a:solidFill>
                  <a:srgbClr val="595959"/>
                </a:solidFill>
              </a:rPr>
              <a:t> </a:t>
            </a:r>
            <a:r>
              <a:rPr lang="hu-HU" sz="3200" b="1" dirty="0" err="1">
                <a:solidFill>
                  <a:srgbClr val="595959"/>
                </a:solidFill>
              </a:rPr>
              <a:t>the</a:t>
            </a:r>
            <a:r>
              <a:rPr lang="hu-HU" sz="3200" b="1" dirty="0">
                <a:solidFill>
                  <a:srgbClr val="595959"/>
                </a:solidFill>
              </a:rPr>
              <a:t> CHARM-EU </a:t>
            </a:r>
            <a:r>
              <a:rPr lang="hu-HU" sz="3200" b="1" dirty="0" err="1">
                <a:solidFill>
                  <a:srgbClr val="595959"/>
                </a:solidFill>
              </a:rPr>
              <a:t>Community</a:t>
            </a:r>
            <a:r>
              <a:rPr lang="hu-HU" sz="3200" b="1" dirty="0">
                <a:solidFill>
                  <a:srgbClr val="595959"/>
                </a:solidFill>
              </a:rPr>
              <a:t> </a:t>
            </a:r>
            <a:r>
              <a:rPr lang="hu-HU" sz="3200" dirty="0">
                <a:solidFill>
                  <a:srgbClr val="595959"/>
                </a:solidFill>
              </a:rPr>
              <a:t>| D</a:t>
            </a:r>
            <a:r>
              <a:rPr lang="en-GB" sz="3200" dirty="0">
                <a:solidFill>
                  <a:srgbClr val="595959"/>
                </a:solidFill>
              </a:rPr>
              <a:t>raw on best practices</a:t>
            </a:r>
            <a:r>
              <a:rPr lang="hu-HU" sz="3200" dirty="0">
                <a:solidFill>
                  <a:srgbClr val="595959"/>
                </a:solidFill>
              </a:rPr>
              <a:t> &amp; </a:t>
            </a:r>
            <a:r>
              <a:rPr lang="en-GB" sz="3200" dirty="0">
                <a:solidFill>
                  <a:srgbClr val="595959"/>
                </a:solidFill>
              </a:rPr>
              <a:t> influence new inclusive practices within our partner universities </a:t>
            </a:r>
            <a:r>
              <a:rPr lang="hu-HU" sz="3200" dirty="0">
                <a:solidFill>
                  <a:srgbClr val="595959"/>
                </a:solidFill>
              </a:rPr>
              <a:t>and CHARM-EU</a:t>
            </a:r>
          </a:p>
          <a:p>
            <a:pPr fontAlgn="base">
              <a:spcBef>
                <a:spcPts val="0"/>
              </a:spcBef>
            </a:pPr>
            <a:endParaRPr lang="hu-HU" sz="3200" b="1" i="0" u="none" strike="noStrike" dirty="0">
              <a:solidFill>
                <a:srgbClr val="000000"/>
              </a:solidFill>
              <a:effectLst/>
            </a:endParaRPr>
          </a:p>
          <a:p>
            <a:pPr fontAlgn="base">
              <a:spcBef>
                <a:spcPts val="0"/>
              </a:spcBef>
            </a:pPr>
            <a:r>
              <a:rPr lang="en-GB" sz="3200" b="1" i="0" u="none" strike="noStrike" dirty="0">
                <a:solidFill>
                  <a:srgbClr val="595959"/>
                </a:solidFill>
                <a:effectLst/>
              </a:rPr>
              <a:t>Inclusion Measures </a:t>
            </a:r>
            <a:r>
              <a:rPr lang="en-GB" sz="3200" i="0" u="none" strike="noStrike" dirty="0">
                <a:solidFill>
                  <a:srgbClr val="595959"/>
                </a:solidFill>
                <a:effectLst/>
              </a:rPr>
              <a:t>| Master’s Programme </a:t>
            </a:r>
            <a:r>
              <a:rPr lang="en-GB" sz="3200" i="0" u="sng" strike="noStrike" dirty="0">
                <a:solidFill>
                  <a:srgbClr val="0000FF"/>
                </a:solidFill>
                <a:effectLst/>
                <a:hlinkClick r:id="rId3"/>
              </a:rPr>
              <a:t>An inclusive program | CHARM-EU</a:t>
            </a:r>
            <a:r>
              <a:rPr lang="en-GB" sz="3200" i="0" u="none" strike="noStrike" dirty="0">
                <a:solidFill>
                  <a:srgbClr val="000000"/>
                </a:solidFill>
                <a:effectLst/>
              </a:rPr>
              <a:t>.</a:t>
            </a:r>
            <a:r>
              <a:rPr lang="en-GB" sz="3200" i="0" dirty="0">
                <a:solidFill>
                  <a:srgbClr val="000000"/>
                </a:solidFill>
                <a:effectLst/>
              </a:rPr>
              <a:t>​</a:t>
            </a:r>
          </a:p>
          <a:p>
            <a:pPr fontAlgn="base">
              <a:spcBef>
                <a:spcPts val="0"/>
              </a:spcBef>
            </a:pPr>
            <a:endParaRPr lang="hu-HU" sz="3200" dirty="0">
              <a:solidFill>
                <a:srgbClr val="000000"/>
              </a:solidFill>
            </a:endParaRPr>
          </a:p>
          <a:p>
            <a:pPr fontAlgn="base">
              <a:spcBef>
                <a:spcPts val="0"/>
              </a:spcBef>
            </a:pPr>
            <a:r>
              <a:rPr lang="hu-HU" sz="3200" b="1" dirty="0">
                <a:solidFill>
                  <a:srgbClr val="595959"/>
                </a:solidFill>
              </a:rPr>
              <a:t>Minimasing </a:t>
            </a:r>
            <a:r>
              <a:rPr lang="hu-HU" sz="3200" b="1" dirty="0" err="1">
                <a:solidFill>
                  <a:srgbClr val="595959"/>
                </a:solidFill>
              </a:rPr>
              <a:t>financial</a:t>
            </a:r>
            <a:r>
              <a:rPr lang="hu-HU" sz="3200" b="1" dirty="0">
                <a:solidFill>
                  <a:srgbClr val="595959"/>
                </a:solidFill>
              </a:rPr>
              <a:t> </a:t>
            </a:r>
            <a:r>
              <a:rPr lang="hu-HU" sz="3200" b="1" dirty="0" err="1">
                <a:solidFill>
                  <a:srgbClr val="595959"/>
                </a:solidFill>
              </a:rPr>
              <a:t>barriers</a:t>
            </a:r>
            <a:r>
              <a:rPr lang="hu-HU" sz="3200" b="1" dirty="0">
                <a:solidFill>
                  <a:srgbClr val="595959"/>
                </a:solidFill>
              </a:rPr>
              <a:t> CHARM-EU Grant </a:t>
            </a:r>
            <a:r>
              <a:rPr lang="hu-HU" sz="3200" dirty="0">
                <a:solidFill>
                  <a:srgbClr val="595959"/>
                </a:solidFill>
              </a:rPr>
              <a:t>| </a:t>
            </a:r>
            <a:r>
              <a:rPr lang="en-GB" sz="3200" i="0" u="none" strike="noStrike" dirty="0">
                <a:solidFill>
                  <a:srgbClr val="595959"/>
                </a:solidFill>
                <a:effectLst/>
              </a:rPr>
              <a:t>Master’s Programme </a:t>
            </a:r>
            <a:r>
              <a:rPr lang="hu-HU" sz="3200" dirty="0" err="1">
                <a:hlinkClick r:id="rId4"/>
              </a:rPr>
              <a:t>Tuition</a:t>
            </a:r>
            <a:r>
              <a:rPr lang="hu-HU" sz="3200" dirty="0">
                <a:hlinkClick r:id="rId4"/>
              </a:rPr>
              <a:t> </a:t>
            </a:r>
            <a:r>
              <a:rPr lang="hu-HU" sz="3200" dirty="0" err="1">
                <a:hlinkClick r:id="rId4"/>
              </a:rPr>
              <a:t>fees</a:t>
            </a:r>
            <a:r>
              <a:rPr lang="hu-HU" sz="3200" dirty="0">
                <a:hlinkClick r:id="rId4"/>
              </a:rPr>
              <a:t> | </a:t>
            </a:r>
            <a:r>
              <a:rPr lang="hu-HU" sz="3200" dirty="0" err="1">
                <a:hlinkClick r:id="rId4"/>
              </a:rPr>
              <a:t>CHARM</a:t>
            </a:r>
            <a:r>
              <a:rPr lang="hu-HU" sz="3200" dirty="0">
                <a:hlinkClick r:id="rId4"/>
              </a:rPr>
              <a:t>-EU</a:t>
            </a:r>
            <a:endParaRPr lang="hu-HU" sz="3200" dirty="0"/>
          </a:p>
        </p:txBody>
      </p:sp>
      <p:pic>
        <p:nvPicPr>
          <p:cNvPr id="5" name="Kép 4" descr="It is a badge with a tick  inside, that represent practices">
            <a:extLst>
              <a:ext uri="{FF2B5EF4-FFF2-40B4-BE49-F238E27FC236}">
                <a16:creationId xmlns:a16="http://schemas.microsoft.com/office/drawing/2014/main" id="{A277D2E5-DBF8-453E-B509-7BB5DA0C39E1}"/>
              </a:ext>
            </a:extLst>
          </p:cNvPr>
          <p:cNvPicPr>
            <a:picLocks noChangeAspect="1"/>
          </p:cNvPicPr>
          <p:nvPr/>
        </p:nvPicPr>
        <p:blipFill rotWithShape="1">
          <a:blip r:embed="rId5">
            <a:clrChange>
              <a:clrFrom>
                <a:srgbClr val="F6F6F6"/>
              </a:clrFrom>
              <a:clrTo>
                <a:srgbClr val="F6F6F6">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4693" t="5589" r="20960"/>
          <a:stretch/>
        </p:blipFill>
        <p:spPr>
          <a:xfrm>
            <a:off x="10226740" y="4503032"/>
            <a:ext cx="1837105" cy="2231988"/>
          </a:xfrm>
          <a:prstGeom prst="rect">
            <a:avLst/>
          </a:prstGeom>
        </p:spPr>
      </p:pic>
    </p:spTree>
    <p:extLst>
      <p:ext uri="{BB962C8B-B14F-4D97-AF65-F5344CB8AC3E}">
        <p14:creationId xmlns:p14="http://schemas.microsoft.com/office/powerpoint/2010/main" val="42631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32D2AF-A6A4-4088-A347-DA1F6642B243}"/>
              </a:ext>
            </a:extLst>
          </p:cNvPr>
          <p:cNvSpPr>
            <a:spLocks noGrp="1"/>
          </p:cNvSpPr>
          <p:nvPr>
            <p:ph type="title"/>
          </p:nvPr>
        </p:nvSpPr>
        <p:spPr>
          <a:xfrm>
            <a:off x="0" y="122980"/>
            <a:ext cx="11416937" cy="1343852"/>
          </a:xfrm>
        </p:spPr>
        <p:txBody>
          <a:bodyPr>
            <a:noAutofit/>
          </a:bodyPr>
          <a:lstStyle/>
          <a:p>
            <a:pPr lvl="0" algn="ctr">
              <a:lnSpc>
                <a:spcPct val="100000"/>
              </a:lnSpc>
            </a:pPr>
            <a:r>
              <a:rPr lang="hu-HU" sz="2900" b="1" dirty="0">
                <a:solidFill>
                  <a:srgbClr val="595959"/>
                </a:solidFill>
                <a:latin typeface="+mn-lt"/>
              </a:rPr>
              <a:t>F</a:t>
            </a:r>
            <a:r>
              <a:rPr lang="en-GB" sz="2900" b="1" dirty="0">
                <a:solidFill>
                  <a:srgbClr val="595959"/>
                </a:solidFill>
                <a:latin typeface="+mn-lt"/>
              </a:rPr>
              <a:t>ROM VALUE-BASED APPRO</a:t>
            </a:r>
            <a:r>
              <a:rPr lang="hu-HU" sz="2900" b="1" dirty="0">
                <a:solidFill>
                  <a:srgbClr val="595959"/>
                </a:solidFill>
                <a:latin typeface="+mn-lt"/>
              </a:rPr>
              <a:t>A</a:t>
            </a:r>
            <a:r>
              <a:rPr lang="en-GB" sz="2900" b="1" dirty="0">
                <a:solidFill>
                  <a:srgbClr val="595959"/>
                </a:solidFill>
                <a:latin typeface="+mn-lt"/>
              </a:rPr>
              <a:t>CH TO MEANINGFUL IMPLEMENTATION</a:t>
            </a:r>
            <a:r>
              <a:rPr lang="hu-HU" sz="2900" b="1" dirty="0">
                <a:solidFill>
                  <a:srgbClr val="595959"/>
                </a:solidFill>
                <a:latin typeface="+mn-lt"/>
              </a:rPr>
              <a:t> (2)</a:t>
            </a:r>
            <a:br>
              <a:rPr lang="hu-HU" sz="2900" b="1" dirty="0">
                <a:solidFill>
                  <a:srgbClr val="595959"/>
                </a:solidFill>
                <a:latin typeface="+mn-lt"/>
              </a:rPr>
            </a:br>
            <a:r>
              <a:rPr lang="hu-HU" sz="2900" b="1" dirty="0">
                <a:solidFill>
                  <a:srgbClr val="595959"/>
                </a:solidFill>
                <a:latin typeface="+mn-lt"/>
              </a:rPr>
              <a:t>(KEY </a:t>
            </a:r>
            <a:r>
              <a:rPr lang="hu-HU" sz="2900" b="1" dirty="0" err="1">
                <a:solidFill>
                  <a:srgbClr val="595959"/>
                </a:solidFill>
                <a:latin typeface="+mn-lt"/>
              </a:rPr>
              <a:t>HIGHLIGHTS</a:t>
            </a:r>
            <a:r>
              <a:rPr lang="hu-HU" sz="2900" b="1" dirty="0">
                <a:solidFill>
                  <a:srgbClr val="595959"/>
                </a:solidFill>
                <a:latin typeface="+mn-lt"/>
              </a:rPr>
              <a:t>, NON-</a:t>
            </a:r>
            <a:r>
              <a:rPr lang="hu-HU" sz="2900" b="1" dirty="0" err="1">
                <a:solidFill>
                  <a:srgbClr val="595959"/>
                </a:solidFill>
                <a:latin typeface="+mn-lt"/>
              </a:rPr>
              <a:t>EXHAUSTIVE</a:t>
            </a:r>
            <a:r>
              <a:rPr lang="hu-HU" sz="2900" b="1" dirty="0">
                <a:solidFill>
                  <a:srgbClr val="595959"/>
                </a:solidFill>
                <a:latin typeface="+mn-lt"/>
              </a:rPr>
              <a:t> LIST)</a:t>
            </a:r>
            <a:endParaRPr lang="en-GB" sz="2900" b="1" dirty="0">
              <a:solidFill>
                <a:srgbClr val="595959"/>
              </a:solidFill>
              <a:latin typeface="+mn-lt"/>
            </a:endParaRPr>
          </a:p>
        </p:txBody>
      </p:sp>
      <p:sp>
        <p:nvSpPr>
          <p:cNvPr id="3" name="Tartalom helye 2">
            <a:extLst>
              <a:ext uri="{FF2B5EF4-FFF2-40B4-BE49-F238E27FC236}">
                <a16:creationId xmlns:a16="http://schemas.microsoft.com/office/drawing/2014/main" id="{F3728193-03B3-4FC6-A4D9-55D651CC6F38}"/>
              </a:ext>
            </a:extLst>
          </p:cNvPr>
          <p:cNvSpPr>
            <a:spLocks noGrp="1"/>
          </p:cNvSpPr>
          <p:nvPr>
            <p:ph idx="1"/>
          </p:nvPr>
        </p:nvSpPr>
        <p:spPr>
          <a:xfrm>
            <a:off x="128155" y="1589812"/>
            <a:ext cx="10735197" cy="5268188"/>
          </a:xfrm>
        </p:spPr>
        <p:txBody>
          <a:bodyPr>
            <a:noAutofit/>
          </a:bodyPr>
          <a:lstStyle/>
          <a:p>
            <a:pPr fontAlgn="base">
              <a:spcBef>
                <a:spcPts val="0"/>
              </a:spcBef>
            </a:pPr>
            <a:r>
              <a:rPr lang="en-GB" sz="3000" b="1" dirty="0">
                <a:solidFill>
                  <a:srgbClr val="595959"/>
                </a:solidFill>
                <a:cs typeface="Arial" panose="020B0604020202020204" pitchFamily="34" charset="0"/>
              </a:rPr>
              <a:t>Needs Assessment </a:t>
            </a:r>
            <a:r>
              <a:rPr lang="en-GB" sz="3000" i="0" u="none" strike="noStrike" dirty="0">
                <a:solidFill>
                  <a:srgbClr val="595959"/>
                </a:solidFill>
                <a:effectLst/>
                <a:cs typeface="Arial" panose="020B0604020202020204" pitchFamily="34" charset="0"/>
              </a:rPr>
              <a:t>| Master’s Programme </a:t>
            </a:r>
            <a:r>
              <a:rPr lang="en-GB" sz="3000" dirty="0">
                <a:cs typeface="Arial" panose="020B0604020202020204" pitchFamily="34" charset="0"/>
                <a:hlinkClick r:id="rId3"/>
              </a:rPr>
              <a:t>Inclusivity plan review and key findings | CHARM-EU</a:t>
            </a:r>
            <a:endParaRPr lang="en-GB" sz="3000" dirty="0">
              <a:cs typeface="Arial" panose="020B0604020202020204" pitchFamily="34" charset="0"/>
            </a:endParaRPr>
          </a:p>
          <a:p>
            <a:pPr fontAlgn="base">
              <a:spcBef>
                <a:spcPts val="0"/>
              </a:spcBef>
            </a:pPr>
            <a:endParaRPr lang="en-GB" sz="3000" dirty="0">
              <a:cs typeface="Arial" panose="020B0604020202020204" pitchFamily="34" charset="0"/>
            </a:endParaRPr>
          </a:p>
          <a:p>
            <a:pPr fontAlgn="base">
              <a:spcBef>
                <a:spcPts val="0"/>
              </a:spcBef>
            </a:pPr>
            <a:r>
              <a:rPr lang="en-GB" sz="3000" b="1" dirty="0">
                <a:solidFill>
                  <a:srgbClr val="595959"/>
                </a:solidFill>
                <a:cs typeface="Arial" panose="020B0604020202020204" pitchFamily="34" charset="0"/>
              </a:rPr>
              <a:t>Professional Development Sessions and Tools| </a:t>
            </a:r>
            <a:r>
              <a:rPr lang="en-GB" sz="3000" dirty="0">
                <a:solidFill>
                  <a:srgbClr val="595959"/>
                </a:solidFill>
                <a:cs typeface="Arial" panose="020B0604020202020204" pitchFamily="34" charset="0"/>
              </a:rPr>
              <a:t>Inclusivity tips for CHARM-EU educators </a:t>
            </a:r>
            <a:r>
              <a:rPr lang="en-GB" sz="3000" b="0" i="0" dirty="0">
                <a:solidFill>
                  <a:srgbClr val="595959"/>
                </a:solidFill>
                <a:effectLst/>
                <a:cs typeface="Arial" panose="020B0604020202020204" pitchFamily="34" charset="0"/>
              </a:rPr>
              <a:t>to support academic staff in creating an inclusive teaching and learning environment </a:t>
            </a:r>
            <a:r>
              <a:rPr lang="en-US" sz="3000" dirty="0">
                <a:cs typeface="Arial" panose="020B0604020202020204" pitchFamily="34" charset="0"/>
                <a:hlinkClick r:id="rId4"/>
              </a:rPr>
              <a:t>Inclusivity tips for CHARM-EU educators | CHARM-EU</a:t>
            </a:r>
            <a:endParaRPr lang="hu-HU" sz="3000" dirty="0">
              <a:cs typeface="Arial" panose="020B0604020202020204" pitchFamily="34" charset="0"/>
            </a:endParaRPr>
          </a:p>
          <a:p>
            <a:pPr fontAlgn="base">
              <a:spcBef>
                <a:spcPts val="0"/>
              </a:spcBef>
            </a:pPr>
            <a:endParaRPr lang="en-GB" sz="3000" dirty="0">
              <a:cs typeface="Arial" panose="020B0604020202020204" pitchFamily="34" charset="0"/>
            </a:endParaRPr>
          </a:p>
          <a:p>
            <a:pPr fontAlgn="base">
              <a:spcBef>
                <a:spcPts val="0"/>
              </a:spcBef>
            </a:pPr>
            <a:r>
              <a:rPr lang="en-GB" sz="3000" b="1" dirty="0">
                <a:solidFill>
                  <a:srgbClr val="595959"/>
                </a:solidFill>
                <a:cs typeface="Arial" panose="020B0604020202020204" pitchFamily="34" charset="0"/>
              </a:rPr>
              <a:t>Call for Action and joining global Awareness-Raising </a:t>
            </a:r>
            <a:r>
              <a:rPr lang="hu-HU" sz="3000" b="1" dirty="0">
                <a:solidFill>
                  <a:srgbClr val="595959"/>
                </a:solidFill>
                <a:cs typeface="Arial" panose="020B0604020202020204" pitchFamily="34" charset="0"/>
              </a:rPr>
              <a:t> | </a:t>
            </a:r>
            <a:r>
              <a:rPr lang="hu-HU" sz="3000" dirty="0">
                <a:solidFill>
                  <a:srgbClr val="595959"/>
                </a:solidFill>
                <a:cs typeface="Arial" panose="020B0604020202020204" pitchFamily="34" charset="0"/>
              </a:rPr>
              <a:t>i.e. </a:t>
            </a:r>
            <a:r>
              <a:rPr lang="en-US" sz="3000" dirty="0">
                <a:cs typeface="Arial" panose="020B0604020202020204" pitchFamily="34" charset="0"/>
                <a:hlinkClick r:id="rId5"/>
              </a:rPr>
              <a:t>CHARM-EU joins the celebration of the International Day of Persons with Disabilities! | CHARM-EU</a:t>
            </a:r>
            <a:endParaRPr lang="en-GB" sz="3000" dirty="0">
              <a:solidFill>
                <a:srgbClr val="000000"/>
              </a:solidFill>
              <a:cs typeface="Arial" panose="020B0604020202020204" pitchFamily="34" charset="0"/>
            </a:endParaRPr>
          </a:p>
        </p:txBody>
      </p:sp>
      <p:pic>
        <p:nvPicPr>
          <p:cNvPr id="5" name="Kép 4" descr="It is a badge with a tick  inside, that represent practices">
            <a:extLst>
              <a:ext uri="{FF2B5EF4-FFF2-40B4-BE49-F238E27FC236}">
                <a16:creationId xmlns:a16="http://schemas.microsoft.com/office/drawing/2014/main" id="{A277D2E5-DBF8-453E-B509-7BB5DA0C39E1}"/>
              </a:ext>
            </a:extLst>
          </p:cNvPr>
          <p:cNvPicPr>
            <a:picLocks noChangeAspect="1"/>
          </p:cNvPicPr>
          <p:nvPr/>
        </p:nvPicPr>
        <p:blipFill rotWithShape="1">
          <a:blip r:embed="rId6">
            <a:clrChange>
              <a:clrFrom>
                <a:srgbClr val="F6F6F6"/>
              </a:clrFrom>
              <a:clrTo>
                <a:srgbClr val="F6F6F6">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4693" t="5589" r="20960"/>
          <a:stretch/>
        </p:blipFill>
        <p:spPr>
          <a:xfrm>
            <a:off x="10354895" y="4503032"/>
            <a:ext cx="1837105" cy="2231988"/>
          </a:xfrm>
          <a:prstGeom prst="rect">
            <a:avLst/>
          </a:prstGeom>
        </p:spPr>
      </p:pic>
    </p:spTree>
    <p:extLst>
      <p:ext uri="{BB962C8B-B14F-4D97-AF65-F5344CB8AC3E}">
        <p14:creationId xmlns:p14="http://schemas.microsoft.com/office/powerpoint/2010/main" val="382497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32D2AF-A6A4-4088-A347-DA1F6642B243}"/>
              </a:ext>
            </a:extLst>
          </p:cNvPr>
          <p:cNvSpPr>
            <a:spLocks noGrp="1"/>
          </p:cNvSpPr>
          <p:nvPr>
            <p:ph type="title"/>
          </p:nvPr>
        </p:nvSpPr>
        <p:spPr>
          <a:xfrm>
            <a:off x="0" y="122980"/>
            <a:ext cx="11416937" cy="490974"/>
          </a:xfrm>
        </p:spPr>
        <p:txBody>
          <a:bodyPr>
            <a:noAutofit/>
          </a:bodyPr>
          <a:lstStyle/>
          <a:p>
            <a:pPr algn="ctr">
              <a:lnSpc>
                <a:spcPct val="100000"/>
              </a:lnSpc>
            </a:pPr>
            <a:r>
              <a:rPr lang="hu-HU" sz="3000" b="1" dirty="0" err="1">
                <a:solidFill>
                  <a:srgbClr val="595959"/>
                </a:solidFill>
                <a:latin typeface="+mn-lt"/>
              </a:rPr>
              <a:t>TESTIMONIAL</a:t>
            </a:r>
            <a:r>
              <a:rPr lang="hu-HU" sz="3000" b="1" dirty="0">
                <a:solidFill>
                  <a:srgbClr val="595959"/>
                </a:solidFill>
                <a:latin typeface="+mn-lt"/>
              </a:rPr>
              <a:t>  </a:t>
            </a:r>
            <a:r>
              <a:rPr lang="hu-HU" sz="3000" b="1" dirty="0" err="1">
                <a:solidFill>
                  <a:srgbClr val="595959"/>
                </a:solidFill>
                <a:latin typeface="+mn-lt"/>
              </a:rPr>
              <a:t>BY</a:t>
            </a:r>
            <a:r>
              <a:rPr lang="hu-HU" sz="3000" b="1" dirty="0">
                <a:solidFill>
                  <a:srgbClr val="595959"/>
                </a:solidFill>
                <a:latin typeface="+mn-lt"/>
              </a:rPr>
              <a:t> </a:t>
            </a:r>
            <a:r>
              <a:rPr lang="en-US" sz="3000" b="1" dirty="0">
                <a:solidFill>
                  <a:srgbClr val="595959"/>
                </a:solidFill>
                <a:latin typeface="+mn-lt"/>
              </a:rPr>
              <a:t>MAUD </a:t>
            </a:r>
            <a:r>
              <a:rPr lang="en-US" sz="3000" b="1" dirty="0" err="1">
                <a:solidFill>
                  <a:srgbClr val="595959"/>
                </a:solidFill>
                <a:latin typeface="+mn-lt"/>
              </a:rPr>
              <a:t>SLANGEN</a:t>
            </a:r>
            <a:r>
              <a:rPr lang="hu-HU" sz="3000" b="1" dirty="0">
                <a:solidFill>
                  <a:srgbClr val="595959"/>
                </a:solidFill>
                <a:latin typeface="+mn-lt"/>
              </a:rPr>
              <a:t>,</a:t>
            </a:r>
            <a:r>
              <a:rPr lang="en-US" sz="3000" b="1" dirty="0">
                <a:solidFill>
                  <a:srgbClr val="595959"/>
                </a:solidFill>
                <a:latin typeface="+mn-lt"/>
              </a:rPr>
              <a:t> CHARM-EU </a:t>
            </a:r>
            <a:r>
              <a:rPr lang="hu-HU" sz="3000" b="1" dirty="0" err="1">
                <a:solidFill>
                  <a:srgbClr val="595959"/>
                </a:solidFill>
                <a:latin typeface="+mn-lt"/>
              </a:rPr>
              <a:t>MASTER’S</a:t>
            </a:r>
            <a:r>
              <a:rPr lang="hu-HU" sz="3000" b="1" dirty="0">
                <a:solidFill>
                  <a:srgbClr val="595959"/>
                </a:solidFill>
                <a:latin typeface="+mn-lt"/>
              </a:rPr>
              <a:t> </a:t>
            </a:r>
            <a:r>
              <a:rPr lang="hu-HU" sz="3000" b="1" dirty="0" err="1">
                <a:solidFill>
                  <a:srgbClr val="595959"/>
                </a:solidFill>
                <a:latin typeface="+mn-lt"/>
              </a:rPr>
              <a:t>STUDENT</a:t>
            </a:r>
            <a:endParaRPr lang="en-GB" sz="3000" b="1" dirty="0">
              <a:solidFill>
                <a:srgbClr val="595959"/>
              </a:solidFill>
              <a:latin typeface="+mn-lt"/>
            </a:endParaRPr>
          </a:p>
        </p:txBody>
      </p:sp>
      <p:sp>
        <p:nvSpPr>
          <p:cNvPr id="3" name="Tartalom helye 2">
            <a:extLst>
              <a:ext uri="{FF2B5EF4-FFF2-40B4-BE49-F238E27FC236}">
                <a16:creationId xmlns:a16="http://schemas.microsoft.com/office/drawing/2014/main" id="{F3728193-03B3-4FC6-A4D9-55D651CC6F38}"/>
              </a:ext>
            </a:extLst>
          </p:cNvPr>
          <p:cNvSpPr>
            <a:spLocks noGrp="1"/>
          </p:cNvSpPr>
          <p:nvPr>
            <p:ph idx="1"/>
          </p:nvPr>
        </p:nvSpPr>
        <p:spPr>
          <a:xfrm>
            <a:off x="781176" y="835676"/>
            <a:ext cx="10318793" cy="5899343"/>
          </a:xfrm>
        </p:spPr>
        <p:txBody>
          <a:bodyPr>
            <a:noAutofit/>
          </a:bodyPr>
          <a:lstStyle/>
          <a:p>
            <a:pPr marL="0" indent="0" algn="just" fontAlgn="base">
              <a:lnSpc>
                <a:spcPct val="100000"/>
              </a:lnSpc>
              <a:spcBef>
                <a:spcPts val="0"/>
              </a:spcBef>
              <a:buNone/>
            </a:pPr>
            <a:r>
              <a:rPr lang="en-US" sz="2400" b="0" i="1" dirty="0">
                <a:solidFill>
                  <a:srgbClr val="595959"/>
                </a:solidFill>
                <a:effectLst/>
              </a:rPr>
              <a:t>"I am a 25-year CHARM-EU student in the master program Global Challenges for Sustainability. In particular as a person on the spectrum, I faced many challenges within this Master’s program. Therefore, I was very glad to learn about the inclusivity Team and the Needs Assessment. This made it more feasible for me to attend the program in an alternative way that suited better for me. Even though there is definitely still room for improvements, very positive changes are happening as well. Personally was very happily surprised by the way the Inclusivity Team dealt with my personal concern regarding a two week project based at one of the institutions abroad. I was afraid the program would be too overwhelming. However after sharing my concern, the inclusivity Team as well as the CHARM staff dealt with my situation in a very understanding way and provided me with solutions that worked out very well. My overall experience with the inclusivity Team is positive and I hope they can grow and achieve a more inclusive and accessible education in the future.</a:t>
            </a:r>
            <a:r>
              <a:rPr lang="hu-HU" sz="2400" b="0" i="1" dirty="0">
                <a:solidFill>
                  <a:srgbClr val="595959"/>
                </a:solidFill>
                <a:effectLst/>
              </a:rPr>
              <a:t>”</a:t>
            </a:r>
            <a:endParaRPr lang="en-US" sz="2400" b="0" i="1" dirty="0">
              <a:solidFill>
                <a:srgbClr val="595959"/>
              </a:solidFill>
              <a:effectLst/>
            </a:endParaRPr>
          </a:p>
        </p:txBody>
      </p:sp>
    </p:spTree>
    <p:extLst>
      <p:ext uri="{BB962C8B-B14F-4D97-AF65-F5344CB8AC3E}">
        <p14:creationId xmlns:p14="http://schemas.microsoft.com/office/powerpoint/2010/main" val="277749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32D2AF-A6A4-4088-A347-DA1F6642B243}"/>
              </a:ext>
            </a:extLst>
          </p:cNvPr>
          <p:cNvSpPr>
            <a:spLocks noGrp="1"/>
          </p:cNvSpPr>
          <p:nvPr>
            <p:ph type="title"/>
          </p:nvPr>
        </p:nvSpPr>
        <p:spPr>
          <a:xfrm>
            <a:off x="0" y="160305"/>
            <a:ext cx="11174384" cy="839815"/>
          </a:xfrm>
        </p:spPr>
        <p:txBody>
          <a:bodyPr>
            <a:noAutofit/>
          </a:bodyPr>
          <a:lstStyle/>
          <a:p>
            <a:pPr lvl="0" algn="ctr">
              <a:lnSpc>
                <a:spcPct val="100000"/>
              </a:lnSpc>
            </a:pPr>
            <a:r>
              <a:rPr lang="hu-HU" sz="3000" b="1" dirty="0" err="1">
                <a:solidFill>
                  <a:srgbClr val="595959"/>
                </a:solidFill>
                <a:latin typeface="+mn-lt"/>
              </a:rPr>
              <a:t>THANK</a:t>
            </a:r>
            <a:r>
              <a:rPr lang="hu-HU" sz="3000" b="1" dirty="0">
                <a:solidFill>
                  <a:srgbClr val="595959"/>
                </a:solidFill>
                <a:latin typeface="+mn-lt"/>
              </a:rPr>
              <a:t> </a:t>
            </a:r>
            <a:r>
              <a:rPr lang="hu-HU" sz="3000" b="1" dirty="0" err="1">
                <a:solidFill>
                  <a:srgbClr val="595959"/>
                </a:solidFill>
                <a:latin typeface="+mn-lt"/>
              </a:rPr>
              <a:t>YOU</a:t>
            </a:r>
            <a:r>
              <a:rPr lang="hu-HU" sz="3000" b="1" dirty="0">
                <a:solidFill>
                  <a:srgbClr val="595959"/>
                </a:solidFill>
                <a:latin typeface="+mn-lt"/>
              </a:rPr>
              <a:t>!</a:t>
            </a:r>
            <a:br>
              <a:rPr lang="hu-HU" sz="3000" b="1" dirty="0">
                <a:solidFill>
                  <a:srgbClr val="595959"/>
                </a:solidFill>
                <a:latin typeface="+mn-lt"/>
              </a:rPr>
            </a:br>
            <a:r>
              <a:rPr lang="hu-HU" sz="3000" b="1" dirty="0" err="1">
                <a:solidFill>
                  <a:srgbClr val="595959"/>
                </a:solidFill>
                <a:latin typeface="+mn-lt"/>
              </a:rPr>
              <a:t>FEEL</a:t>
            </a:r>
            <a:r>
              <a:rPr lang="hu-HU" sz="3000" b="1" dirty="0">
                <a:solidFill>
                  <a:srgbClr val="595959"/>
                </a:solidFill>
                <a:latin typeface="+mn-lt"/>
              </a:rPr>
              <a:t> FREE </a:t>
            </a:r>
            <a:r>
              <a:rPr lang="hu-HU" sz="3000" b="1" dirty="0" err="1">
                <a:solidFill>
                  <a:srgbClr val="595959"/>
                </a:solidFill>
                <a:latin typeface="+mn-lt"/>
              </a:rPr>
              <a:t>TO</a:t>
            </a:r>
            <a:r>
              <a:rPr lang="hu-HU" sz="3000" b="1" dirty="0">
                <a:solidFill>
                  <a:srgbClr val="595959"/>
                </a:solidFill>
                <a:latin typeface="+mn-lt"/>
              </a:rPr>
              <a:t> </a:t>
            </a:r>
            <a:r>
              <a:rPr lang="hu-HU" sz="3000" b="1" dirty="0" err="1">
                <a:solidFill>
                  <a:srgbClr val="595959"/>
                </a:solidFill>
                <a:latin typeface="+mn-lt"/>
              </a:rPr>
              <a:t>CONTACT</a:t>
            </a:r>
            <a:r>
              <a:rPr lang="hu-HU" sz="3000" b="1" dirty="0">
                <a:solidFill>
                  <a:srgbClr val="595959"/>
                </a:solidFill>
                <a:latin typeface="+mn-lt"/>
              </a:rPr>
              <a:t> </a:t>
            </a:r>
            <a:r>
              <a:rPr lang="hu-HU" sz="3000" b="1" dirty="0" err="1">
                <a:solidFill>
                  <a:srgbClr val="595959"/>
                </a:solidFill>
                <a:latin typeface="+mn-lt"/>
              </a:rPr>
              <a:t>ME</a:t>
            </a:r>
            <a:r>
              <a:rPr lang="hu-HU" sz="3000" b="1" dirty="0">
                <a:solidFill>
                  <a:srgbClr val="595959"/>
                </a:solidFill>
                <a:latin typeface="+mn-lt"/>
              </a:rPr>
              <a:t> </a:t>
            </a:r>
            <a:r>
              <a:rPr lang="hu-HU" sz="3000" b="1" dirty="0" err="1">
                <a:solidFill>
                  <a:srgbClr val="595959"/>
                </a:solidFill>
                <a:latin typeface="+mn-lt"/>
              </a:rPr>
              <a:t>WITH</a:t>
            </a:r>
            <a:r>
              <a:rPr lang="hu-HU" sz="3000" b="1" dirty="0">
                <a:solidFill>
                  <a:srgbClr val="595959"/>
                </a:solidFill>
                <a:latin typeface="+mn-lt"/>
              </a:rPr>
              <a:t> </a:t>
            </a:r>
            <a:r>
              <a:rPr lang="hu-HU" sz="3000" b="1" dirty="0" err="1">
                <a:solidFill>
                  <a:srgbClr val="595959"/>
                </a:solidFill>
                <a:latin typeface="+mn-lt"/>
              </a:rPr>
              <a:t>ANY</a:t>
            </a:r>
            <a:r>
              <a:rPr lang="hu-HU" sz="3000" b="1" dirty="0">
                <a:solidFill>
                  <a:srgbClr val="595959"/>
                </a:solidFill>
                <a:latin typeface="+mn-lt"/>
              </a:rPr>
              <a:t> </a:t>
            </a:r>
            <a:r>
              <a:rPr lang="hu-HU" sz="3000" b="1" dirty="0" err="1">
                <a:solidFill>
                  <a:srgbClr val="595959"/>
                </a:solidFill>
                <a:latin typeface="+mn-lt"/>
              </a:rPr>
              <a:t>QUESTIONS</a:t>
            </a:r>
            <a:endParaRPr lang="en-GB" sz="3000" b="1" dirty="0">
              <a:solidFill>
                <a:srgbClr val="595959"/>
              </a:solidFill>
              <a:latin typeface="+mn-lt"/>
            </a:endParaRPr>
          </a:p>
        </p:txBody>
      </p:sp>
      <p:sp>
        <p:nvSpPr>
          <p:cNvPr id="3" name="Tartalom helye 2">
            <a:extLst>
              <a:ext uri="{FF2B5EF4-FFF2-40B4-BE49-F238E27FC236}">
                <a16:creationId xmlns:a16="http://schemas.microsoft.com/office/drawing/2014/main" id="{F3728193-03B3-4FC6-A4D9-55D651CC6F38}"/>
              </a:ext>
            </a:extLst>
          </p:cNvPr>
          <p:cNvSpPr>
            <a:spLocks noGrp="1"/>
          </p:cNvSpPr>
          <p:nvPr>
            <p:ph idx="1"/>
          </p:nvPr>
        </p:nvSpPr>
        <p:spPr>
          <a:xfrm>
            <a:off x="128155" y="1593669"/>
            <a:ext cx="9033262" cy="4898571"/>
          </a:xfrm>
        </p:spPr>
        <p:txBody>
          <a:bodyPr>
            <a:noAutofit/>
          </a:bodyPr>
          <a:lstStyle/>
          <a:p>
            <a:pPr marL="0" indent="0">
              <a:lnSpc>
                <a:spcPct val="100000"/>
              </a:lnSpc>
              <a:buNone/>
            </a:pPr>
            <a:r>
              <a:rPr lang="hu-HU" b="1" dirty="0" err="1">
                <a:solidFill>
                  <a:srgbClr val="595959"/>
                </a:solidFill>
              </a:rPr>
              <a:t>Agnes</a:t>
            </a:r>
            <a:r>
              <a:rPr lang="hu-HU" b="1" dirty="0">
                <a:solidFill>
                  <a:srgbClr val="595959"/>
                </a:solidFill>
              </a:rPr>
              <a:t> Sarolta Fazekas-Vinkovits, PhD (</a:t>
            </a:r>
            <a:r>
              <a:rPr lang="hu-HU" b="1" dirty="0" err="1">
                <a:solidFill>
                  <a:srgbClr val="595959"/>
                </a:solidFill>
              </a:rPr>
              <a:t>she</a:t>
            </a:r>
            <a:r>
              <a:rPr lang="hu-HU" b="1" dirty="0">
                <a:solidFill>
                  <a:srgbClr val="595959"/>
                </a:solidFill>
              </a:rPr>
              <a:t>/</a:t>
            </a:r>
            <a:r>
              <a:rPr lang="hu-HU" b="1" dirty="0" err="1">
                <a:solidFill>
                  <a:srgbClr val="595959"/>
                </a:solidFill>
              </a:rPr>
              <a:t>her</a:t>
            </a:r>
            <a:r>
              <a:rPr lang="hu-HU" b="1" dirty="0">
                <a:solidFill>
                  <a:srgbClr val="595959"/>
                </a:solidFill>
              </a:rPr>
              <a:t>) </a:t>
            </a:r>
            <a:endParaRPr lang="hu-HU" dirty="0">
              <a:solidFill>
                <a:srgbClr val="595959"/>
              </a:solidFill>
              <a:cs typeface="Calibri" panose="020F0502020204030204"/>
            </a:endParaRPr>
          </a:p>
          <a:p>
            <a:pPr marL="0" indent="0">
              <a:lnSpc>
                <a:spcPct val="100000"/>
              </a:lnSpc>
              <a:buNone/>
            </a:pPr>
            <a:r>
              <a:rPr lang="hu-HU" dirty="0" err="1">
                <a:solidFill>
                  <a:srgbClr val="595959"/>
                </a:solidFill>
              </a:rPr>
              <a:t>Assistant</a:t>
            </a:r>
            <a:r>
              <a:rPr lang="hu-HU" dirty="0">
                <a:solidFill>
                  <a:srgbClr val="595959"/>
                </a:solidFill>
              </a:rPr>
              <a:t> Professor, </a:t>
            </a:r>
            <a:r>
              <a:rPr lang="en-US" dirty="0" err="1">
                <a:solidFill>
                  <a:srgbClr val="595959"/>
                </a:solidFill>
              </a:rPr>
              <a:t>ELTE</a:t>
            </a:r>
            <a:r>
              <a:rPr lang="en-US" dirty="0">
                <a:solidFill>
                  <a:srgbClr val="595959"/>
                </a:solidFill>
              </a:rPr>
              <a:t>, Eötvös </a:t>
            </a:r>
            <a:r>
              <a:rPr lang="en-US" dirty="0" err="1">
                <a:solidFill>
                  <a:srgbClr val="595959"/>
                </a:solidFill>
              </a:rPr>
              <a:t>Loránd</a:t>
            </a:r>
            <a:r>
              <a:rPr lang="en-US" dirty="0">
                <a:solidFill>
                  <a:srgbClr val="595959"/>
                </a:solidFill>
              </a:rPr>
              <a:t> University, </a:t>
            </a:r>
            <a:r>
              <a:rPr lang="en-US" dirty="0" err="1">
                <a:solidFill>
                  <a:srgbClr val="595959"/>
                </a:solidFill>
              </a:rPr>
              <a:t>Bárczi</a:t>
            </a:r>
            <a:r>
              <a:rPr lang="en-US" dirty="0">
                <a:solidFill>
                  <a:srgbClr val="595959"/>
                </a:solidFill>
              </a:rPr>
              <a:t> </a:t>
            </a:r>
            <a:r>
              <a:rPr lang="en-US" dirty="0" err="1">
                <a:solidFill>
                  <a:srgbClr val="595959"/>
                </a:solidFill>
              </a:rPr>
              <a:t>Gusztáv</a:t>
            </a:r>
            <a:r>
              <a:rPr lang="en-US" dirty="0">
                <a:solidFill>
                  <a:srgbClr val="595959"/>
                </a:solidFill>
              </a:rPr>
              <a:t> Faculty</a:t>
            </a:r>
            <a:r>
              <a:rPr lang="hu-HU" dirty="0">
                <a:solidFill>
                  <a:srgbClr val="595959"/>
                </a:solidFill>
              </a:rPr>
              <a:t> </a:t>
            </a:r>
            <a:r>
              <a:rPr lang="en-US" dirty="0">
                <a:solidFill>
                  <a:srgbClr val="595959"/>
                </a:solidFill>
              </a:rPr>
              <a:t>of Special Needs Education, Institute for Disability and</a:t>
            </a:r>
            <a:r>
              <a:rPr lang="hu-HU" dirty="0">
                <a:solidFill>
                  <a:srgbClr val="595959"/>
                </a:solidFill>
              </a:rPr>
              <a:t> </a:t>
            </a:r>
            <a:r>
              <a:rPr lang="en-US" dirty="0">
                <a:solidFill>
                  <a:srgbClr val="595959"/>
                </a:solidFill>
              </a:rPr>
              <a:t>Social Participation</a:t>
            </a:r>
            <a:r>
              <a:rPr lang="hu-HU" dirty="0">
                <a:solidFill>
                  <a:srgbClr val="595959"/>
                </a:solidFill>
              </a:rPr>
              <a:t> </a:t>
            </a:r>
          </a:p>
          <a:p>
            <a:pPr marL="0" indent="0">
              <a:lnSpc>
                <a:spcPct val="100000"/>
              </a:lnSpc>
              <a:buNone/>
            </a:pPr>
            <a:r>
              <a:rPr lang="hu-HU" b="1" dirty="0">
                <a:solidFill>
                  <a:srgbClr val="595959"/>
                </a:solidFill>
              </a:rPr>
              <a:t>Email: </a:t>
            </a:r>
            <a:r>
              <a:rPr lang="hu-HU" dirty="0" err="1">
                <a:hlinkClick r:id="rId3"/>
              </a:rPr>
              <a:t>fazekas.agnes.sarolta@barczi.elte.hu</a:t>
            </a:r>
            <a:endParaRPr lang="hu-HU" dirty="0"/>
          </a:p>
          <a:p>
            <a:pPr marL="0" indent="0">
              <a:lnSpc>
                <a:spcPct val="100000"/>
              </a:lnSpc>
              <a:buNone/>
            </a:pPr>
            <a:r>
              <a:rPr lang="hu-HU" dirty="0" err="1">
                <a:solidFill>
                  <a:srgbClr val="595959"/>
                </a:solidFill>
              </a:rPr>
              <a:t>CHARM</a:t>
            </a:r>
            <a:r>
              <a:rPr lang="hu-HU" dirty="0">
                <a:solidFill>
                  <a:srgbClr val="595959"/>
                </a:solidFill>
              </a:rPr>
              <a:t>-EU </a:t>
            </a:r>
            <a:r>
              <a:rPr lang="hu-HU" dirty="0" err="1">
                <a:solidFill>
                  <a:srgbClr val="595959"/>
                </a:solidFill>
              </a:rPr>
              <a:t>Inclusiveness</a:t>
            </a:r>
            <a:r>
              <a:rPr lang="hu-HU" dirty="0">
                <a:solidFill>
                  <a:srgbClr val="595959"/>
                </a:solidFill>
              </a:rPr>
              <a:t> </a:t>
            </a:r>
            <a:r>
              <a:rPr lang="hu-HU" dirty="0" err="1">
                <a:solidFill>
                  <a:srgbClr val="595959"/>
                </a:solidFill>
              </a:rPr>
              <a:t>Leader</a:t>
            </a:r>
            <a:r>
              <a:rPr lang="hu-HU" dirty="0">
                <a:solidFill>
                  <a:srgbClr val="595959"/>
                </a:solidFill>
              </a:rPr>
              <a:t> (2019-2022); (2023-) </a:t>
            </a:r>
          </a:p>
          <a:p>
            <a:pPr marL="0" indent="0">
              <a:lnSpc>
                <a:spcPct val="100000"/>
              </a:lnSpc>
              <a:buNone/>
            </a:pPr>
            <a:r>
              <a:rPr lang="hu-HU" b="1" dirty="0" err="1">
                <a:solidFill>
                  <a:srgbClr val="595959"/>
                </a:solidFill>
              </a:rPr>
              <a:t>Twitter</a:t>
            </a:r>
            <a:r>
              <a:rPr lang="hu-HU" b="1" dirty="0">
                <a:solidFill>
                  <a:srgbClr val="595959"/>
                </a:solidFill>
              </a:rPr>
              <a:t>: </a:t>
            </a:r>
            <a:r>
              <a:rPr lang="hu-HU" dirty="0" err="1">
                <a:hlinkClick r:id="rId4"/>
              </a:rPr>
              <a:t>Agnes</a:t>
            </a:r>
            <a:r>
              <a:rPr lang="hu-HU" dirty="0">
                <a:hlinkClick r:id="rId4"/>
              </a:rPr>
              <a:t> Sarolta Fazekas-Vinkovits, PhD (@</a:t>
            </a:r>
            <a:r>
              <a:rPr lang="hu-HU" dirty="0" err="1">
                <a:hlinkClick r:id="rId4"/>
              </a:rPr>
              <a:t>agnessarolta</a:t>
            </a:r>
            <a:r>
              <a:rPr lang="hu-HU" dirty="0">
                <a:hlinkClick r:id="rId4"/>
              </a:rPr>
              <a:t>) / </a:t>
            </a:r>
            <a:r>
              <a:rPr lang="hu-HU" dirty="0" err="1">
                <a:hlinkClick r:id="rId4"/>
              </a:rPr>
              <a:t>Twitter</a:t>
            </a:r>
            <a:endParaRPr lang="hu-HU" dirty="0"/>
          </a:p>
          <a:p>
            <a:pPr marL="0" indent="0">
              <a:lnSpc>
                <a:spcPct val="100000"/>
              </a:lnSpc>
              <a:buNone/>
            </a:pPr>
            <a:r>
              <a:rPr lang="hu-HU" b="1" dirty="0" err="1">
                <a:solidFill>
                  <a:srgbClr val="595959"/>
                </a:solidFill>
              </a:rPr>
              <a:t>LinkedIn</a:t>
            </a:r>
            <a:r>
              <a:rPr lang="hu-HU" b="1" dirty="0">
                <a:solidFill>
                  <a:srgbClr val="595959"/>
                </a:solidFill>
              </a:rPr>
              <a:t>: </a:t>
            </a:r>
            <a:r>
              <a:rPr lang="hu-HU" dirty="0" err="1">
                <a:hlinkClick r:id="rId5"/>
              </a:rPr>
              <a:t>Agnes</a:t>
            </a:r>
            <a:r>
              <a:rPr lang="hu-HU" dirty="0">
                <a:hlinkClick r:id="rId5"/>
              </a:rPr>
              <a:t> Sarolta Fazekas-Vinkovits, PhD </a:t>
            </a:r>
            <a:endParaRPr lang="hu-HU" dirty="0"/>
          </a:p>
        </p:txBody>
      </p:sp>
      <p:pic>
        <p:nvPicPr>
          <p:cNvPr id="7" name="Kép 6" descr="Questions and answers time. On this picture there are colourful bubbles that represent dialogue">
            <a:extLst>
              <a:ext uri="{FF2B5EF4-FFF2-40B4-BE49-F238E27FC236}">
                <a16:creationId xmlns:a16="http://schemas.microsoft.com/office/drawing/2014/main" id="{169875A2-6B30-46D5-8C47-021D85CF7BE2}"/>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384963" y="1498118"/>
            <a:ext cx="2807037" cy="1179767"/>
          </a:xfrm>
          <a:prstGeom prst="rect">
            <a:avLst/>
          </a:prstGeom>
        </p:spPr>
      </p:pic>
      <p:pic>
        <p:nvPicPr>
          <p:cNvPr id="5" name="Kép 4" descr="A qr code with black squares&#10;&#10;Description automatically generated">
            <a:extLst>
              <a:ext uri="{FF2B5EF4-FFF2-40B4-BE49-F238E27FC236}">
                <a16:creationId xmlns:a16="http://schemas.microsoft.com/office/drawing/2014/main" id="{CC3E9E9E-7EEE-17E8-4BC8-6E35B84B69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5543" y="3093721"/>
            <a:ext cx="3398519" cy="3398519"/>
          </a:xfrm>
          <a:prstGeom prst="rect">
            <a:avLst/>
          </a:prstGeom>
        </p:spPr>
      </p:pic>
    </p:spTree>
    <p:extLst>
      <p:ext uri="{BB962C8B-B14F-4D97-AF65-F5344CB8AC3E}">
        <p14:creationId xmlns:p14="http://schemas.microsoft.com/office/powerpoint/2010/main" val="1468411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1096</Words>
  <Application>Microsoft Office PowerPoint</Application>
  <PresentationFormat>Widescreen</PresentationFormat>
  <Paragraphs>74</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proximanovacond-regular</vt:lpstr>
      <vt:lpstr>Symbol</vt:lpstr>
      <vt:lpstr>Office Theme</vt:lpstr>
      <vt:lpstr>INCLUSION IN THE DNA OF CHARM-EU From value-based approach to meaningful implementation</vt:lpstr>
      <vt:lpstr>THE CURRENT HIGHER EDUCATION LANDSCAPE</vt:lpstr>
      <vt:lpstr>ENHANCING INCLUSIVE EDUCATION  FOR ALL  A GLOBAL CAUSE</vt:lpstr>
      <vt:lpstr>IN ADDITION I SHARE WITH YOU  A RELEVANT TOOL THAT MIGHT BE RELEVANT TO IN YOUR VARIOUS ACTIONS  SDG Interlinkages Web Tool (iges.jp)</vt:lpstr>
      <vt:lpstr>ONE OF THE CORE VALUES OF CHARM-EU ARE:  INCLUSIVENESS</vt:lpstr>
      <vt:lpstr>FROM VALUE-BASED APPROACH TO MEANINGFUL IMPLEMENTATION (1)  (KEY HIGHLIGHTS, NON-EXHAUSTIVE LIST)</vt:lpstr>
      <vt:lpstr>FROM VALUE-BASED APPROACH TO MEANINGFUL IMPLEMENTATION (2) (KEY HIGHLIGHTS, NON-EXHAUSTIVE LIST)</vt:lpstr>
      <vt:lpstr>TESTIMONIAL  BY MAUD SLANGEN, CHARM-EU MASTER’S STUDENT</vt:lpstr>
      <vt:lpstr>THANK YOU! FEEL FREE TO CONTACT ME WITH ANY QUESTIONS</vt:lpstr>
      <vt:lpstr>RESOURCES &amp; FURTHER READINGS</vt:lpstr>
      <vt:lpstr>RESOURCES &amp; FURTHER READINGS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Research | Zeroproject</cp:lastModifiedBy>
  <cp:revision>51</cp:revision>
  <dcterms:created xsi:type="dcterms:W3CDTF">2022-12-05T13:52:15Z</dcterms:created>
  <dcterms:modified xsi:type="dcterms:W3CDTF">2024-02-12T12:45:53Z</dcterms:modified>
</cp:coreProperties>
</file>