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8" r:id="rId5"/>
    <p:sldId id="261" r:id="rId6"/>
    <p:sldId id="262" r:id="rId7"/>
    <p:sldId id="27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7670" autoAdjust="0"/>
    <p:restoredTop sz="75564" autoAdjust="0"/>
  </p:normalViewPr>
  <p:slideViewPr>
    <p:cSldViewPr snapToGrid="0">
      <p:cViewPr varScale="1">
        <p:scale>
          <a:sx n="80" d="100"/>
          <a:sy n="80" d="100"/>
        </p:scale>
        <p:origin x="12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solidFill>
                  <a:srgbClr val="595959"/>
                </a:solidFill>
              </a:rPr>
              <a:t>M-Enabling Summit</a:t>
            </a:r>
          </a:p>
          <a:p>
            <a:r>
              <a:rPr lang="en-US" sz="1200" b="1" dirty="0">
                <a:solidFill>
                  <a:srgbClr val="595959"/>
                </a:solidFill>
              </a:rPr>
              <a:t>Unlocking Possibilities</a:t>
            </a:r>
            <a:br>
              <a:rPr lang="en-US" sz="1200" b="1" dirty="0">
                <a:solidFill>
                  <a:srgbClr val="595959"/>
                </a:solidFill>
              </a:rPr>
            </a:br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Francesca Cesa Bianchi</a:t>
            </a:r>
          </a:p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Vice President</a:t>
            </a:r>
          </a:p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Global Initiative for Inclusive Information and Communication Technologies (G3ict)</a:t>
            </a:r>
          </a:p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Global Disability Conferences in 2025: Call to Action</a:t>
            </a:r>
            <a:endParaRPr lang="en-GB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Thursday, March 6, 2025 (16:00 to 17:00)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b="1" dirty="0">
                <a:solidFill>
                  <a:srgbClr val="595959"/>
                </a:solidFill>
              </a:rPr>
              <a:t>About the M-Enabling Summit</a:t>
            </a:r>
            <a:br>
              <a:rPr lang="en-US" sz="1200" b="1" dirty="0"/>
            </a:br>
            <a:r>
              <a:rPr lang="en-US" sz="1200" b="1" dirty="0">
                <a:solidFill>
                  <a:srgbClr val="595959"/>
                </a:solidFill>
              </a:rPr>
              <a:t>What:</a:t>
            </a:r>
            <a:r>
              <a:rPr lang="en-US" sz="1200" dirty="0">
                <a:solidFill>
                  <a:srgbClr val="595959"/>
                </a:solidFill>
              </a:rPr>
              <a:t> Global conference to facilitate collaboration and networking among industry leaders, policymakers, advocates, and accessibility experts to </a:t>
            </a:r>
            <a:r>
              <a:rPr lang="en-US" sz="1200" b="1" dirty="0">
                <a:solidFill>
                  <a:srgbClr val="595959"/>
                </a:solidFill>
              </a:rPr>
              <a:t>promote accessible and assistive digital technologies</a:t>
            </a:r>
            <a:r>
              <a:rPr lang="en-US" sz="1200" dirty="0">
                <a:solidFill>
                  <a:srgbClr val="595959"/>
                </a:solidFill>
              </a:rPr>
              <a:t>. Hosts the annual forum the </a:t>
            </a:r>
            <a:r>
              <a:rPr lang="en-US" sz="1200" b="1" dirty="0">
                <a:solidFill>
                  <a:srgbClr val="595959"/>
                </a:solidFill>
              </a:rPr>
              <a:t>International Association of Accessibility Professionals (IAAP)</a:t>
            </a:r>
            <a:r>
              <a:rPr lang="en-US" sz="1200" dirty="0">
                <a:solidFill>
                  <a:srgbClr val="595959"/>
                </a:solidFill>
              </a:rPr>
              <a:t>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b="1" dirty="0">
                <a:solidFill>
                  <a:srgbClr val="595959"/>
                </a:solidFill>
              </a:rPr>
              <a:t>Who: </a:t>
            </a:r>
            <a:r>
              <a:rPr lang="en-US" sz="1200" dirty="0">
                <a:solidFill>
                  <a:srgbClr val="595959"/>
                </a:solidFill>
              </a:rPr>
              <a:t>Independent and self-funded since its inception in 2011, the Summit is organized by </a:t>
            </a:r>
            <a:r>
              <a:rPr lang="en-US" sz="1200" b="1" dirty="0">
                <a:solidFill>
                  <a:srgbClr val="595959"/>
                </a:solidFill>
              </a:rPr>
              <a:t>G3ict, the Global Initiative for Inclusive Information and Communication Technologies</a:t>
            </a:r>
            <a:r>
              <a:rPr lang="en-US" sz="1200" dirty="0">
                <a:solidFill>
                  <a:srgbClr val="595959"/>
                </a:solidFill>
              </a:rPr>
              <a:t>, a nonprofit established in 2006 with the support of the United Nations (UNDESA), and the Secretariat of the CRPD. 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b="1" dirty="0">
                <a:solidFill>
                  <a:srgbClr val="595959"/>
                </a:solidFill>
              </a:rPr>
              <a:t>Where:</a:t>
            </a:r>
            <a:r>
              <a:rPr lang="en-US" sz="1200" dirty="0">
                <a:solidFill>
                  <a:srgbClr val="595959"/>
                </a:solidFill>
              </a:rPr>
              <a:t> </a:t>
            </a:r>
            <a:r>
              <a:rPr lang="en-US" sz="1200" b="1" dirty="0">
                <a:solidFill>
                  <a:srgbClr val="595959"/>
                </a:solidFill>
              </a:rPr>
              <a:t>Crystal Gateway Marriott, </a:t>
            </a:r>
            <a:r>
              <a:rPr lang="en-US" sz="1200" dirty="0">
                <a:solidFill>
                  <a:srgbClr val="595959"/>
                </a:solidFill>
              </a:rPr>
              <a:t>Washington, D.C., United States.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b="1" dirty="0">
                <a:solidFill>
                  <a:srgbClr val="595959"/>
                </a:solidFill>
              </a:rPr>
              <a:t>When:</a:t>
            </a:r>
            <a:r>
              <a:rPr lang="en-US" sz="1200" dirty="0">
                <a:solidFill>
                  <a:srgbClr val="595959"/>
                </a:solidFill>
              </a:rPr>
              <a:t> The summit is held annually in the Fall. This year: </a:t>
            </a:r>
            <a:r>
              <a:rPr lang="en-US" sz="1200" b="1" dirty="0">
                <a:solidFill>
                  <a:srgbClr val="595959"/>
                </a:solidFill>
              </a:rPr>
              <a:t>October 6-8, 2025.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526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b="1" dirty="0">
                <a:solidFill>
                  <a:srgbClr val="595959"/>
                </a:solidFill>
              </a:rPr>
              <a:t>A Global Hub to Advance Digital Accessibility. 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b="1" dirty="0">
                <a:solidFill>
                  <a:srgbClr val="595959"/>
                </a:solidFill>
              </a:rPr>
              <a:t>Opportunity for Collaboration: </a:t>
            </a:r>
            <a:br>
              <a:rPr lang="en-US" sz="1200" b="1" dirty="0">
                <a:solidFill>
                  <a:srgbClr val="595959"/>
                </a:solidFill>
              </a:rPr>
            </a:br>
            <a:r>
              <a:rPr lang="en-US" sz="1200" b="1" dirty="0">
                <a:solidFill>
                  <a:srgbClr val="595959"/>
                </a:solidFill>
              </a:rPr>
              <a:t>Advocates</a:t>
            </a:r>
            <a:r>
              <a:rPr lang="en-US" sz="1200" dirty="0">
                <a:solidFill>
                  <a:srgbClr val="595959"/>
                </a:solidFill>
              </a:rPr>
              <a:t> appreciate the venue’s accessibility, its innovation driven agenda, and the many opportunities to network with key government and business leaders.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b="1" dirty="0">
                <a:solidFill>
                  <a:srgbClr val="595959"/>
                </a:solidFill>
              </a:rPr>
              <a:t>Executives </a:t>
            </a:r>
            <a:r>
              <a:rPr lang="en-US" sz="1200" dirty="0">
                <a:solidFill>
                  <a:srgbClr val="595959"/>
                </a:solidFill>
              </a:rPr>
              <a:t>appreciate the curated list of topics and speakers developed with their input and G3ict’s research findings.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b="1" dirty="0">
                <a:solidFill>
                  <a:srgbClr val="595959"/>
                </a:solidFill>
              </a:rPr>
              <a:t>Accessibility Professionals </a:t>
            </a:r>
            <a:r>
              <a:rPr lang="en-US" sz="1200" dirty="0">
                <a:solidFill>
                  <a:srgbClr val="595959"/>
                </a:solidFill>
              </a:rPr>
              <a:t>enjoy sharing in-person peer-to-peer experiences in implementing digital accessibility. 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b="1" dirty="0">
                <a:solidFill>
                  <a:srgbClr val="595959"/>
                </a:solidFill>
              </a:rPr>
              <a:t>Sponsors and Exhibitors </a:t>
            </a:r>
            <a:r>
              <a:rPr lang="en-US" sz="1200" dirty="0">
                <a:solidFill>
                  <a:srgbClr val="595959"/>
                </a:solidFill>
              </a:rPr>
              <a:t>enjoy networking opportunities with thought leaders in digital accessibility.  </a:t>
            </a:r>
          </a:p>
          <a:p>
            <a:pPr marL="0" marR="0" lvl="0" indent="0" algn="l" defTabSz="914400" rtl="0" eaLnBrk="1" fontAlgn="auto" latinLnBrk="0" hangingPunct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595959"/>
                </a:solidFill>
              </a:rPr>
              <a:t>International Editions: </a:t>
            </a:r>
            <a:r>
              <a:rPr lang="en-US" sz="1200" dirty="0">
                <a:solidFill>
                  <a:srgbClr val="595959"/>
                </a:solidFill>
              </a:rPr>
              <a:t>held in Sydney (Australia), Milan (Italy), Moscow (Russian Federation), Dusseldorf (Germany), and in San Francisco (USA) with GSMA.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b="1" dirty="0">
                <a:solidFill>
                  <a:srgbClr val="595959"/>
                </a:solidFill>
              </a:rPr>
              <a:t>Virtual participants: </a:t>
            </a:r>
            <a:r>
              <a:rPr lang="en-US" sz="1200" dirty="0">
                <a:solidFill>
                  <a:srgbClr val="595959"/>
                </a:solidFill>
              </a:rPr>
              <a:t>Tenth of thousands of users over the years of its livestreaming and post-show on-demand offerings.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909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08959-B5BF-3339-5D38-BE1504916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A54208-ADE8-C139-8725-2866949A22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4201A5-8631-58EE-4818-C8B80325D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595959"/>
                </a:solidFill>
              </a:rPr>
              <a:t>14 Years M-Enabling Summit: Advocating for Digital Accessibility Innovation on a Global Scale. Join Us!</a:t>
            </a:r>
            <a:endParaRPr lang="en-US" dirty="0"/>
          </a:p>
          <a:p>
            <a:r>
              <a:rPr lang="en-US" dirty="0"/>
              <a:t>M-Enabling Summit, Washington, D.C., October 6-8, 2025</a:t>
            </a:r>
          </a:p>
          <a:p>
            <a:r>
              <a:rPr lang="en-US" dirty="0"/>
              <a:t>Photos from M-Enabling Summit throughout the years, including keynote speaker, Senator Ed Markey; G3ict President, Christopher Lee and Vice President, Francesca </a:t>
            </a:r>
            <a:r>
              <a:rPr lang="en-US" dirty="0" err="1"/>
              <a:t>Cesa</a:t>
            </a:r>
            <a:r>
              <a:rPr lang="en-US" dirty="0"/>
              <a:t> Bianchi.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89059-BFF9-87E1-10ED-C0150B45D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730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19/02/2025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pic>
        <p:nvPicPr>
          <p:cNvPr id="13" name="Picture 12" descr="Logo of the M-Enabling Summit">
            <a:extLst>
              <a:ext uri="{FF2B5EF4-FFF2-40B4-BE49-F238E27FC236}">
                <a16:creationId xmlns:a16="http://schemas.microsoft.com/office/drawing/2014/main" id="{DEECC92D-9F6E-3FCE-33F8-98045E66ED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345" y="6232027"/>
            <a:ext cx="3477768" cy="48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19/02/2025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19/02/2025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19/02/2025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19/02/2025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19/02/2025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19/02/2025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 of the M-Enabling Summit">
            <a:extLst>
              <a:ext uri="{FF2B5EF4-FFF2-40B4-BE49-F238E27FC236}">
                <a16:creationId xmlns:a16="http://schemas.microsoft.com/office/drawing/2014/main" id="{BB064C3E-F6B8-8E57-1588-4787E1964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4900" y="1371788"/>
            <a:ext cx="7282200" cy="10239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696" y="919604"/>
            <a:ext cx="11390812" cy="2417956"/>
          </a:xfrm>
        </p:spPr>
        <p:txBody>
          <a:bodyPr>
            <a:normAutofit fontScale="90000"/>
          </a:bodyPr>
          <a:lstStyle/>
          <a:p>
            <a:br>
              <a:rPr lang="en-US" sz="7200" dirty="0">
                <a:solidFill>
                  <a:srgbClr val="595959"/>
                </a:solidFill>
              </a:rPr>
            </a:br>
            <a:br>
              <a:rPr lang="en-US" sz="7200" dirty="0">
                <a:solidFill>
                  <a:srgbClr val="595959"/>
                </a:solidFill>
              </a:rPr>
            </a:br>
            <a:br>
              <a:rPr lang="en-US" sz="7200" dirty="0">
                <a:solidFill>
                  <a:srgbClr val="595959"/>
                </a:solidFill>
              </a:rPr>
            </a:br>
            <a:br>
              <a:rPr lang="en-US" sz="7200" dirty="0">
                <a:solidFill>
                  <a:srgbClr val="595959"/>
                </a:solidFill>
              </a:rPr>
            </a:br>
            <a:r>
              <a:rPr lang="en-US" sz="4400" b="1" dirty="0">
                <a:solidFill>
                  <a:srgbClr val="595959"/>
                </a:solidFill>
              </a:rPr>
              <a:t>Unlocking Possibilities</a:t>
            </a:r>
            <a:endParaRPr lang="en-GB" b="1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Francesca Cesa Bianchi</a:t>
            </a:r>
          </a:p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Vice President</a:t>
            </a:r>
          </a:p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Global Initiative for Inclusive Information and Communication Technologies (G3ict)</a:t>
            </a:r>
          </a:p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Global Disability Conferences in 2025: Call to Action</a:t>
            </a:r>
            <a:endParaRPr lang="en-GB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Thursday, March 6, 2025 (16:00 to 17:00)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9D4E9-EAC1-9740-0E0C-BA1BEEF11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10549128" cy="75044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595959"/>
                </a:solidFill>
              </a:rPr>
              <a:t>About the M-Enabling Summit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74C5A-24BC-E342-E710-185484743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783" y="1298448"/>
            <a:ext cx="11082281" cy="4703043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595959"/>
                </a:solidFill>
              </a:rPr>
              <a:t>What:</a:t>
            </a:r>
            <a:r>
              <a:rPr lang="en-US" sz="2400" dirty="0">
                <a:solidFill>
                  <a:srgbClr val="595959"/>
                </a:solidFill>
              </a:rPr>
              <a:t> Global conference to facilitate collaboration and networking among industry leaders, policymakers, advocates, and accessibility experts to </a:t>
            </a:r>
            <a:r>
              <a:rPr lang="en-US" sz="2400" b="1" dirty="0">
                <a:solidFill>
                  <a:srgbClr val="595959"/>
                </a:solidFill>
              </a:rPr>
              <a:t>promote accessible and assistive digital technologies</a:t>
            </a:r>
            <a:r>
              <a:rPr lang="en-US" sz="2400" dirty="0">
                <a:solidFill>
                  <a:srgbClr val="595959"/>
                </a:solidFill>
              </a:rPr>
              <a:t>. Hosts the annual forum the </a:t>
            </a:r>
            <a:r>
              <a:rPr lang="en-US" sz="2400" b="1" dirty="0">
                <a:solidFill>
                  <a:srgbClr val="595959"/>
                </a:solidFill>
              </a:rPr>
              <a:t>International Association of Accessibility Professionals (IAAP).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595959"/>
                </a:solidFill>
              </a:rPr>
              <a:t>Who: </a:t>
            </a:r>
            <a:r>
              <a:rPr lang="en-US" sz="2400" dirty="0">
                <a:solidFill>
                  <a:srgbClr val="595959"/>
                </a:solidFill>
              </a:rPr>
              <a:t>Independent and self-funded since its inception in 2011, the Summit is organized by </a:t>
            </a:r>
            <a:r>
              <a:rPr lang="en-US" sz="2400" b="1" dirty="0">
                <a:solidFill>
                  <a:srgbClr val="595959"/>
                </a:solidFill>
              </a:rPr>
              <a:t>G3ict, the Global Initiative for Inclusive Information and Communication Technologies</a:t>
            </a:r>
            <a:r>
              <a:rPr lang="en-US" sz="2400" dirty="0">
                <a:solidFill>
                  <a:srgbClr val="595959"/>
                </a:solidFill>
              </a:rPr>
              <a:t>, a nonprofit established in 2006 with the support of the United Nations (UNDESA), and the Secretariat of the CRPD. 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595959"/>
                </a:solidFill>
              </a:rPr>
              <a:t>Where:</a:t>
            </a:r>
            <a:r>
              <a:rPr lang="en-US" sz="2400" dirty="0">
                <a:solidFill>
                  <a:srgbClr val="595959"/>
                </a:solidFill>
              </a:rPr>
              <a:t> </a:t>
            </a:r>
            <a:r>
              <a:rPr lang="en-US" sz="2400" b="1" dirty="0">
                <a:solidFill>
                  <a:srgbClr val="595959"/>
                </a:solidFill>
              </a:rPr>
              <a:t>Crystal Gateway Marriott, </a:t>
            </a:r>
            <a:r>
              <a:rPr lang="en-US" sz="2400" dirty="0">
                <a:solidFill>
                  <a:srgbClr val="595959"/>
                </a:solidFill>
              </a:rPr>
              <a:t>Washington, D.C., United States.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595959"/>
                </a:solidFill>
              </a:rPr>
              <a:t>When:</a:t>
            </a:r>
            <a:r>
              <a:rPr lang="en-US" sz="2400" dirty="0">
                <a:solidFill>
                  <a:srgbClr val="595959"/>
                </a:solidFill>
              </a:rPr>
              <a:t> The summit is held annually in the Fall. This year: </a:t>
            </a:r>
            <a:r>
              <a:rPr lang="en-US" sz="2400" b="1" dirty="0">
                <a:solidFill>
                  <a:srgbClr val="595959"/>
                </a:solidFill>
              </a:rPr>
              <a:t>October 6-8, 2025.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>
              <a:solidFill>
                <a:srgbClr val="595959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BF01EC-4D7E-F59D-0F15-C1825AC96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92410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F9D9A-E27E-747F-3FB1-31B7D7175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77240"/>
            <a:ext cx="10463270" cy="265176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595959"/>
                </a:solidFill>
              </a:rPr>
              <a:t>A Global Hub to Advance Digital Accessibility.</a:t>
            </a:r>
            <a:br>
              <a:rPr lang="en-US" sz="3600" dirty="0">
                <a:solidFill>
                  <a:srgbClr val="595959"/>
                </a:solidFill>
              </a:rPr>
            </a:br>
            <a:r>
              <a:rPr lang="en-US" sz="3600" dirty="0">
                <a:solidFill>
                  <a:srgbClr val="595959"/>
                </a:solidFill>
              </a:rPr>
              <a:t>Opportunities for Collaboration for:</a:t>
            </a:r>
            <a:br>
              <a:rPr lang="en-US" sz="3600" dirty="0">
                <a:solidFill>
                  <a:srgbClr val="595959"/>
                </a:solidFill>
              </a:rPr>
            </a:br>
            <a:endParaRPr lang="en-US" sz="3600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8E204-FD7D-C383-1AC3-E5B2032C9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3" y="1223571"/>
            <a:ext cx="11487279" cy="503834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600" b="1" dirty="0">
                <a:solidFill>
                  <a:srgbClr val="595959"/>
                </a:solidFill>
              </a:rPr>
              <a:t>Advocates: </a:t>
            </a:r>
            <a:r>
              <a:rPr lang="en-US" sz="9600" dirty="0">
                <a:solidFill>
                  <a:srgbClr val="595959"/>
                </a:solidFill>
              </a:rPr>
              <a:t>accessibility, innovation-driven agenda, network, and collaborations with key government and business leaders.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600" b="1" dirty="0">
                <a:solidFill>
                  <a:srgbClr val="595959"/>
                </a:solidFill>
              </a:rPr>
              <a:t>Executives: </a:t>
            </a:r>
            <a:r>
              <a:rPr lang="en-US" sz="9600" dirty="0">
                <a:solidFill>
                  <a:srgbClr val="595959"/>
                </a:solidFill>
              </a:rPr>
              <a:t>peer networking and curated list of hot topics and speakers developed with a multi-stakeholder Program Advisory Committee. 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600" b="1" dirty="0">
                <a:solidFill>
                  <a:srgbClr val="595959"/>
                </a:solidFill>
              </a:rPr>
              <a:t>Accessibility Professionals: </a:t>
            </a:r>
            <a:r>
              <a:rPr lang="en-US" sz="9600" dirty="0">
                <a:solidFill>
                  <a:srgbClr val="595959"/>
                </a:solidFill>
              </a:rPr>
              <a:t>peer-to-peer structured sharing of experience. 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600" b="1" dirty="0">
                <a:solidFill>
                  <a:srgbClr val="595959"/>
                </a:solidFill>
              </a:rPr>
              <a:t>Sponsors and Exhibitors: </a:t>
            </a:r>
            <a:r>
              <a:rPr lang="en-US" sz="9600" dirty="0">
                <a:solidFill>
                  <a:srgbClr val="595959"/>
                </a:solidFill>
              </a:rPr>
              <a:t>networking opportunities with decision-makers.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600" b="1" dirty="0">
                <a:solidFill>
                  <a:srgbClr val="595959"/>
                </a:solidFill>
              </a:rPr>
              <a:t>International Editions: </a:t>
            </a:r>
            <a:r>
              <a:rPr lang="en-US" sz="9600" dirty="0">
                <a:solidFill>
                  <a:srgbClr val="595959"/>
                </a:solidFill>
              </a:rPr>
              <a:t>held in Sydney (Australia), Milan (Italy), Moscow (Russian Federation), Dusseldorf (Germany), and in San Francisco (USA) with GSMA.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600" b="1" dirty="0">
                <a:solidFill>
                  <a:srgbClr val="595959"/>
                </a:solidFill>
              </a:rPr>
              <a:t>Virtual opportunities: </a:t>
            </a:r>
            <a:r>
              <a:rPr lang="en-US" sz="9600" dirty="0">
                <a:solidFill>
                  <a:srgbClr val="595959"/>
                </a:solidFill>
              </a:rPr>
              <a:t>Tenth of thousands of users over the years of its livestreaming and post-show on-demand offerings.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endParaRPr lang="en-US" sz="9600" dirty="0"/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</a:pPr>
            <a:endParaRPr lang="en-US" sz="9600" dirty="0">
              <a:solidFill>
                <a:srgbClr val="595959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7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27694C-C324-CAEF-2DF3-2945C2912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5013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35E0D-5AA1-1CA3-3ED3-A407BD6E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F2380-B9D5-59FB-40DD-93D96B4A4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665" y="313899"/>
            <a:ext cx="10668000" cy="850259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595959"/>
                </a:solidFill>
              </a:rPr>
              <a:t>14 Years M-Enabling Summit: Advocating for Digital Accessibility Innovation on a Global Scale. Join Us!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071FEC-BD76-EF36-1C0D-DECE2E4EB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pic>
        <p:nvPicPr>
          <p:cNvPr id="8" name="Picture 7" descr="Photos from M-Enabling Summit throughout the years, including keynote speaker, Senator Ed Markey; G3ict President, Christopher Lee and Vice President, Francesca Cesa Bianchi.&#10;">
            <a:extLst>
              <a:ext uri="{FF2B5EF4-FFF2-40B4-BE49-F238E27FC236}">
                <a16:creationId xmlns:a16="http://schemas.microsoft.com/office/drawing/2014/main" id="{9023648D-F547-A82B-4B6C-73D946AEC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795" y="1380745"/>
            <a:ext cx="8712432" cy="4829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7DD0D6-7610-C3DC-EAF0-78672AF0FA88}"/>
              </a:ext>
            </a:extLst>
          </p:cNvPr>
          <p:cNvSpPr txBox="1"/>
          <p:nvPr/>
        </p:nvSpPr>
        <p:spPr>
          <a:xfrm>
            <a:off x="5104638" y="6233976"/>
            <a:ext cx="53195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Washington, D.C., October 6-8,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145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F9338E18289A4B961F0F699BFBFE8F" ma:contentTypeVersion="18" ma:contentTypeDescription="Create a new document." ma:contentTypeScope="" ma:versionID="7a05ae49cd5804e91023b96f70ba4f32">
  <xsd:schema xmlns:xsd="http://www.w3.org/2001/XMLSchema" xmlns:xs="http://www.w3.org/2001/XMLSchema" xmlns:p="http://schemas.microsoft.com/office/2006/metadata/properties" xmlns:ns2="141dc579-7b53-44aa-ae51-67e8bb8c4df6" xmlns:ns3="cabe502b-1507-4547-89a5-dd326e5951a1" targetNamespace="http://schemas.microsoft.com/office/2006/metadata/properties" ma:root="true" ma:fieldsID="d953804138b69f520028c31c08751872" ns2:_="" ns3:_="">
    <xsd:import namespace="141dc579-7b53-44aa-ae51-67e8bb8c4df6"/>
    <xsd:import namespace="cabe502b-1507-4547-89a5-dd326e5951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1dc579-7b53-44aa-ae51-67e8bb8c4d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7741b1-c22a-4445-ab1e-24aaa8ed23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be502b-1507-4547-89a5-dd326e5951a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d5f606f-3648-40b6-971c-fbab5037b3f6}" ma:internalName="TaxCatchAll" ma:showField="CatchAllData" ma:web="cabe502b-1507-4547-89a5-dd326e5951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41dc579-7b53-44aa-ae51-67e8bb8c4df6">
      <Terms xmlns="http://schemas.microsoft.com/office/infopath/2007/PartnerControls"/>
    </lcf76f155ced4ddcb4097134ff3c332f>
    <TaxCatchAll xmlns="cabe502b-1507-4547-89a5-dd326e5951a1" xsi:nil="true"/>
  </documentManagement>
</p:properties>
</file>

<file path=customXml/itemProps1.xml><?xml version="1.0" encoding="utf-8"?>
<ds:datastoreItem xmlns:ds="http://schemas.openxmlformats.org/officeDocument/2006/customXml" ds:itemID="{1D8417BB-637C-40D6-A946-1D79983109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1dc579-7b53-44aa-ae51-67e8bb8c4df6"/>
    <ds:schemaRef ds:uri="cabe502b-1507-4547-89a5-dd326e5951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00D663-73AE-4338-A0EA-92AD7BCEA1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48D38C-A0AB-4715-8AB4-643940F9AD83}">
  <ds:schemaRefs>
    <ds:schemaRef ds:uri="http://www.w3.org/XML/1998/namespace"/>
    <ds:schemaRef ds:uri="141dc579-7b53-44aa-ae51-67e8bb8c4df6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cabe502b-1507-4547-89a5-dd326e5951a1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691</Words>
  <Application>Microsoft Office PowerPoint</Application>
  <PresentationFormat>Widescreen</PresentationFormat>
  <Paragraphs>50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Roboto</vt:lpstr>
      <vt:lpstr>Office Theme</vt:lpstr>
      <vt:lpstr>    Unlocking Possibilities</vt:lpstr>
      <vt:lpstr>About the M-Enabling Summit</vt:lpstr>
      <vt:lpstr>A Global Hub to Advance Digital Accessibility. Opportunities for Collaboration for: </vt:lpstr>
      <vt:lpstr>14 Years M-Enabling Summit: Advocating for Digital Accessibility Innovation on a Global Scale. Join Us!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Anja Günther</cp:lastModifiedBy>
  <cp:revision>20</cp:revision>
  <dcterms:created xsi:type="dcterms:W3CDTF">2022-12-05T13:52:15Z</dcterms:created>
  <dcterms:modified xsi:type="dcterms:W3CDTF">2025-02-19T08:15:34Z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0x010100F4F9338E18289A4B961F0F699BFBFE8F</vt:lpwstr>
  </property>
  <property fmtid="{D5CDD505-2E9C-101B-9397-08002B2CF9AE}" pid="3" name="MediaServiceImageTags">
    <vt:lpwstr/>
  </property>
</Properties>
</file>