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58" r:id="rId5"/>
    <p:sldId id="261" r:id="rId6"/>
    <p:sldId id="262" r:id="rId7"/>
    <p:sldId id="27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2B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7670" autoAdjust="0"/>
    <p:restoredTop sz="75564" autoAdjust="0"/>
  </p:normalViewPr>
  <p:slideViewPr>
    <p:cSldViewPr snapToGrid="0">
      <p:cViewPr varScale="1">
        <p:scale>
          <a:sx n="80" d="100"/>
          <a:sy n="80" d="100"/>
        </p:scale>
        <p:origin x="126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9" d="100"/>
          <a:sy n="49" d="100"/>
        </p:scale>
        <p:origin x="2668" y="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0C92A86-C5C9-6113-6AC7-4064BBD094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277400-9A88-4A14-1B97-2E611F2842E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067AC-4DA6-47DD-9DAA-82F8496AEA1D}" type="datetimeFigureOut">
              <a:rPr lang="en-GB" smtClean="0"/>
              <a:t>19/02/2025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149F3E-834F-ADBB-A517-1E7341E464A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F16239-9E04-27B8-09A3-ACB4AC19F63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62F9E2-E68F-463D-B409-4BB1E4E53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648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BB6916-6BB4-491D-A9F6-98CF7382B083}" type="datetimeFigureOut">
              <a:rPr lang="en-GB" smtClean="0"/>
              <a:t>19/02/2025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8881E3-068B-48DF-8881-A991B8AEA7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556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solidFill>
                  <a:srgbClr val="595959"/>
                </a:solidFill>
              </a:rPr>
              <a:t>M-Enabling Summit</a:t>
            </a:r>
          </a:p>
          <a:p>
            <a:r>
              <a:rPr lang="en-US" sz="1200" b="1" dirty="0">
                <a:solidFill>
                  <a:srgbClr val="595959"/>
                </a:solidFill>
              </a:rPr>
              <a:t>Unlocking Possibilities</a:t>
            </a:r>
            <a:br>
              <a:rPr lang="en-US" sz="1200" b="1" dirty="0">
                <a:solidFill>
                  <a:srgbClr val="595959"/>
                </a:solidFill>
              </a:rPr>
            </a:br>
            <a:r>
              <a:rPr lang="en-US" dirty="0">
                <a:solidFill>
                  <a:srgbClr val="59595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Francesca Cesa Bianchi</a:t>
            </a:r>
          </a:p>
          <a:p>
            <a:r>
              <a:rPr lang="en-US" dirty="0">
                <a:solidFill>
                  <a:srgbClr val="59595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Vice President</a:t>
            </a:r>
          </a:p>
          <a:p>
            <a:r>
              <a:rPr lang="en-US" dirty="0">
                <a:solidFill>
                  <a:srgbClr val="59595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Global Initiative for Inclusive Information and Communication Technologies (G3ict)</a:t>
            </a:r>
          </a:p>
          <a:p>
            <a:r>
              <a:rPr lang="en-US" dirty="0">
                <a:solidFill>
                  <a:srgbClr val="59595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Global Disability Conferences in 2025: Call to Action</a:t>
            </a:r>
            <a:endParaRPr lang="en-GB" dirty="0">
              <a:solidFill>
                <a:srgbClr val="595959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59595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Thursday, March 6, 2025 (16:00 to 17:00)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220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rgbClr val="595959"/>
                </a:solidFill>
              </a:rPr>
              <a:t>About the M-Enabling Summit</a:t>
            </a:r>
            <a:br>
              <a:rPr lang="en-US" sz="1200" b="1" dirty="0"/>
            </a:br>
            <a:r>
              <a:rPr lang="en-US" sz="1200" b="1" dirty="0">
                <a:solidFill>
                  <a:srgbClr val="595959"/>
                </a:solidFill>
              </a:rPr>
              <a:t>What:</a:t>
            </a:r>
            <a:r>
              <a:rPr lang="en-US" sz="1200" dirty="0">
                <a:solidFill>
                  <a:srgbClr val="595959"/>
                </a:solidFill>
              </a:rPr>
              <a:t> Global conference to facilitate collaboration and networking among industry leaders, policymakers, advocates, and accessibility experts to </a:t>
            </a:r>
            <a:r>
              <a:rPr lang="en-US" sz="1200" b="1" dirty="0">
                <a:solidFill>
                  <a:srgbClr val="595959"/>
                </a:solidFill>
              </a:rPr>
              <a:t>promote accessible and assistive digital technologies</a:t>
            </a:r>
            <a:r>
              <a:rPr lang="en-US" sz="1200" dirty="0">
                <a:solidFill>
                  <a:srgbClr val="595959"/>
                </a:solidFill>
              </a:rPr>
              <a:t>. Hosts the annual forum the </a:t>
            </a:r>
            <a:r>
              <a:rPr lang="en-US" sz="1200" b="1" dirty="0">
                <a:solidFill>
                  <a:srgbClr val="595959"/>
                </a:solidFill>
              </a:rPr>
              <a:t>International Association of Accessibility Professionals (IAAP)</a:t>
            </a:r>
            <a:r>
              <a:rPr lang="en-US" sz="1200" dirty="0">
                <a:solidFill>
                  <a:srgbClr val="595959"/>
                </a:solidFill>
              </a:rPr>
              <a:t>.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rgbClr val="595959"/>
                </a:solidFill>
              </a:rPr>
              <a:t>Who: </a:t>
            </a:r>
            <a:r>
              <a:rPr lang="en-US" sz="1200" dirty="0">
                <a:solidFill>
                  <a:srgbClr val="595959"/>
                </a:solidFill>
              </a:rPr>
              <a:t>Independent and self-funded since its inception in 2011, the Summit is organized by </a:t>
            </a:r>
            <a:r>
              <a:rPr lang="en-US" sz="1200" b="1" dirty="0">
                <a:solidFill>
                  <a:srgbClr val="595959"/>
                </a:solidFill>
              </a:rPr>
              <a:t>G3ict, the Global Initiative for Inclusive Information and Communication Technologies</a:t>
            </a:r>
            <a:r>
              <a:rPr lang="en-US" sz="1200" dirty="0">
                <a:solidFill>
                  <a:srgbClr val="595959"/>
                </a:solidFill>
              </a:rPr>
              <a:t>, a nonprofit established in 2006 with the support of the United Nations (UNDESA), and the Secretariat of the CRPD.  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rgbClr val="595959"/>
                </a:solidFill>
              </a:rPr>
              <a:t>Where:</a:t>
            </a:r>
            <a:r>
              <a:rPr lang="en-US" sz="1200" dirty="0">
                <a:solidFill>
                  <a:srgbClr val="595959"/>
                </a:solidFill>
              </a:rPr>
              <a:t> </a:t>
            </a:r>
            <a:r>
              <a:rPr lang="en-US" sz="1200" b="1" dirty="0">
                <a:solidFill>
                  <a:srgbClr val="595959"/>
                </a:solidFill>
              </a:rPr>
              <a:t>Crystal Gateway Marriott, </a:t>
            </a:r>
            <a:r>
              <a:rPr lang="en-US" sz="1200" dirty="0">
                <a:solidFill>
                  <a:srgbClr val="595959"/>
                </a:solidFill>
              </a:rPr>
              <a:t>Washington, D.C., United States. 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rgbClr val="595959"/>
                </a:solidFill>
              </a:rPr>
              <a:t>When:</a:t>
            </a:r>
            <a:r>
              <a:rPr lang="en-US" sz="1200" dirty="0">
                <a:solidFill>
                  <a:srgbClr val="595959"/>
                </a:solidFill>
              </a:rPr>
              <a:t> The summit is held annually in the Fall. This year: </a:t>
            </a:r>
            <a:r>
              <a:rPr lang="en-US" sz="1200" b="1" dirty="0">
                <a:solidFill>
                  <a:srgbClr val="595959"/>
                </a:solidFill>
              </a:rPr>
              <a:t>October 6-8, 2025.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526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3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rgbClr val="595959"/>
                </a:solidFill>
              </a:rPr>
              <a:t>A Global Hub to Advance Digital Accessibility. </a:t>
            </a:r>
          </a:p>
          <a:p>
            <a:pPr>
              <a:lnSpc>
                <a:spcPct val="13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rgbClr val="595959"/>
                </a:solidFill>
              </a:rPr>
              <a:t>Opportunity for Collaboration: </a:t>
            </a:r>
            <a:br>
              <a:rPr lang="en-US" sz="1200" b="1" dirty="0">
                <a:solidFill>
                  <a:srgbClr val="595959"/>
                </a:solidFill>
              </a:rPr>
            </a:br>
            <a:r>
              <a:rPr lang="en-US" sz="1200" b="1" dirty="0">
                <a:solidFill>
                  <a:srgbClr val="595959"/>
                </a:solidFill>
              </a:rPr>
              <a:t>Advocates</a:t>
            </a:r>
            <a:r>
              <a:rPr lang="en-US" sz="1200" dirty="0">
                <a:solidFill>
                  <a:srgbClr val="595959"/>
                </a:solidFill>
              </a:rPr>
              <a:t> appreciate the venue’s accessibility, its innovation driven agenda, and the many opportunities to network with key government and business leaders.</a:t>
            </a:r>
          </a:p>
          <a:p>
            <a:pPr>
              <a:lnSpc>
                <a:spcPct val="13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rgbClr val="595959"/>
                </a:solidFill>
              </a:rPr>
              <a:t>Executives </a:t>
            </a:r>
            <a:r>
              <a:rPr lang="en-US" sz="1200" dirty="0">
                <a:solidFill>
                  <a:srgbClr val="595959"/>
                </a:solidFill>
              </a:rPr>
              <a:t>appreciate the curated list of topics and speakers developed with their input and G3ict’s research findings.</a:t>
            </a:r>
          </a:p>
          <a:p>
            <a:pPr>
              <a:lnSpc>
                <a:spcPct val="13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rgbClr val="595959"/>
                </a:solidFill>
              </a:rPr>
              <a:t>Accessibility Professionals </a:t>
            </a:r>
            <a:r>
              <a:rPr lang="en-US" sz="1200" dirty="0">
                <a:solidFill>
                  <a:srgbClr val="595959"/>
                </a:solidFill>
              </a:rPr>
              <a:t>enjoy sharing in-person peer-to-peer experiences in implementing digital accessibility. </a:t>
            </a:r>
          </a:p>
          <a:p>
            <a:pPr>
              <a:lnSpc>
                <a:spcPct val="13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rgbClr val="595959"/>
                </a:solidFill>
              </a:rPr>
              <a:t>Sponsors and Exhibitors </a:t>
            </a:r>
            <a:r>
              <a:rPr lang="en-US" sz="1200" dirty="0">
                <a:solidFill>
                  <a:srgbClr val="595959"/>
                </a:solidFill>
              </a:rPr>
              <a:t>enjoy networking opportunities with thought leaders in digital accessibility.  </a:t>
            </a:r>
          </a:p>
          <a:p>
            <a:pPr marL="0" marR="0" lvl="0" indent="0" algn="l" defTabSz="914400" rtl="0" eaLnBrk="1" fontAlgn="auto" latinLnBrk="0" hangingPunct="1">
              <a:lnSpc>
                <a:spcPct val="134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595959"/>
                </a:solidFill>
              </a:rPr>
              <a:t>International Editions: </a:t>
            </a:r>
            <a:r>
              <a:rPr lang="en-US" sz="1200" dirty="0">
                <a:solidFill>
                  <a:srgbClr val="595959"/>
                </a:solidFill>
              </a:rPr>
              <a:t>held in Sydney (Australia), Milan (Italy), Moscow (Russian Federation), Dusseldorf (Germany), and in San Francisco (USA) with GSMA.</a:t>
            </a:r>
          </a:p>
          <a:p>
            <a:pPr>
              <a:lnSpc>
                <a:spcPct val="13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rgbClr val="595959"/>
                </a:solidFill>
              </a:rPr>
              <a:t>Virtual participants: </a:t>
            </a:r>
            <a:r>
              <a:rPr lang="en-US" sz="1200" dirty="0">
                <a:solidFill>
                  <a:srgbClr val="595959"/>
                </a:solidFill>
              </a:rPr>
              <a:t>Tenth of thousands of users over the years of its livestreaming and post-show on-demand offerings.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6909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208959-B5BF-3339-5D38-BE15049162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A54208-ADE8-C139-8725-2866949A22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4201A5-8631-58EE-4818-C8B80325D8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srgbClr val="595959"/>
                </a:solidFill>
              </a:rPr>
              <a:t>14 Years M-Enabling Summit: Advocating for Digital Accessibility Innovation on a Global Scale. Join Us!</a:t>
            </a:r>
            <a:endParaRPr lang="en-US" dirty="0"/>
          </a:p>
          <a:p>
            <a:r>
              <a:rPr lang="en-US" dirty="0"/>
              <a:t>M-Enabling Summit, Washington, D.C., October 6-8, 2025</a:t>
            </a:r>
          </a:p>
          <a:p>
            <a:r>
              <a:rPr lang="en-US" dirty="0"/>
              <a:t>Photos from M-Enabling Summit throughout the years, including keynote speaker, Senator Ed Markey; G3ict President, Christopher Lee and Vice President, Francesca </a:t>
            </a:r>
            <a:r>
              <a:rPr lang="en-US" dirty="0" err="1"/>
              <a:t>Cesa</a:t>
            </a:r>
            <a:r>
              <a:rPr lang="en-US" dirty="0"/>
              <a:t> Bianchi.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789059-BFF9-87E1-10ED-C0150B45D5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1730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4B8CD-9207-0F5A-87AB-B27A517BCE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A2C4F2-5991-51CC-558C-A4D5E1F7B1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A569FD-5A00-3B11-103C-21BA8A71B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0F1C7164-87D9-4217-364F-45206FDAD5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F0236DA-C301-789C-C8AF-938A5F826071}"/>
              </a:ext>
            </a:extLst>
          </p:cNvPr>
          <p:cNvSpPr txBox="1"/>
          <p:nvPr userDrawn="1"/>
        </p:nvSpPr>
        <p:spPr>
          <a:xfrm>
            <a:off x="393290" y="276328"/>
            <a:ext cx="833989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dirty="0">
                <a:solidFill>
                  <a:srgbClr val="2B8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Zero Project Conference 2025 (#ZeroCon25)</a:t>
            </a:r>
            <a:endParaRPr lang="en-GB" sz="3200" b="0" dirty="0">
              <a:solidFill>
                <a:srgbClr val="2B88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5722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9A398-607E-19AA-2FA2-6A9486FF4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67A71F-93D1-3FE1-9D98-47190B6F93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4B76AF-A44B-BCC8-6368-2FCB92476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FF940-A1E4-49C1-A94C-258B66B1FEFB}" type="datetime1">
              <a:rPr lang="en-GB" smtClean="0"/>
              <a:t>19/02/2025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8CFEDC-9A6E-A3AD-47BB-4544BD985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38CCB9-6F66-B343-A239-09809FB7E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D6B42D19-6742-C21D-3E3A-50AF0056C0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962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8C57BD-472C-6054-F85B-C6E7EBFD78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A5734E-BF7C-6ADA-36DF-8345F81F3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9FA9AB-245D-7C9C-7F7C-F0DDADFC8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194E-3B7B-4619-9F0B-8946120CC2C2}" type="datetime1">
              <a:rPr lang="en-GB" smtClean="0"/>
              <a:t>19/02/2025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8715A0-7D97-C371-F46C-459234CE3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A92BB482-4C0F-1893-218E-340DCE3E41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465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2CDE7-D24B-A1C8-5E44-202ABECFC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2AA8D-420E-E8B5-CDB6-88D320632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8133A-0964-2A2C-F557-E8A9D21E4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9F230-EE29-4360-9E5D-C4AB95018DB3}" type="datetime1">
              <a:rPr lang="en-GB" smtClean="0"/>
              <a:t>19/02/2025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6AD633-B6D6-91FA-64FB-501EA2FB2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AAD51-9D5D-25E1-F465-809F007EC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87A3ADA9-529C-6BD8-8B18-D897077722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  <p:pic>
        <p:nvPicPr>
          <p:cNvPr id="13" name="Picture 12" descr="Logo of the M-Enabling Summit">
            <a:extLst>
              <a:ext uri="{FF2B5EF4-FFF2-40B4-BE49-F238E27FC236}">
                <a16:creationId xmlns:a16="http://schemas.microsoft.com/office/drawing/2014/main" id="{DEECC92D-9F6E-3FCE-33F8-98045E66EDA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7345" y="6232027"/>
            <a:ext cx="3477768" cy="489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037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D86FF-9CEB-1D25-2E90-369E9B0FF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8384C-F6AC-F088-2F50-A86FF934D8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C40FCB-67DF-CE66-B624-667997970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C451A-BAE8-4BB7-B4A9-840375C61CF2}" type="datetime1">
              <a:rPr lang="en-GB" smtClean="0"/>
              <a:t>19/02/2025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D9611E-370E-03AF-C519-6268D0A66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8EE00-A0DC-F045-A7B2-6D6970D17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88684AF3-AE79-E964-B9D1-32174968E2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813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0645F-4ADB-34A8-8348-8DA5EC0B3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EFF4-799C-B171-FDEC-9F32D3683D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E9D5E4-9475-B9C9-B19F-C6F90A2573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D3DB3A-533A-A389-C798-9BB43D1F7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F48CE-F800-44D8-9FB8-C2F14BB717AF}" type="datetime1">
              <a:rPr lang="en-GB" smtClean="0"/>
              <a:t>19/02/2025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692D28-6A9A-84C4-8E6F-E19FDA416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7EFDAC-0A32-E484-69C9-CAC7902FD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509410CA-2628-6086-32C8-F078A3F00D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122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2298A-1F8E-C04A-F0FC-303981F88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04B0BE-77C8-FC6F-2D01-52EA579BE8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30E7F1-9FCB-C624-0AD0-0B4362A9CC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940BA5-6077-6C83-9A0A-D929E13531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1A5F4E-F46E-F9D4-EB91-01F3AF3BB7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A89E74-A823-F039-110E-16DB1050A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A53-9EBB-475F-81CE-60A0FA17D35A}" type="datetime1">
              <a:rPr lang="en-GB" smtClean="0"/>
              <a:t>19/02/2025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5C4120-5D85-2DAB-1B82-679CBFE0F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2AED93-B0A6-16E2-54DD-BAC7D1CFF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6C21E80C-5188-0E99-CB29-5452401034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7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EC525-402E-F69C-210B-5268E9E93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CFC308-6A34-9878-DECA-D72CAED76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E1DF0-723F-4583-B7C7-FD8C4EA08810}" type="datetime1">
              <a:rPr lang="en-GB" smtClean="0"/>
              <a:t>19/02/2025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50079B-A083-6A7F-4194-BA4D85C4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6EC79D-9860-3786-8D4E-46E02CC0E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9B978296-E8D6-80D7-911A-F4F68A8F61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318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DBA8C4-CBF7-6C7C-BB26-6A44D83DE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F14AC-2947-477D-A5A3-42D95CFB8153}" type="datetime1">
              <a:rPr lang="en-GB" smtClean="0"/>
              <a:t>19/02/2025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A765CF-3B46-DDD1-5D61-DEE395693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92119D-5AC0-FA92-AC8A-20B4D8168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4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D0459225-7B96-6284-00B2-CF639F8926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805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85413-E692-6DD2-584B-C153D1CDA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73494-908C-8287-2878-B8109DD71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E99BDB-AE6B-E7B3-79DD-6DA3BEF435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EEE4D6-70C6-0DAC-3D3B-CEF908DC7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A894F-2169-40F5-A488-0DED1E32D92D}" type="datetime1">
              <a:rPr lang="en-GB" smtClean="0"/>
              <a:t>19/02/2025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9C3971-79A3-C209-564C-BD5D9D86E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402702-277B-3ACF-851A-C0C404ED8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2A8373D0-4AD4-04E7-6DAC-6E1FA94700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665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B3E06-41AF-0ACA-CCBD-F5BAB7AC3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6BC9B1-E8C2-C7D8-0ACB-3D5B734FE3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78FB8E-65FD-4C56-E3A9-054836CB1F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E3F7DA-8E45-6DD8-7482-BC161C470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00F5A-532D-4F87-AB6D-3F2ECE8BF666}" type="datetime1">
              <a:rPr lang="en-GB" smtClean="0"/>
              <a:t>19/02/2025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FDB1F6-A587-5CC5-B4A1-6CBC2452E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3402A9-A0E0-7045-EA1F-7AA57991E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C97FE7C3-62EE-EBCF-7381-9E13CB86EC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175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C4DFD2-A48F-938F-9C39-58C9547BD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1346B3-1FB5-CBE0-B15E-5E254CF78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92518"/>
            <a:ext cx="10515600" cy="38612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D545C8-B46A-1919-AEB8-64178D1CD9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3C978-C8B7-45B7-A1FD-262897265120}" type="datetime1">
              <a:rPr lang="en-GB" smtClean="0"/>
              <a:t>19/02/2025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ACA2EC-9AAA-A334-BAFC-D20203C40D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F4DD50-8E12-ED09-0BAF-BA8058E0E3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87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ogo of the M-Enabling Summit">
            <a:extLst>
              <a:ext uri="{FF2B5EF4-FFF2-40B4-BE49-F238E27FC236}">
                <a16:creationId xmlns:a16="http://schemas.microsoft.com/office/drawing/2014/main" id="{BB064C3E-F6B8-8E57-1588-4787E1964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4900" y="1371788"/>
            <a:ext cx="7282200" cy="10239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A782FC-8B01-42F4-8056-DCC2EFED95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2696" y="919604"/>
            <a:ext cx="11390812" cy="2417956"/>
          </a:xfrm>
        </p:spPr>
        <p:txBody>
          <a:bodyPr>
            <a:normAutofit fontScale="90000"/>
          </a:bodyPr>
          <a:lstStyle/>
          <a:p>
            <a:br>
              <a:rPr lang="en-US" sz="7200" dirty="0">
                <a:solidFill>
                  <a:srgbClr val="595959"/>
                </a:solidFill>
              </a:rPr>
            </a:br>
            <a:br>
              <a:rPr lang="en-US" sz="7200" dirty="0">
                <a:solidFill>
                  <a:srgbClr val="595959"/>
                </a:solidFill>
              </a:rPr>
            </a:br>
            <a:br>
              <a:rPr lang="en-US" sz="7200" dirty="0">
                <a:solidFill>
                  <a:srgbClr val="595959"/>
                </a:solidFill>
              </a:rPr>
            </a:br>
            <a:br>
              <a:rPr lang="en-US" sz="7200" dirty="0">
                <a:solidFill>
                  <a:srgbClr val="595959"/>
                </a:solidFill>
              </a:rPr>
            </a:br>
            <a:r>
              <a:rPr lang="en-US" sz="4400" b="1" dirty="0">
                <a:solidFill>
                  <a:srgbClr val="595959"/>
                </a:solidFill>
              </a:rPr>
              <a:t>Unlocking Possibilities</a:t>
            </a:r>
            <a:endParaRPr lang="en-GB" b="1" dirty="0">
              <a:solidFill>
                <a:srgbClr val="595959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D29E75-4221-A94E-345A-B32600075C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9451" y="3444665"/>
            <a:ext cx="11234057" cy="221155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59595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Francesca Cesa Bianchi</a:t>
            </a:r>
          </a:p>
          <a:p>
            <a:r>
              <a:rPr lang="en-US" dirty="0">
                <a:solidFill>
                  <a:srgbClr val="59595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Vice President</a:t>
            </a:r>
          </a:p>
          <a:p>
            <a:r>
              <a:rPr lang="en-US" dirty="0">
                <a:solidFill>
                  <a:srgbClr val="59595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Global Initiative for Inclusive Information and Communication Technologies (G3ict)</a:t>
            </a:r>
          </a:p>
          <a:p>
            <a:r>
              <a:rPr lang="en-US" dirty="0">
                <a:solidFill>
                  <a:srgbClr val="59595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Global Disability Conferences in 2025: Call to Action</a:t>
            </a:r>
            <a:endParaRPr lang="en-GB" dirty="0">
              <a:solidFill>
                <a:srgbClr val="595959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E4771D02-F4E4-C632-E5D7-C5E26F71C09C}"/>
              </a:ext>
            </a:extLst>
          </p:cNvPr>
          <p:cNvSpPr txBox="1">
            <a:spLocks/>
          </p:cNvSpPr>
          <p:nvPr/>
        </p:nvSpPr>
        <p:spPr>
          <a:xfrm>
            <a:off x="842554" y="5692088"/>
            <a:ext cx="10567851" cy="846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rgbClr val="59595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Thursday, March 6, 2025 (16:00 to 17:00)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DF2F47-DE12-0075-6EDB-366148F7F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>
                <a:latin typeface="Roboto" panose="02000000000000000000" pitchFamily="2" charset="0"/>
                <a:ea typeface="Roboto" panose="02000000000000000000" pitchFamily="2" charset="0"/>
              </a:rPr>
              <a:t>1</a:t>
            </a:fld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76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9D4E9-EAC1-9740-0E0C-BA1BEEF11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10549128" cy="75044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595959"/>
                </a:solidFill>
              </a:rPr>
              <a:t>About the M-Enabling Summit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74C5A-24BC-E342-E710-185484743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783" y="1298448"/>
            <a:ext cx="11082281" cy="4703043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595959"/>
                </a:solidFill>
              </a:rPr>
              <a:t>What:</a:t>
            </a:r>
            <a:r>
              <a:rPr lang="en-US" sz="2400" dirty="0">
                <a:solidFill>
                  <a:srgbClr val="595959"/>
                </a:solidFill>
              </a:rPr>
              <a:t> Global conference to facilitate collaboration and networking among industry leaders, policymakers, advocates, and accessibility experts to </a:t>
            </a:r>
            <a:r>
              <a:rPr lang="en-US" sz="2400" b="1" dirty="0">
                <a:solidFill>
                  <a:srgbClr val="595959"/>
                </a:solidFill>
              </a:rPr>
              <a:t>promote accessible and assistive digital technologies</a:t>
            </a:r>
            <a:r>
              <a:rPr lang="en-US" sz="2400" dirty="0">
                <a:solidFill>
                  <a:srgbClr val="595959"/>
                </a:solidFill>
              </a:rPr>
              <a:t>. Hosts the annual forum the </a:t>
            </a:r>
            <a:r>
              <a:rPr lang="en-US" sz="2400" b="1" dirty="0">
                <a:solidFill>
                  <a:srgbClr val="595959"/>
                </a:solidFill>
              </a:rPr>
              <a:t>International Association of Accessibility Professionals (IAAP).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595959"/>
                </a:solidFill>
              </a:rPr>
              <a:t>Who: </a:t>
            </a:r>
            <a:r>
              <a:rPr lang="en-US" sz="2400" dirty="0">
                <a:solidFill>
                  <a:srgbClr val="595959"/>
                </a:solidFill>
              </a:rPr>
              <a:t>Independent and self-funded since its inception in 2011, the Summit is organized by </a:t>
            </a:r>
            <a:r>
              <a:rPr lang="en-US" sz="2400" b="1" dirty="0">
                <a:solidFill>
                  <a:srgbClr val="595959"/>
                </a:solidFill>
              </a:rPr>
              <a:t>G3ict, the Global Initiative for Inclusive Information and Communication Technologies</a:t>
            </a:r>
            <a:r>
              <a:rPr lang="en-US" sz="2400" dirty="0">
                <a:solidFill>
                  <a:srgbClr val="595959"/>
                </a:solidFill>
              </a:rPr>
              <a:t>, a nonprofit established in 2006 with the support of the United Nations (UNDESA), and the Secretariat of the CRPD.  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595959"/>
                </a:solidFill>
              </a:rPr>
              <a:t>Where:</a:t>
            </a:r>
            <a:r>
              <a:rPr lang="en-US" sz="2400" dirty="0">
                <a:solidFill>
                  <a:srgbClr val="595959"/>
                </a:solidFill>
              </a:rPr>
              <a:t> </a:t>
            </a:r>
            <a:r>
              <a:rPr lang="en-US" sz="2400" b="1" dirty="0">
                <a:solidFill>
                  <a:srgbClr val="595959"/>
                </a:solidFill>
              </a:rPr>
              <a:t>Crystal Gateway Marriott, </a:t>
            </a:r>
            <a:r>
              <a:rPr lang="en-US" sz="2400" dirty="0">
                <a:solidFill>
                  <a:srgbClr val="595959"/>
                </a:solidFill>
              </a:rPr>
              <a:t>Washington, D.C., United States. 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595959"/>
                </a:solidFill>
              </a:rPr>
              <a:t>When:</a:t>
            </a:r>
            <a:r>
              <a:rPr lang="en-US" sz="2400" dirty="0">
                <a:solidFill>
                  <a:srgbClr val="595959"/>
                </a:solidFill>
              </a:rPr>
              <a:t> The summit is held annually in the Fall. This year: </a:t>
            </a:r>
            <a:r>
              <a:rPr lang="en-US" sz="2400" b="1" dirty="0">
                <a:solidFill>
                  <a:srgbClr val="595959"/>
                </a:solidFill>
              </a:rPr>
              <a:t>October 6-8, 2025.</a:t>
            </a:r>
          </a:p>
          <a:p>
            <a:pPr marL="0" indent="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2400" dirty="0">
              <a:solidFill>
                <a:srgbClr val="595959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BF01EC-4D7E-F59D-0F15-C1825AC96C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392410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F9D9A-E27E-747F-3FB1-31B7D7175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77240"/>
            <a:ext cx="10463270" cy="265176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595959"/>
                </a:solidFill>
              </a:rPr>
              <a:t>A Global Hub to Advance Digital Accessibility.</a:t>
            </a:r>
            <a:br>
              <a:rPr lang="en-US" sz="3600" dirty="0">
                <a:solidFill>
                  <a:srgbClr val="595959"/>
                </a:solidFill>
              </a:rPr>
            </a:br>
            <a:r>
              <a:rPr lang="en-US" sz="3600" dirty="0">
                <a:solidFill>
                  <a:srgbClr val="595959"/>
                </a:solidFill>
              </a:rPr>
              <a:t>Opportunities for Collaboration for:</a:t>
            </a:r>
            <a:br>
              <a:rPr lang="en-US" sz="3600" dirty="0">
                <a:solidFill>
                  <a:srgbClr val="595959"/>
                </a:solidFill>
              </a:rPr>
            </a:br>
            <a:endParaRPr lang="en-US" sz="3600" dirty="0">
              <a:solidFill>
                <a:srgbClr val="595959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38E204-FD7D-C383-1AC3-E5B2032C9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063" y="1223571"/>
            <a:ext cx="11487279" cy="5038344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3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9600" b="1" dirty="0">
                <a:solidFill>
                  <a:srgbClr val="595959"/>
                </a:solidFill>
              </a:rPr>
              <a:t>Advocates: </a:t>
            </a:r>
            <a:r>
              <a:rPr lang="en-US" sz="9600" dirty="0">
                <a:solidFill>
                  <a:srgbClr val="595959"/>
                </a:solidFill>
              </a:rPr>
              <a:t>accessibility, innovation-driven agenda, network, and collaborations with key government and business leaders.</a:t>
            </a:r>
          </a:p>
          <a:p>
            <a:pPr>
              <a:lnSpc>
                <a:spcPct val="13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9600" b="1" dirty="0">
                <a:solidFill>
                  <a:srgbClr val="595959"/>
                </a:solidFill>
              </a:rPr>
              <a:t>Executives: </a:t>
            </a:r>
            <a:r>
              <a:rPr lang="en-US" sz="9600" dirty="0">
                <a:solidFill>
                  <a:srgbClr val="595959"/>
                </a:solidFill>
              </a:rPr>
              <a:t>peer networking and curated list of hot topics and speakers developed with a multi-stakeholder Program Advisory Committee. </a:t>
            </a:r>
          </a:p>
          <a:p>
            <a:pPr>
              <a:lnSpc>
                <a:spcPct val="13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9600" b="1" dirty="0">
                <a:solidFill>
                  <a:srgbClr val="595959"/>
                </a:solidFill>
              </a:rPr>
              <a:t>Accessibility Professionals: </a:t>
            </a:r>
            <a:r>
              <a:rPr lang="en-US" sz="9600" dirty="0">
                <a:solidFill>
                  <a:srgbClr val="595959"/>
                </a:solidFill>
              </a:rPr>
              <a:t>peer-to-peer structured sharing of experience. </a:t>
            </a:r>
          </a:p>
          <a:p>
            <a:pPr>
              <a:lnSpc>
                <a:spcPct val="13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9600" b="1" dirty="0">
                <a:solidFill>
                  <a:srgbClr val="595959"/>
                </a:solidFill>
              </a:rPr>
              <a:t>Sponsors and Exhibitors: </a:t>
            </a:r>
            <a:r>
              <a:rPr lang="en-US" sz="9600" dirty="0">
                <a:solidFill>
                  <a:srgbClr val="595959"/>
                </a:solidFill>
              </a:rPr>
              <a:t>networking opportunities with decision-makers.</a:t>
            </a:r>
          </a:p>
          <a:p>
            <a:pPr>
              <a:lnSpc>
                <a:spcPct val="13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9600" b="1" dirty="0">
                <a:solidFill>
                  <a:srgbClr val="595959"/>
                </a:solidFill>
              </a:rPr>
              <a:t>International Editions: </a:t>
            </a:r>
            <a:r>
              <a:rPr lang="en-US" sz="9600" dirty="0">
                <a:solidFill>
                  <a:srgbClr val="595959"/>
                </a:solidFill>
              </a:rPr>
              <a:t>held in Sydney (Australia), Milan (Italy), Moscow (Russian Federation), Dusseldorf (Germany), and in San Francisco (USA) with GSMA.</a:t>
            </a:r>
          </a:p>
          <a:p>
            <a:pPr>
              <a:lnSpc>
                <a:spcPct val="13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9600" b="1" dirty="0">
                <a:solidFill>
                  <a:srgbClr val="595959"/>
                </a:solidFill>
              </a:rPr>
              <a:t>Virtual opportunities: </a:t>
            </a:r>
            <a:r>
              <a:rPr lang="en-US" sz="9600" dirty="0">
                <a:solidFill>
                  <a:srgbClr val="595959"/>
                </a:solidFill>
              </a:rPr>
              <a:t>Tenth of thousands of users over the years of its livestreaming and post-show on-demand offerings.</a:t>
            </a:r>
          </a:p>
          <a:p>
            <a:pPr>
              <a:lnSpc>
                <a:spcPct val="134000"/>
              </a:lnSpc>
              <a:spcBef>
                <a:spcPts val="600"/>
              </a:spcBef>
              <a:spcAft>
                <a:spcPts val="600"/>
              </a:spcAft>
            </a:pPr>
            <a:endParaRPr lang="en-US" sz="9600" dirty="0"/>
          </a:p>
          <a:p>
            <a:pPr>
              <a:lnSpc>
                <a:spcPct val="134000"/>
              </a:lnSpc>
              <a:spcBef>
                <a:spcPts val="600"/>
              </a:spcBef>
              <a:spcAft>
                <a:spcPts val="600"/>
              </a:spcAft>
            </a:pPr>
            <a:endParaRPr lang="en-US" sz="9600" dirty="0">
              <a:solidFill>
                <a:srgbClr val="595959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endParaRPr lang="en-US" sz="72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27694C-C324-CAEF-2DF3-2945C29125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5013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235E0D-5AA1-1CA3-3ED3-A407BD6E8F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F2380-B9D5-59FB-40DD-93D96B4A4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665" y="313899"/>
            <a:ext cx="10668000" cy="850259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595959"/>
                </a:solidFill>
              </a:rPr>
              <a:t>14 Years M-Enabling Summit: Advocating for Digital Accessibility Innovation on a Global Scale. Join Us!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071FEC-BD76-EF36-1C0D-DECE2E4EB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4</a:t>
            </a:fld>
            <a:endParaRPr lang="en-GB"/>
          </a:p>
        </p:txBody>
      </p:sp>
      <p:pic>
        <p:nvPicPr>
          <p:cNvPr id="8" name="Picture 7" descr="Photos from M-Enabling Summit throughout the years, including keynote speaker, Senator Ed Markey; G3ict President, Christopher Lee and Vice President, Francesca Cesa Bianchi.&#10;">
            <a:extLst>
              <a:ext uri="{FF2B5EF4-FFF2-40B4-BE49-F238E27FC236}">
                <a16:creationId xmlns:a16="http://schemas.microsoft.com/office/drawing/2014/main" id="{9023648D-F547-A82B-4B6C-73D946AEC5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1795" y="1380745"/>
            <a:ext cx="8712432" cy="4829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27DD0D6-7610-C3DC-EAF0-78672AF0FA88}"/>
              </a:ext>
            </a:extLst>
          </p:cNvPr>
          <p:cNvSpPr txBox="1"/>
          <p:nvPr/>
        </p:nvSpPr>
        <p:spPr>
          <a:xfrm>
            <a:off x="5104638" y="6233976"/>
            <a:ext cx="53195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Washington, D.C., October 6-8,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1454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F9338E18289A4B961F0F699BFBFE8F" ma:contentTypeVersion="18" ma:contentTypeDescription="Create a new document." ma:contentTypeScope="" ma:versionID="7a05ae49cd5804e91023b96f70ba4f32">
  <xsd:schema xmlns:xsd="http://www.w3.org/2001/XMLSchema" xmlns:xs="http://www.w3.org/2001/XMLSchema" xmlns:p="http://schemas.microsoft.com/office/2006/metadata/properties" xmlns:ns2="141dc579-7b53-44aa-ae51-67e8bb8c4df6" xmlns:ns3="cabe502b-1507-4547-89a5-dd326e5951a1" targetNamespace="http://schemas.microsoft.com/office/2006/metadata/properties" ma:root="true" ma:fieldsID="d953804138b69f520028c31c08751872" ns2:_="" ns3:_="">
    <xsd:import namespace="141dc579-7b53-44aa-ae51-67e8bb8c4df6"/>
    <xsd:import namespace="cabe502b-1507-4547-89a5-dd326e5951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1dc579-7b53-44aa-ae51-67e8bb8c4d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b07741b1-c22a-4445-ab1e-24aaa8ed233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be502b-1507-4547-89a5-dd326e5951a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fd5f606f-3648-40b6-971c-fbab5037b3f6}" ma:internalName="TaxCatchAll" ma:showField="CatchAllData" ma:web="cabe502b-1507-4547-89a5-dd326e5951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41dc579-7b53-44aa-ae51-67e8bb8c4df6">
      <Terms xmlns="http://schemas.microsoft.com/office/infopath/2007/PartnerControls"/>
    </lcf76f155ced4ddcb4097134ff3c332f>
    <TaxCatchAll xmlns="cabe502b-1507-4547-89a5-dd326e5951a1" xsi:nil="true"/>
  </documentManagement>
</p:properties>
</file>

<file path=customXml/itemProps1.xml><?xml version="1.0" encoding="utf-8"?>
<ds:datastoreItem xmlns:ds="http://schemas.openxmlformats.org/officeDocument/2006/customXml" ds:itemID="{1D8417BB-637C-40D6-A946-1D79983109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1dc579-7b53-44aa-ae51-67e8bb8c4df6"/>
    <ds:schemaRef ds:uri="cabe502b-1507-4547-89a5-dd326e5951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B00D663-73AE-4338-A0EA-92AD7BCEA1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B48D38C-A0AB-4715-8AB4-643940F9AD83}">
  <ds:schemaRefs>
    <ds:schemaRef ds:uri="http://www.w3.org/XML/1998/namespace"/>
    <ds:schemaRef ds:uri="141dc579-7b53-44aa-ae51-67e8bb8c4df6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cabe502b-1507-4547-89a5-dd326e5951a1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691</Words>
  <Application>Microsoft Office PowerPoint</Application>
  <PresentationFormat>Widescreen</PresentationFormat>
  <Paragraphs>50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Roboto</vt:lpstr>
      <vt:lpstr>Office Theme</vt:lpstr>
      <vt:lpstr>    Unlocking Possibilities</vt:lpstr>
      <vt:lpstr>About the M-Enabling Summit</vt:lpstr>
      <vt:lpstr>A Global Hub to Advance Digital Accessibility. Opportunities for Collaboration for: </vt:lpstr>
      <vt:lpstr>14 Years M-Enabling Summit: Advocating for Digital Accessibility Innovation on a Global Scale. Join Us!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Katerina Stanton Balazs</dc:creator>
  <cp:lastModifiedBy>Anja Günther</cp:lastModifiedBy>
  <cp:revision>20</cp:revision>
  <dcterms:created xsi:type="dcterms:W3CDTF">2022-12-05T13:52:15Z</dcterms:created>
  <dcterms:modified xsi:type="dcterms:W3CDTF">2025-02-19T08:15:34Z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0x010100F4F9338E18289A4B961F0F699BFBFE8F</vt:lpwstr>
  </property>
  <property fmtid="{D5CDD505-2E9C-101B-9397-08002B2CF9AE}" pid="3" name="MediaServiceImageTags">
    <vt:lpwstr/>
  </property>
</Properties>
</file>