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436" r:id="rId3"/>
    <p:sldId id="437" r:id="rId4"/>
    <p:sldId id="418" r:id="rId5"/>
    <p:sldId id="473" r:id="rId6"/>
    <p:sldId id="475" r:id="rId7"/>
    <p:sldId id="472" r:id="rId8"/>
    <p:sldId id="4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D95D39"/>
    <a:srgbClr val="1D2F6F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86978" autoAdjust="0"/>
  </p:normalViewPr>
  <p:slideViewPr>
    <p:cSldViewPr snapToGrid="0">
      <p:cViewPr varScale="1">
        <p:scale>
          <a:sx n="96" d="100"/>
          <a:sy n="96" d="100"/>
        </p:scale>
        <p:origin x="23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Transactions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EAD-D247-83C0-19DCC90D6C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EAD-D247-83C0-19DCC90D6C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EAD-D247-83C0-19DCC90D6C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EAD-D247-83C0-19DCC90D6C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EAD-D247-83C0-19DCC90D6CF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EAD-D247-83C0-19DCC90D6CF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EAD-D247-83C0-19DCC90D6CF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EAD-D247-83C0-19DCC90D6CF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EAD-D247-83C0-19DCC90D6CF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EAD-D247-83C0-19DCC90D6C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60679272604803"/>
                      <c:h val="0.237595879651170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AD-D247-83C0-19DCC90D6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Toronto</c:v>
                </c:pt>
                <c:pt idx="1">
                  <c:v>San Francisco</c:v>
                </c:pt>
                <c:pt idx="2">
                  <c:v>New York</c:v>
                </c:pt>
                <c:pt idx="3">
                  <c:v>Montréal</c:v>
                </c:pt>
                <c:pt idx="4">
                  <c:v>Vancouver</c:v>
                </c:pt>
                <c:pt idx="5">
                  <c:v>Boston</c:v>
                </c:pt>
                <c:pt idx="6">
                  <c:v>Sydney</c:v>
                </c:pt>
                <c:pt idx="7">
                  <c:v>Halifax</c:v>
                </c:pt>
                <c:pt idx="8">
                  <c:v>Palo Alto</c:v>
                </c:pt>
                <c:pt idx="9">
                  <c:v>Chicago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36</c:v>
                </c:pt>
                <c:pt idx="1">
                  <c:v>35</c:v>
                </c:pt>
                <c:pt idx="2">
                  <c:v>30</c:v>
                </c:pt>
                <c:pt idx="3">
                  <c:v>14</c:v>
                </c:pt>
                <c:pt idx="4">
                  <c:v>12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EAD-D247-83C0-19DCC90D6CF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Varun Chandak, Access to Success, Canada. 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Funding and accelerating assistive technologies</a:t>
            </a:r>
          </a:p>
          <a:p>
            <a:r>
              <a:rPr lang="en-US" dirty="0"/>
              <a:t>#ZeroCon24</a:t>
            </a:r>
          </a:p>
          <a:p>
            <a:r>
              <a:rPr lang="en-US" dirty="0"/>
              <a:t>Thursday, 6 March 2025, 10:00 AM - 11:00 AM</a:t>
            </a:r>
          </a:p>
          <a:p>
            <a:r>
              <a:rPr lang="en-US" dirty="0"/>
              <a:t>How many of you are innovators or entrepreneurs?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AE42-7E82-4033-B361-F2857BCED9B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44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1711B-AC27-4372-23D9-DC64F0412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D7F89A-FEC7-EB58-4796-B8777604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F5BE6-DC8E-49A2-41C2-146F13DC3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Everything we do is designed to help accessibility innovations </a:t>
            </a:r>
            <a:r>
              <a:rPr lang="en-CA" b="1" u="sng" dirty="0"/>
              <a:t>scale</a:t>
            </a:r>
            <a:r>
              <a:rPr lang="en-CA" b="0" u="none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B4A1A-3589-AD80-3C82-E1613533A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AE42-7E82-4033-B361-F2857BCED9B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064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AE42-7E82-4033-B361-F2857BCED9B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7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24363-3B7A-4BDF-AEA7-B396C6C11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44A57D-03C4-7394-A2BB-2C728FD73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6A3D03-16DC-EFD6-21BD-7BA6F7FE6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44A0F-BBA1-FDF3-1FA7-B58A468FA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AE42-7E82-4033-B361-F2857BCED9B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6445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F9BFF-E614-194C-ED5F-183CD03E0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CD3596-7552-7B08-5FE2-E44D3B37B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9792B5-D9E8-B86C-274E-7A4069287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8B9F5-5CF9-125E-8018-9F974E9FF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AE42-7E82-4033-B361-F2857BCED9B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872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4015D-C2BC-375A-0096-D9FD7503D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98820E-AD00-08A4-9F5B-B751910AE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87BC7-69CD-0A78-D09A-A5DEE70A8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B5960-223F-CD3A-6E38-52498EFDF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AE42-7E82-4033-B361-F2857BCED9B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511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4CE00-51B9-9AF8-CF70-586012909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F0E452-40ED-A389-00B2-3EBDE3178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08A82-379C-3E23-332F-683800383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C49CD-454B-81B0-9D55-8D1B5A6C2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AE42-7E82-4033-B361-F2857BCED9B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666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28/02/2025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28/02/2025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28/02/2025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28/02/2025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3" y="1201784"/>
            <a:ext cx="11390812" cy="2073065"/>
          </a:xfrm>
        </p:spPr>
        <p:txBody>
          <a:bodyPr/>
          <a:lstStyle/>
          <a:p>
            <a:r>
              <a:rPr lang="en-US" sz="7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It’s Time We </a:t>
            </a:r>
            <a:br>
              <a:rPr lang="en-US" sz="7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7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</a:t>
            </a:r>
            <a:r>
              <a:rPr lang="en-US" sz="7200" dirty="0" err="1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EnableEveryone</a:t>
            </a:r>
            <a:r>
              <a:rPr lang="en-US" sz="7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GB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Varun Chandak</a:t>
            </a:r>
          </a:p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Access to Success</a:t>
            </a:r>
          </a:p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Canada</a:t>
            </a:r>
          </a:p>
          <a:p>
            <a:r>
              <a:rPr lang="en-GB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Funding and accelerating assistive technologies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Thursday, 6 March 2025, 10:00 AM - 11:00 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05A974-7F01-91EA-4359-7655FB7FE1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39372" y="3036249"/>
            <a:ext cx="7913254" cy="1687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nivers" panose="020B0503020202020204" pitchFamily="34" charset="0"/>
              </a:rPr>
              <a:t>How many of you have been told your innovation is not scalable?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5E684-1761-C083-0E86-BE4E2E035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5052" y="2922423"/>
            <a:ext cx="122687" cy="397337"/>
          </a:xfrm>
          <a:prstGeom prst="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3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AC0892-E631-D471-B1FB-FD9BD15CC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022244" y="2737237"/>
            <a:ext cx="122687" cy="437071"/>
          </a:xfrm>
          <a:prstGeom prst="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33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BDAFDA-5B16-39FE-01DF-623FC1E8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786815" y="4570791"/>
            <a:ext cx="122687" cy="437071"/>
          </a:xfrm>
          <a:prstGeom prst="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33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4BD1B3-51E5-6C54-DC93-A5B7846FC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55912" y="4384713"/>
            <a:ext cx="122687" cy="437071"/>
          </a:xfrm>
          <a:prstGeom prst="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33" dirty="0"/>
          </a:p>
        </p:txBody>
      </p:sp>
      <p:pic>
        <p:nvPicPr>
          <p:cNvPr id="22" name="Picture 21" descr="Access to Success logo">
            <a:extLst>
              <a:ext uri="{FF2B5EF4-FFF2-40B4-BE49-F238E27FC236}">
                <a16:creationId xmlns:a16="http://schemas.microsoft.com/office/drawing/2014/main" id="{8B1E2F2B-27A2-6C1A-FBD8-219DC89F3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25" y="245901"/>
            <a:ext cx="2790348" cy="27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5AA2A-4C56-D390-0997-91FE85361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41E592-27F2-5312-999E-154F21242C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39372" y="3036249"/>
            <a:ext cx="7913254" cy="1687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nivers" panose="020B0503020202020204" pitchFamily="34" charset="0"/>
              </a:rPr>
              <a:t>ATS Labs is a free, global </a:t>
            </a:r>
            <a:br>
              <a:rPr kumimoji="0" lang="en-CA" sz="32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nivers" panose="020B0503020202020204" pitchFamily="34" charset="0"/>
              </a:rPr>
            </a:br>
            <a:r>
              <a:rPr kumimoji="0" lang="en-CA" sz="32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nivers" panose="020B0503020202020204" pitchFamily="34" charset="0"/>
              </a:rPr>
              <a:t>accelerator for accessibility startups.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4DADB-A1CB-9CD1-AFD6-EF680D573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5052" y="2922423"/>
            <a:ext cx="122687" cy="397337"/>
          </a:xfrm>
          <a:prstGeom prst="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3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73BED0-BDDC-5D6E-F5AB-9E459042F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022244" y="2737237"/>
            <a:ext cx="122687" cy="437071"/>
          </a:xfrm>
          <a:prstGeom prst="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33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8CBB40-D338-6D89-7879-39C5CBBFA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142915" y="4742914"/>
            <a:ext cx="122687" cy="437071"/>
          </a:xfrm>
          <a:prstGeom prst="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33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D6887C-625D-373E-051A-657A71A1C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01254" y="4556836"/>
            <a:ext cx="122687" cy="437071"/>
          </a:xfrm>
          <a:prstGeom prst="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33" dirty="0"/>
          </a:p>
        </p:txBody>
      </p:sp>
      <p:pic>
        <p:nvPicPr>
          <p:cNvPr id="22" name="Picture 21" descr="Access to Success logo">
            <a:extLst>
              <a:ext uri="{FF2B5EF4-FFF2-40B4-BE49-F238E27FC236}">
                <a16:creationId xmlns:a16="http://schemas.microsoft.com/office/drawing/2014/main" id="{BF6ECBE6-2962-1793-82A6-5944FEEC2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25" y="245901"/>
            <a:ext cx="2790348" cy="27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76C0503-6F9B-4816-0962-B0C1DFEB0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83"/>
          <a:stretch/>
        </p:blipFill>
        <p:spPr>
          <a:xfrm>
            <a:off x="4663898" y="0"/>
            <a:ext cx="7528102" cy="685800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FDE7A0-F9C7-B205-CBA2-04828B746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3888" y="0"/>
            <a:ext cx="7528111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48000">
                <a:schemeClr val="bg1">
                  <a:alpha val="1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204AA8-EB24-A792-93B1-184951B2B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494" y="241923"/>
            <a:ext cx="45719" cy="6374154"/>
          </a:xfrm>
          <a:prstGeom prst="rect">
            <a:avLst/>
          </a:prstGeom>
          <a:noFill/>
          <a:ln w="76200">
            <a:solidFill>
              <a:srgbClr val="DB5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22B081-BC0C-506C-A207-EEB357C9DD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2388" y="190300"/>
            <a:ext cx="10124996" cy="12558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4000"/>
              </a:lnSpc>
              <a:spcBef>
                <a:spcPts val="0"/>
              </a:spcBef>
              <a:buClrTx/>
              <a:buFontTx/>
              <a:defRPr/>
            </a:pPr>
            <a:r>
              <a:rPr lang="en-CA" sz="32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Designed for All Disabilities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8A7DCE-BF17-D504-4992-2AB4DE692761}"/>
              </a:ext>
            </a:extLst>
          </p:cNvPr>
          <p:cNvSpPr>
            <a:spLocks noChangeAspect="1"/>
          </p:cNvSpPr>
          <p:nvPr/>
        </p:nvSpPr>
        <p:spPr>
          <a:xfrm>
            <a:off x="377526" y="734778"/>
            <a:ext cx="11558980" cy="13131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>
              <a:lnSpc>
                <a:spcPct val="150000"/>
              </a:lnSpc>
            </a:pPr>
            <a:r>
              <a:rPr lang="en-CA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3-month virtual accelerator for disability tech.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7493939-95D5-2260-F572-0459A4247E55}"/>
              </a:ext>
            </a:extLst>
          </p:cNvPr>
          <p:cNvSpPr>
            <a:spLocks noChangeAspect="1"/>
          </p:cNvSpPr>
          <p:nvPr/>
        </p:nvSpPr>
        <p:spPr>
          <a:xfrm>
            <a:off x="568522" y="1738809"/>
            <a:ext cx="6963654" cy="656576"/>
          </a:xfrm>
          <a:prstGeom prst="round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CA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Programming – </a:t>
            </a:r>
            <a:r>
              <a:rPr lang="en-CA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Focus on Inclusive Design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C563490-55C3-FBCA-71F5-7300608BABC0}"/>
              </a:ext>
            </a:extLst>
          </p:cNvPr>
          <p:cNvSpPr>
            <a:spLocks noChangeAspect="1"/>
          </p:cNvSpPr>
          <p:nvPr/>
        </p:nvSpPr>
        <p:spPr>
          <a:xfrm>
            <a:off x="568521" y="2981421"/>
            <a:ext cx="6963653" cy="656576"/>
          </a:xfrm>
          <a:prstGeom prst="round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CA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Resources</a:t>
            </a:r>
            <a:r>
              <a:rPr lang="en-CA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– Accessibility Investments Database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8034630-B632-7A67-1F99-7FF9A079AFE3}"/>
              </a:ext>
            </a:extLst>
          </p:cNvPr>
          <p:cNvSpPr>
            <a:spLocks noChangeAspect="1"/>
          </p:cNvSpPr>
          <p:nvPr/>
        </p:nvSpPr>
        <p:spPr>
          <a:xfrm>
            <a:off x="568521" y="4224033"/>
            <a:ext cx="6963653" cy="656576"/>
          </a:xfrm>
          <a:prstGeom prst="round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CA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Network</a:t>
            </a:r>
            <a:r>
              <a:rPr lang="en-CA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– Inclusive Innovation Network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14B4021-806F-15BF-ED57-85BDA8BAAF56}"/>
              </a:ext>
            </a:extLst>
          </p:cNvPr>
          <p:cNvSpPr>
            <a:spLocks noChangeAspect="1"/>
          </p:cNvSpPr>
          <p:nvPr/>
        </p:nvSpPr>
        <p:spPr>
          <a:xfrm>
            <a:off x="568521" y="5466646"/>
            <a:ext cx="6963653" cy="656576"/>
          </a:xfrm>
          <a:prstGeom prst="round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CA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Funding</a:t>
            </a:r>
            <a:r>
              <a:rPr lang="en-CA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– Cash and In-Kind Grants</a:t>
            </a:r>
          </a:p>
        </p:txBody>
      </p:sp>
      <p:pic>
        <p:nvPicPr>
          <p:cNvPr id="8" name="Picture 7" descr="Access to Success Logo">
            <a:extLst>
              <a:ext uri="{FF2B5EF4-FFF2-40B4-BE49-F238E27FC236}">
                <a16:creationId xmlns:a16="http://schemas.microsoft.com/office/drawing/2014/main" id="{980EA7BA-63D0-DEE0-E807-AB2EBC7868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9661" y="6076164"/>
            <a:ext cx="1680352" cy="6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4E28A-6E53-CD4A-B172-F94510E5C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522403-FECC-1879-76F5-809E1807F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494" y="241923"/>
            <a:ext cx="45719" cy="6374154"/>
          </a:xfrm>
          <a:prstGeom prst="rect">
            <a:avLst/>
          </a:prstGeom>
          <a:noFill/>
          <a:ln w="76200">
            <a:solidFill>
              <a:srgbClr val="DB5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615C29-E92D-C949-7F9A-D6E5063B2D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2388" y="190300"/>
            <a:ext cx="10124996" cy="12558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4000"/>
              </a:lnSpc>
              <a:spcBef>
                <a:spcPts val="0"/>
              </a:spcBef>
              <a:buClrTx/>
              <a:buFontTx/>
              <a:defRPr/>
            </a:pPr>
            <a:r>
              <a:rPr lang="en-CA" sz="32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Designed to Scale</a:t>
            </a:r>
          </a:p>
        </p:txBody>
      </p:sp>
      <p:pic>
        <p:nvPicPr>
          <p:cNvPr id="5" name="Picture 4" descr="A person pushing a wheelchair in a building.">
            <a:extLst>
              <a:ext uri="{FF2B5EF4-FFF2-40B4-BE49-F238E27FC236}">
                <a16:creationId xmlns:a16="http://schemas.microsoft.com/office/drawing/2014/main" id="{C34A805D-47B0-878D-E968-23E696862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1" y="1186622"/>
            <a:ext cx="2970406" cy="448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Google Shape;153;p7">
            <a:extLst>
              <a:ext uri="{FF2B5EF4-FFF2-40B4-BE49-F238E27FC236}">
                <a16:creationId xmlns:a16="http://schemas.microsoft.com/office/drawing/2014/main" id="{B26F6D49-A946-46AD-EA3A-7A7AD221709E}"/>
              </a:ext>
            </a:extLst>
          </p:cNvPr>
          <p:cNvSpPr txBox="1"/>
          <p:nvPr/>
        </p:nvSpPr>
        <p:spPr>
          <a:xfrm>
            <a:off x="728599" y="5712309"/>
            <a:ext cx="254840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1D2F6F"/>
              </a:buClr>
              <a:buSzPts val="2000"/>
            </a:pPr>
            <a:r>
              <a:rPr lang="en-US" sz="2400" b="1" dirty="0" err="1">
                <a:solidFill>
                  <a:srgbClr val="5959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t>Whimble</a:t>
            </a:r>
            <a:endParaRPr lang="en-US" sz="2400" b="1" dirty="0">
              <a:solidFill>
                <a:srgbClr val="59595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Calibri"/>
            </a:endParaRPr>
          </a:p>
        </p:txBody>
      </p:sp>
      <p:pic>
        <p:nvPicPr>
          <p:cNvPr id="1026" name="Picture 2" descr="A hand strapped in a device with a pen attached to the end of it, filling out a crossword.">
            <a:extLst>
              <a:ext uri="{FF2B5EF4-FFF2-40B4-BE49-F238E27FC236}">
                <a16:creationId xmlns:a16="http://schemas.microsoft.com/office/drawing/2014/main" id="{E42791F2-4AD8-498E-6A2C-4B29EB0AC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0"/>
          <a:stretch/>
        </p:blipFill>
        <p:spPr bwMode="auto">
          <a:xfrm>
            <a:off x="4528073" y="587395"/>
            <a:ext cx="3135854" cy="276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53;p7">
            <a:extLst>
              <a:ext uri="{FF2B5EF4-FFF2-40B4-BE49-F238E27FC236}">
                <a16:creationId xmlns:a16="http://schemas.microsoft.com/office/drawing/2014/main" id="{C84607A1-5D13-5A7C-FF46-4FE0DC60FE96}"/>
              </a:ext>
            </a:extLst>
          </p:cNvPr>
          <p:cNvSpPr txBox="1"/>
          <p:nvPr/>
        </p:nvSpPr>
        <p:spPr>
          <a:xfrm>
            <a:off x="4333987" y="3348829"/>
            <a:ext cx="3524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1D2F6F"/>
              </a:buClr>
              <a:buSzPts val="2000"/>
            </a:pPr>
            <a:r>
              <a:rPr lang="en-US" sz="2400" b="1" dirty="0" err="1">
                <a:solidFill>
                  <a:srgbClr val="5959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t>ImaginAble</a:t>
            </a:r>
            <a:r>
              <a:rPr lang="en-US" sz="2400" b="1" dirty="0">
                <a:solidFill>
                  <a:srgbClr val="5959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t> Solutions</a:t>
            </a:r>
          </a:p>
        </p:txBody>
      </p:sp>
      <p:pic>
        <p:nvPicPr>
          <p:cNvPr id="1030" name="Picture 6" descr="An autonomous wheelchair in an airport.">
            <a:extLst>
              <a:ext uri="{FF2B5EF4-FFF2-40B4-BE49-F238E27FC236}">
                <a16:creationId xmlns:a16="http://schemas.microsoft.com/office/drawing/2014/main" id="{3A8EB5E2-41EF-0F9C-F121-22C2974E2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4" t="13171" r="11552" b="12961"/>
          <a:stretch/>
        </p:blipFill>
        <p:spPr bwMode="auto">
          <a:xfrm>
            <a:off x="4528073" y="4207838"/>
            <a:ext cx="3135854" cy="245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53;p7">
            <a:extLst>
              <a:ext uri="{FF2B5EF4-FFF2-40B4-BE49-F238E27FC236}">
                <a16:creationId xmlns:a16="http://schemas.microsoft.com/office/drawing/2014/main" id="{DF8383C0-0E05-3C62-638B-2865AB905F62}"/>
              </a:ext>
            </a:extLst>
          </p:cNvPr>
          <p:cNvSpPr txBox="1"/>
          <p:nvPr/>
        </p:nvSpPr>
        <p:spPr>
          <a:xfrm>
            <a:off x="1392219" y="5943121"/>
            <a:ext cx="31358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1D2F6F"/>
              </a:buClr>
              <a:buSzPts val="2000"/>
            </a:pPr>
            <a:r>
              <a:rPr lang="en-US" sz="2400" b="1" dirty="0">
                <a:solidFill>
                  <a:srgbClr val="5959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t>Blueberry Technologies</a:t>
            </a:r>
          </a:p>
        </p:txBody>
      </p:sp>
      <p:pic>
        <p:nvPicPr>
          <p:cNvPr id="1032" name="Picture 8" descr="A family playing video games together.">
            <a:extLst>
              <a:ext uri="{FF2B5EF4-FFF2-40B4-BE49-F238E27FC236}">
                <a16:creationId xmlns:a16="http://schemas.microsoft.com/office/drawing/2014/main" id="{EBB39054-6014-E297-E7AE-97862E814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2" r="25525"/>
          <a:stretch/>
        </p:blipFill>
        <p:spPr bwMode="auto">
          <a:xfrm>
            <a:off x="8253973" y="1185492"/>
            <a:ext cx="2970406" cy="448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53;p7">
            <a:extLst>
              <a:ext uri="{FF2B5EF4-FFF2-40B4-BE49-F238E27FC236}">
                <a16:creationId xmlns:a16="http://schemas.microsoft.com/office/drawing/2014/main" id="{F850E4E7-6EFE-2853-0CDF-30D14BF97F10}"/>
              </a:ext>
            </a:extLst>
          </p:cNvPr>
          <p:cNvSpPr txBox="1"/>
          <p:nvPr/>
        </p:nvSpPr>
        <p:spPr>
          <a:xfrm>
            <a:off x="8251374" y="5693017"/>
            <a:ext cx="254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1D2F6F"/>
              </a:buClr>
              <a:buSzPts val="2000"/>
            </a:pPr>
            <a:r>
              <a:rPr lang="en-US" sz="2400" b="1" dirty="0">
                <a:solidFill>
                  <a:srgbClr val="5959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t>Good Trouble</a:t>
            </a:r>
          </a:p>
          <a:p>
            <a:pPr lvl="0">
              <a:buClr>
                <a:srgbClr val="1D2F6F"/>
              </a:buClr>
              <a:buSzPts val="2000"/>
            </a:pPr>
            <a:r>
              <a:rPr lang="en-US" sz="2400" b="1" dirty="0">
                <a:solidFill>
                  <a:srgbClr val="5959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t>Games</a:t>
            </a:r>
          </a:p>
        </p:txBody>
      </p:sp>
      <p:pic>
        <p:nvPicPr>
          <p:cNvPr id="8" name="Picture 7" descr="Access to Success Logo">
            <a:extLst>
              <a:ext uri="{FF2B5EF4-FFF2-40B4-BE49-F238E27FC236}">
                <a16:creationId xmlns:a16="http://schemas.microsoft.com/office/drawing/2014/main" id="{23EE7027-ECB0-8753-091E-89107253C3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9661" y="6076164"/>
            <a:ext cx="1680352" cy="6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6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CA529-6968-49DE-6670-61B2722B3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939D84E-A9B7-DD0F-640F-FEDC08C0EF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2388" y="190300"/>
            <a:ext cx="10124996" cy="12558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4000"/>
              </a:lnSpc>
              <a:spcBef>
                <a:spcPts val="0"/>
              </a:spcBef>
              <a:buClrTx/>
              <a:buFontTx/>
              <a:defRPr/>
            </a:pPr>
            <a:r>
              <a:rPr lang="en-CA" sz="32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Meaningful Resources and Networks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BE96C6-BB16-1279-6E64-7CE34C0DD383}"/>
              </a:ext>
            </a:extLst>
          </p:cNvPr>
          <p:cNvSpPr>
            <a:spLocks noChangeAspect="1"/>
          </p:cNvSpPr>
          <p:nvPr/>
        </p:nvSpPr>
        <p:spPr>
          <a:xfrm>
            <a:off x="-264921" y="1186220"/>
            <a:ext cx="5335259" cy="74495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Cities with Most Repeat Accessibility Investors</a:t>
            </a:r>
          </a:p>
        </p:txBody>
      </p:sp>
      <p:graphicFrame>
        <p:nvGraphicFramePr>
          <p:cNvPr id="2" name="Chart 1" descr="Pie chart showing cities. Toronto 22%, San Francisco 22%, New York 19%, Montreal 9%, Vancouver 7%, and a few more.">
            <a:extLst>
              <a:ext uri="{FF2B5EF4-FFF2-40B4-BE49-F238E27FC236}">
                <a16:creationId xmlns:a16="http://schemas.microsoft.com/office/drawing/2014/main" id="{4FEF1BF3-0F74-3D72-82E8-3F3FD17D68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537930"/>
              </p:ext>
            </p:extLst>
          </p:nvPr>
        </p:nvGraphicFramePr>
        <p:xfrm>
          <a:off x="-50421" y="2020323"/>
          <a:ext cx="4906258" cy="390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Google Shape;153;p7">
            <a:extLst>
              <a:ext uri="{FF2B5EF4-FFF2-40B4-BE49-F238E27FC236}">
                <a16:creationId xmlns:a16="http://schemas.microsoft.com/office/drawing/2014/main" id="{1183340A-DD0B-0D8B-08EB-3B123BF33953}"/>
              </a:ext>
            </a:extLst>
          </p:cNvPr>
          <p:cNvSpPr txBox="1"/>
          <p:nvPr/>
        </p:nvSpPr>
        <p:spPr>
          <a:xfrm>
            <a:off x="647751" y="5837063"/>
            <a:ext cx="35099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1D2F6F"/>
              </a:buClr>
              <a:buSzPts val="2000"/>
            </a:pPr>
            <a:r>
              <a:rPr lang="en-US" sz="2400" b="1" dirty="0" err="1">
                <a:solidFill>
                  <a:srgbClr val="5959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t>accesstosuccess.ca</a:t>
            </a:r>
            <a:r>
              <a:rPr lang="en-US" sz="2400" b="1" dirty="0">
                <a:solidFill>
                  <a:srgbClr val="5959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t>/AID</a:t>
            </a:r>
          </a:p>
        </p:txBody>
      </p:sp>
      <p:pic>
        <p:nvPicPr>
          <p:cNvPr id="7" name="Picture 6" descr="Inclusive Innovation Network animated logo">
            <a:extLst>
              <a:ext uri="{FF2B5EF4-FFF2-40B4-BE49-F238E27FC236}">
                <a16:creationId xmlns:a16="http://schemas.microsoft.com/office/drawing/2014/main" id="{D04A1E8E-702F-59FD-95EC-2B540F845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"/>
          <a:stretch/>
        </p:blipFill>
        <p:spPr>
          <a:xfrm>
            <a:off x="4573906" y="1085154"/>
            <a:ext cx="7583478" cy="2494940"/>
          </a:xfrm>
          <a:prstGeom prst="rect">
            <a:avLst/>
          </a:prstGeom>
        </p:spPr>
      </p:pic>
      <p:pic>
        <p:nvPicPr>
          <p:cNvPr id="17" name="Picture 10" descr="UHN Toronto Rehabilitation Institute, the KITE Research Institute logo">
            <a:extLst>
              <a:ext uri="{FF2B5EF4-FFF2-40B4-BE49-F238E27FC236}">
                <a16:creationId xmlns:a16="http://schemas.microsoft.com/office/drawing/2014/main" id="{3E2652AA-3D74-B1CE-3AF1-206DB5EB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26" y="3819195"/>
            <a:ext cx="6264037" cy="20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7AF2E8-C526-09A8-92FC-9F6E91153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494" y="241923"/>
            <a:ext cx="45719" cy="6374154"/>
          </a:xfrm>
          <a:prstGeom prst="rect">
            <a:avLst/>
          </a:prstGeom>
          <a:noFill/>
          <a:ln w="76200">
            <a:solidFill>
              <a:srgbClr val="DB5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Picture 7" descr="Access to Success Logo">
            <a:extLst>
              <a:ext uri="{FF2B5EF4-FFF2-40B4-BE49-F238E27FC236}">
                <a16:creationId xmlns:a16="http://schemas.microsoft.com/office/drawing/2014/main" id="{F5525D89-0759-10FE-F20E-13ED7B7627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9661" y="6076164"/>
            <a:ext cx="1680352" cy="6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5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Graphic spid="2" grpId="1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F3185-9C11-F497-9C1F-ECB8A423C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93B1D52-E5CB-5F51-F2E8-F2B7E38F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494" y="241923"/>
            <a:ext cx="45719" cy="6374154"/>
          </a:xfrm>
          <a:prstGeom prst="rect">
            <a:avLst/>
          </a:prstGeom>
          <a:noFill/>
          <a:ln w="76200">
            <a:solidFill>
              <a:srgbClr val="DB5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680754-6EDC-2FB2-B9F7-4205AABD52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2387" y="190300"/>
            <a:ext cx="11438400" cy="12558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On a Mission to #</a:t>
            </a:r>
            <a:r>
              <a:rPr kumimoji="0" lang="en-C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EnableEveryone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222732-71EC-5B59-EF7B-9002F9124FD5}"/>
              </a:ext>
            </a:extLst>
          </p:cNvPr>
          <p:cNvSpPr>
            <a:spLocks noChangeAspect="1"/>
          </p:cNvSpPr>
          <p:nvPr/>
        </p:nvSpPr>
        <p:spPr>
          <a:xfrm>
            <a:off x="568655" y="1136047"/>
            <a:ext cx="1204824" cy="1204824"/>
          </a:xfrm>
          <a:prstGeom prst="ellipse">
            <a:avLst/>
          </a:prstGeom>
          <a:solidFill>
            <a:srgbClr val="1D2F6F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A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  <p:sp>
        <p:nvSpPr>
          <p:cNvPr id="7" name="Google Shape;153;p7">
            <a:extLst>
              <a:ext uri="{FF2B5EF4-FFF2-40B4-BE49-F238E27FC236}">
                <a16:creationId xmlns:a16="http://schemas.microsoft.com/office/drawing/2014/main" id="{F8DB23A2-89BD-8AB9-EA77-4CE12F13CEEA}"/>
              </a:ext>
            </a:extLst>
          </p:cNvPr>
          <p:cNvSpPr txBox="1"/>
          <p:nvPr/>
        </p:nvSpPr>
        <p:spPr>
          <a:xfrm>
            <a:off x="1819199" y="1545150"/>
            <a:ext cx="27636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lvl="0">
              <a:buClr>
                <a:srgbClr val="1D2F6F"/>
              </a:buClr>
              <a:buSzPts val="2000"/>
              <a:defRPr sz="16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400" dirty="0">
                <a:sym typeface="Calibri"/>
              </a:rPr>
              <a:t>Cohorts since 2019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A0F3B08-5C07-BF00-E604-4D48B3F540EF}"/>
              </a:ext>
            </a:extLst>
          </p:cNvPr>
          <p:cNvSpPr>
            <a:spLocks noChangeAspect="1"/>
          </p:cNvSpPr>
          <p:nvPr/>
        </p:nvSpPr>
        <p:spPr>
          <a:xfrm>
            <a:off x="4628539" y="1125327"/>
            <a:ext cx="1204824" cy="1204824"/>
          </a:xfrm>
          <a:prstGeom prst="ellipse">
            <a:avLst/>
          </a:prstGeom>
          <a:solidFill>
            <a:srgbClr val="1D2F6F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A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60</a:t>
            </a:r>
          </a:p>
        </p:txBody>
      </p:sp>
      <p:sp>
        <p:nvSpPr>
          <p:cNvPr id="23" name="Google Shape;153;p7">
            <a:extLst>
              <a:ext uri="{FF2B5EF4-FFF2-40B4-BE49-F238E27FC236}">
                <a16:creationId xmlns:a16="http://schemas.microsoft.com/office/drawing/2014/main" id="{23543162-7DAC-1E52-0375-6300AA65DC2A}"/>
              </a:ext>
            </a:extLst>
          </p:cNvPr>
          <p:cNvSpPr txBox="1"/>
          <p:nvPr/>
        </p:nvSpPr>
        <p:spPr>
          <a:xfrm>
            <a:off x="5879082" y="1534430"/>
            <a:ext cx="37677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1D2F6F"/>
              </a:buClr>
              <a:buSzPts val="2000"/>
            </a:pPr>
            <a:r>
              <a:rPr lang="en-US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t>Startups served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DBF0FD-373C-DC59-1CCB-84FF53D8ECD1}"/>
              </a:ext>
            </a:extLst>
          </p:cNvPr>
          <p:cNvSpPr>
            <a:spLocks noChangeAspect="1"/>
          </p:cNvSpPr>
          <p:nvPr/>
        </p:nvSpPr>
        <p:spPr>
          <a:xfrm>
            <a:off x="568655" y="2473196"/>
            <a:ext cx="1204824" cy="1204824"/>
          </a:xfrm>
          <a:prstGeom prst="ellipse">
            <a:avLst/>
          </a:prstGeom>
          <a:solidFill>
            <a:srgbClr val="1D2F6F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A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</p:txBody>
      </p:sp>
      <p:sp>
        <p:nvSpPr>
          <p:cNvPr id="21" name="Google Shape;153;p7">
            <a:extLst>
              <a:ext uri="{FF2B5EF4-FFF2-40B4-BE49-F238E27FC236}">
                <a16:creationId xmlns:a16="http://schemas.microsoft.com/office/drawing/2014/main" id="{8EE5060E-944D-B293-1C23-96BA862B7F95}"/>
              </a:ext>
            </a:extLst>
          </p:cNvPr>
          <p:cNvSpPr txBox="1"/>
          <p:nvPr/>
        </p:nvSpPr>
        <p:spPr>
          <a:xfrm>
            <a:off x="1819199" y="2650099"/>
            <a:ext cx="276362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lvl="0">
              <a:buClr>
                <a:srgbClr val="1D2F6F"/>
              </a:buClr>
              <a:buSzPts val="2000"/>
              <a:defRPr sz="16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400" dirty="0">
                <a:sym typeface="Calibri"/>
              </a:rPr>
              <a:t>Countries represented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E62B83-949F-B25D-97E8-A53B83808B53}"/>
              </a:ext>
            </a:extLst>
          </p:cNvPr>
          <p:cNvSpPr>
            <a:spLocks noChangeAspect="1"/>
          </p:cNvSpPr>
          <p:nvPr/>
        </p:nvSpPr>
        <p:spPr>
          <a:xfrm>
            <a:off x="4628539" y="2464599"/>
            <a:ext cx="1204824" cy="1204824"/>
          </a:xfrm>
          <a:prstGeom prst="ellipse">
            <a:avLst/>
          </a:prstGeom>
          <a:solidFill>
            <a:srgbClr val="1D2F6F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A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$35M</a:t>
            </a:r>
          </a:p>
        </p:txBody>
      </p:sp>
      <p:sp>
        <p:nvSpPr>
          <p:cNvPr id="35" name="Google Shape;153;p7">
            <a:extLst>
              <a:ext uri="{FF2B5EF4-FFF2-40B4-BE49-F238E27FC236}">
                <a16:creationId xmlns:a16="http://schemas.microsoft.com/office/drawing/2014/main" id="{BEF89449-2F70-CF0B-21AA-90416B768175}"/>
              </a:ext>
            </a:extLst>
          </p:cNvPr>
          <p:cNvSpPr txBox="1"/>
          <p:nvPr/>
        </p:nvSpPr>
        <p:spPr>
          <a:xfrm>
            <a:off x="5879082" y="2843203"/>
            <a:ext cx="37677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1D2F6F"/>
              </a:buClr>
              <a:buSzPts val="2000"/>
            </a:pPr>
            <a:r>
              <a:rPr lang="en-US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t>Funding raised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781B70-D2A9-C756-A01A-A4020F8BBB3C}"/>
              </a:ext>
            </a:extLst>
          </p:cNvPr>
          <p:cNvSpPr>
            <a:spLocks noChangeAspect="1"/>
          </p:cNvSpPr>
          <p:nvPr/>
        </p:nvSpPr>
        <p:spPr>
          <a:xfrm>
            <a:off x="568655" y="3810345"/>
            <a:ext cx="1204824" cy="1204824"/>
          </a:xfrm>
          <a:prstGeom prst="ellipse">
            <a:avLst/>
          </a:prstGeom>
          <a:solidFill>
            <a:srgbClr val="1D2F6F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A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200+</a:t>
            </a:r>
          </a:p>
        </p:txBody>
      </p:sp>
      <p:sp>
        <p:nvSpPr>
          <p:cNvPr id="28" name="Google Shape;153;p7">
            <a:extLst>
              <a:ext uri="{FF2B5EF4-FFF2-40B4-BE49-F238E27FC236}">
                <a16:creationId xmlns:a16="http://schemas.microsoft.com/office/drawing/2014/main" id="{5F97BD24-E22E-7AE8-27F2-328313C70520}"/>
              </a:ext>
            </a:extLst>
          </p:cNvPr>
          <p:cNvSpPr txBox="1"/>
          <p:nvPr/>
        </p:nvSpPr>
        <p:spPr>
          <a:xfrm>
            <a:off x="1819198" y="3997279"/>
            <a:ext cx="254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1D2F6F"/>
              </a:buClr>
              <a:buSzPts val="2000"/>
            </a:pPr>
            <a:r>
              <a:rPr lang="en-US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t>Hours of programming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D1C9536-2104-7E1D-4DD1-B98AC12FA60A}"/>
              </a:ext>
            </a:extLst>
          </p:cNvPr>
          <p:cNvSpPr>
            <a:spLocks noChangeAspect="1"/>
          </p:cNvSpPr>
          <p:nvPr/>
        </p:nvSpPr>
        <p:spPr>
          <a:xfrm>
            <a:off x="4628539" y="3803871"/>
            <a:ext cx="1204824" cy="1204824"/>
          </a:xfrm>
          <a:prstGeom prst="ellipse">
            <a:avLst/>
          </a:prstGeom>
          <a:solidFill>
            <a:srgbClr val="1D2F6F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A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200+</a:t>
            </a:r>
          </a:p>
        </p:txBody>
      </p:sp>
      <p:sp>
        <p:nvSpPr>
          <p:cNvPr id="32" name="Google Shape;153;p7">
            <a:extLst>
              <a:ext uri="{FF2B5EF4-FFF2-40B4-BE49-F238E27FC236}">
                <a16:creationId xmlns:a16="http://schemas.microsoft.com/office/drawing/2014/main" id="{98ABAA66-179B-48C5-0743-D387D284A15F}"/>
              </a:ext>
            </a:extLst>
          </p:cNvPr>
          <p:cNvSpPr txBox="1"/>
          <p:nvPr/>
        </p:nvSpPr>
        <p:spPr>
          <a:xfrm>
            <a:off x="5879082" y="4008312"/>
            <a:ext cx="313782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1D2F6F"/>
              </a:buClr>
              <a:buSzPts val="2000"/>
            </a:pPr>
            <a:r>
              <a:rPr lang="en-US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t>Mentors and speakers</a:t>
            </a:r>
          </a:p>
        </p:txBody>
      </p:sp>
      <p:sp>
        <p:nvSpPr>
          <p:cNvPr id="42" name="Google Shape;153;p7">
            <a:extLst>
              <a:ext uri="{FF2B5EF4-FFF2-40B4-BE49-F238E27FC236}">
                <a16:creationId xmlns:a16="http://schemas.microsoft.com/office/drawing/2014/main" id="{705B16A9-5267-0A80-8812-3B9BF92F598A}"/>
              </a:ext>
            </a:extLst>
          </p:cNvPr>
          <p:cNvSpPr txBox="1"/>
          <p:nvPr/>
        </p:nvSpPr>
        <p:spPr>
          <a:xfrm>
            <a:off x="571344" y="5352582"/>
            <a:ext cx="7854442" cy="902449"/>
          </a:xfrm>
          <a:prstGeom prst="roundRect">
            <a:avLst/>
          </a:prstGeom>
          <a:noFill/>
          <a:ln>
            <a:solidFill>
              <a:srgbClr val="1D2F6F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30000"/>
              </a:lnSpc>
              <a:buClr>
                <a:srgbClr val="1D2F6F"/>
              </a:buClr>
              <a:buSzPts val="2000"/>
            </a:pPr>
            <a:r>
              <a:rPr lang="en-US" sz="2400" b="1" dirty="0">
                <a:solidFill>
                  <a:srgbClr val="5959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t>1 million people with disabilities benefitted to date.</a:t>
            </a:r>
          </a:p>
        </p:txBody>
      </p:sp>
      <p:pic>
        <p:nvPicPr>
          <p:cNvPr id="47" name="Picture 46" descr="Varun and another person holding up a bag that says “enable everyone.”">
            <a:extLst>
              <a:ext uri="{FF2B5EF4-FFF2-40B4-BE49-F238E27FC236}">
                <a16:creationId xmlns:a16="http://schemas.microsoft.com/office/drawing/2014/main" id="{FDD4340D-DD35-4A66-744F-C2883AB823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12889" r="22000"/>
          <a:stretch/>
        </p:blipFill>
        <p:spPr>
          <a:xfrm>
            <a:off x="8911119" y="1268261"/>
            <a:ext cx="3025387" cy="4166106"/>
          </a:xfrm>
          <a:prstGeom prst="roundRect">
            <a:avLst/>
          </a:prstGeom>
        </p:spPr>
      </p:pic>
      <p:pic>
        <p:nvPicPr>
          <p:cNvPr id="2" name="Picture 1" descr="Access to Success Logo">
            <a:extLst>
              <a:ext uri="{FF2B5EF4-FFF2-40B4-BE49-F238E27FC236}">
                <a16:creationId xmlns:a16="http://schemas.microsoft.com/office/drawing/2014/main" id="{083890FF-9863-C97E-2CC6-6597EC805C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9661" y="6076164"/>
            <a:ext cx="1680352" cy="6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2" grpId="0" animBg="1"/>
      <p:bldP spid="23" grpId="0"/>
      <p:bldP spid="19" grpId="0" animBg="1"/>
      <p:bldP spid="21" grpId="0"/>
      <p:bldP spid="34" grpId="0" animBg="1"/>
      <p:bldP spid="35" grpId="0"/>
      <p:bldP spid="27" grpId="0" animBg="1"/>
      <p:bldP spid="28" grpId="0"/>
      <p:bldP spid="30" grpId="0" animBg="1"/>
      <p:bldP spid="32" grpId="0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6E64F-08EB-63F1-06BC-F305BD6ED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46183E3-681A-2D01-12DF-4102B8B09A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39372" y="3036249"/>
            <a:ext cx="7913254" cy="1687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nivers" panose="020B0503020202020204" pitchFamily="34" charset="0"/>
              </a:rPr>
              <a:t>Join us on our journey to</a:t>
            </a:r>
            <a:br>
              <a:rPr kumimoji="0" lang="en-CA" sz="32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nivers" panose="020B0503020202020204" pitchFamily="34" charset="0"/>
              </a:rPr>
            </a:br>
            <a:r>
              <a:rPr kumimoji="0" lang="en-CA" sz="32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nivers" panose="020B0503020202020204" pitchFamily="34" charset="0"/>
              </a:rPr>
              <a:t>Enable Everyone.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F5CDE7-DD59-503C-2D20-1D1321A4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5052" y="2922423"/>
            <a:ext cx="122687" cy="397337"/>
          </a:xfrm>
          <a:prstGeom prst="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3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D76963-79B0-C7DA-F15F-35DCDDDAF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022244" y="2737237"/>
            <a:ext cx="122687" cy="437071"/>
          </a:xfrm>
          <a:prstGeom prst="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33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74784D-EFDB-9062-F1BD-03A8C86B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142915" y="4742914"/>
            <a:ext cx="122687" cy="437071"/>
          </a:xfrm>
          <a:prstGeom prst="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33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1ECBED-E2B6-DE38-2FFA-711EAD49B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01254" y="4556836"/>
            <a:ext cx="122687" cy="437071"/>
          </a:xfrm>
          <a:prstGeom prst="rect">
            <a:avLst/>
          </a:prstGeom>
          <a:solidFill>
            <a:srgbClr val="1D2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33" dirty="0"/>
          </a:p>
        </p:txBody>
      </p:sp>
      <p:pic>
        <p:nvPicPr>
          <p:cNvPr id="22" name="Picture 21" descr="Access to Success logo">
            <a:extLst>
              <a:ext uri="{FF2B5EF4-FFF2-40B4-BE49-F238E27FC236}">
                <a16:creationId xmlns:a16="http://schemas.microsoft.com/office/drawing/2014/main" id="{3C28526C-872D-C0D4-8684-0DD85A877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25" y="226768"/>
            <a:ext cx="2790348" cy="2790348"/>
          </a:xfrm>
          <a:prstGeom prst="rect">
            <a:avLst/>
          </a:prstGeom>
        </p:spPr>
      </p:pic>
      <p:sp>
        <p:nvSpPr>
          <p:cNvPr id="3" name="Google Shape;153;p7">
            <a:extLst>
              <a:ext uri="{FF2B5EF4-FFF2-40B4-BE49-F238E27FC236}">
                <a16:creationId xmlns:a16="http://schemas.microsoft.com/office/drawing/2014/main" id="{641CBD9E-B344-1632-A144-EBB3CE4C43CA}"/>
              </a:ext>
            </a:extLst>
          </p:cNvPr>
          <p:cNvSpPr txBox="1"/>
          <p:nvPr/>
        </p:nvSpPr>
        <p:spPr>
          <a:xfrm>
            <a:off x="4341042" y="2179462"/>
            <a:ext cx="35099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1D2F6F"/>
              </a:buClr>
              <a:buSzPts val="2000"/>
            </a:pPr>
            <a:r>
              <a:rPr lang="en-US" sz="2400" b="1" dirty="0" err="1">
                <a:solidFill>
                  <a:srgbClr val="5959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t>accesstosuccess.ca</a:t>
            </a:r>
            <a:endParaRPr lang="en-US" sz="2400" b="1" dirty="0">
              <a:solidFill>
                <a:srgbClr val="59595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8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Panoramiczny</PresentationFormat>
  <Paragraphs>55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Ebrima</vt:lpstr>
      <vt:lpstr>Leelawadee</vt:lpstr>
      <vt:lpstr>Roboto</vt:lpstr>
      <vt:lpstr>Univers</vt:lpstr>
      <vt:lpstr>Office Theme</vt:lpstr>
      <vt:lpstr>It’s Time We  #EnableEveryone. </vt:lpstr>
      <vt:lpstr>How many of you have been told your innovation is not scalable?</vt:lpstr>
      <vt:lpstr>ATS Labs is a free, global  accelerator for accessibility startups.</vt:lpstr>
      <vt:lpstr>Designed for All Disabilities</vt:lpstr>
      <vt:lpstr>Designed to Scale</vt:lpstr>
      <vt:lpstr>Meaningful Resources and Networks</vt:lpstr>
      <vt:lpstr>On a Mission to #EnableEveryone</vt:lpstr>
      <vt:lpstr>Join us on our journey to Enable Everyone.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Małgorzata Grobelna</cp:lastModifiedBy>
  <cp:revision>42</cp:revision>
  <dcterms:created xsi:type="dcterms:W3CDTF">2022-12-05T13:52:15Z</dcterms:created>
  <dcterms:modified xsi:type="dcterms:W3CDTF">2025-02-28T15:16:19Z</dcterms:modified>
</cp:coreProperties>
</file>