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8" r:id="rId2"/>
    <p:sldId id="271" r:id="rId3"/>
    <p:sldId id="272" r:id="rId4"/>
    <p:sldId id="261" r:id="rId5"/>
    <p:sldId id="273" r:id="rId6"/>
    <p:sldId id="274" r:id="rId7"/>
    <p:sldId id="263" r:id="rId8"/>
    <p:sldId id="270" r:id="rId9"/>
    <p:sldId id="268"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Miller" initials="KM" lastIdx="12" clrIdx="0">
    <p:extLst>
      <p:ext uri="{19B8F6BF-5375-455C-9EA6-DF929625EA0E}">
        <p15:presenceInfo xmlns:p15="http://schemas.microsoft.com/office/powerpoint/2012/main" userId="c61f1a5e3e7707f3" providerId="Windows Live"/>
      </p:ext>
    </p:extLst>
  </p:cmAuthor>
  <p:cmAuthor id="2" name="Carolyn Moore" initials="CM" lastIdx="16" clrIdx="1">
    <p:extLst>
      <p:ext uri="{19B8F6BF-5375-455C-9EA6-DF929625EA0E}">
        <p15:presenceInfo xmlns:p15="http://schemas.microsoft.com/office/powerpoint/2012/main" userId="Carolyn Moo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33" autoAdjust="0"/>
    <p:restoredTop sz="66376" autoAdjust="0"/>
  </p:normalViewPr>
  <p:slideViewPr>
    <p:cSldViewPr snapToGrid="0">
      <p:cViewPr varScale="1">
        <p:scale>
          <a:sx n="55" d="100"/>
          <a:sy n="55" d="100"/>
        </p:scale>
        <p:origin x="790" y="31"/>
      </p:cViewPr>
      <p:guideLst/>
    </p:cSldViewPr>
  </p:slideViewPr>
  <p:outlineViewPr>
    <p:cViewPr>
      <p:scale>
        <a:sx n="33" d="100"/>
        <a:sy n="33" d="100"/>
      </p:scale>
      <p:origin x="0" y="-8064"/>
    </p:cViewPr>
  </p:outlineViewPr>
  <p:notesTextViewPr>
    <p:cViewPr>
      <p:scale>
        <a:sx n="1" d="1"/>
        <a:sy n="1" d="1"/>
      </p:scale>
      <p:origin x="0" y="0"/>
    </p:cViewPr>
  </p:notesTextViewPr>
  <p:notesViewPr>
    <p:cSldViewPr snapToGrid="0">
      <p:cViewPr varScale="1">
        <p:scale>
          <a:sx n="90" d="100"/>
          <a:sy n="90" d="100"/>
        </p:scale>
        <p:origin x="2752"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13/02/2024</a:t>
            </a:fld>
            <a:endParaRPr lang="en-GB" dirty="0"/>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a:t>
            </a:fld>
            <a:endParaRPr lang="en-GB" dirty="0"/>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13/02/2024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a:t>
            </a:fld>
            <a:endParaRPr lang="en-GB" dirty="0"/>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Count Me In: Improving nutrition and feeding of children with disabilities</a:t>
            </a:r>
          </a:p>
          <a:p>
            <a:r>
              <a:rPr lang="en-US" dirty="0">
                <a:solidFill>
                  <a:schemeClr val="tx1"/>
                </a:solidFill>
              </a:rPr>
              <a:t>Kate Miller &amp; Carolyn Moore, SPOON</a:t>
            </a:r>
          </a:p>
          <a:p>
            <a:r>
              <a:rPr lang="en-US" dirty="0">
                <a:solidFill>
                  <a:schemeClr val="tx1"/>
                </a:solidFill>
              </a:rPr>
              <a:t>United States of America</a:t>
            </a:r>
          </a:p>
          <a:p>
            <a:endParaRPr lang="en-US" dirty="0">
              <a:solidFill>
                <a:schemeClr val="tx1"/>
              </a:solidFill>
            </a:endParaRPr>
          </a:p>
          <a:p>
            <a:r>
              <a:rPr lang="en-US" dirty="0">
                <a:solidFill>
                  <a:schemeClr val="tx1"/>
                </a:solidFill>
              </a:rPr>
              <a:t>Early childhood interventions tailored for low-income and rural settings</a:t>
            </a:r>
          </a:p>
          <a:p>
            <a:r>
              <a:rPr lang="en-US" dirty="0">
                <a:solidFill>
                  <a:schemeClr val="tx1"/>
                </a:solidFill>
              </a:rPr>
              <a:t>21 February, 13:20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#ZeroCon24</a:t>
            </a: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dirty="0"/>
          </a:p>
        </p:txBody>
      </p:sp>
    </p:spTree>
    <p:extLst>
      <p:ext uri="{BB962C8B-B14F-4D97-AF65-F5344CB8AC3E}">
        <p14:creationId xmlns:p14="http://schemas.microsoft.com/office/powerpoint/2010/main" val="1078220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Programs replicated and customized within and across countries.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Training curriculum used in more than 10 countries.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i="1" kern="100" dirty="0">
                <a:effectLst/>
                <a:latin typeface="Calibri" panose="020F0502020204030204" pitchFamily="34" charset="0"/>
                <a:ea typeface="Calibri" panose="020F0502020204030204" pitchFamily="34" charset="0"/>
                <a:cs typeface="Calibri" panose="020F0502020204030204" pitchFamily="34" charset="0"/>
              </a:rPr>
              <a:t>Count Me In</a:t>
            </a:r>
            <a:r>
              <a:rPr lang="en-US" sz="1800" kern="100" dirty="0">
                <a:effectLst/>
                <a:latin typeface="Calibri" panose="020F0502020204030204" pitchFamily="34" charset="0"/>
                <a:ea typeface="Calibri" panose="020F0502020204030204" pitchFamily="34" charset="0"/>
                <a:cs typeface="Calibri" panose="020F0502020204030204" pitchFamily="34" charset="0"/>
              </a:rPr>
              <a:t>  translated into six languages and adopted in eight countries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Supported different advocacy goals in each country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Components of the work have been adopted in others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This work and implementation of </a:t>
            </a:r>
            <a:r>
              <a:rPr lang="en-US" sz="1800" i="1" kern="100" dirty="0">
                <a:effectLst/>
                <a:latin typeface="Calibri" panose="020F0502020204030204" pitchFamily="34" charset="0"/>
                <a:ea typeface="Calibri" panose="020F0502020204030204" pitchFamily="34" charset="0"/>
                <a:cs typeface="Calibri" panose="020F0502020204030204" pitchFamily="34" charset="0"/>
              </a:rPr>
              <a:t>Count Me In</a:t>
            </a:r>
            <a:r>
              <a:rPr lang="en-US" sz="1800" kern="100" dirty="0">
                <a:effectLst/>
                <a:latin typeface="Calibri" panose="020F0502020204030204" pitchFamily="34" charset="0"/>
                <a:ea typeface="Calibri" panose="020F0502020204030204" pitchFamily="34" charset="0"/>
                <a:cs typeface="Calibri" panose="020F0502020204030204" pitchFamily="34" charset="0"/>
              </a:rPr>
              <a:t> is funded through grants and donations from foundations, individuals, and corporations, both to SPOON and our partners.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Thank you!</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10</a:t>
            </a:fld>
            <a:endParaRPr lang="en-GB" dirty="0"/>
          </a:p>
        </p:txBody>
      </p:sp>
    </p:spTree>
    <p:extLst>
      <p:ext uri="{BB962C8B-B14F-4D97-AF65-F5344CB8AC3E}">
        <p14:creationId xmlns:p14="http://schemas.microsoft.com/office/powerpoint/2010/main" val="3972227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Children with disabilities 3 times more likely to be malnourished, twice as likely to die from malnutrition.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Up to 80% of children with disabilities have feeding difficulties.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Malnutrition and lack of services are major drivers of institutionalization and improving nutrition can facilitate children being able to fulfill their rights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Often excluded from nutrition policies, programs, and investments. </a:t>
            </a:r>
            <a:endParaRPr lang="en-US" dirty="0"/>
          </a:p>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2</a:t>
            </a:fld>
            <a:endParaRPr lang="en-GB" dirty="0"/>
          </a:p>
        </p:txBody>
      </p:sp>
    </p:spTree>
    <p:extLst>
      <p:ext uri="{BB962C8B-B14F-4D97-AF65-F5344CB8AC3E}">
        <p14:creationId xmlns:p14="http://schemas.microsoft.com/office/powerpoint/2010/main" val="3579030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spcBef>
                <a:spcPts val="0"/>
              </a:spcBef>
              <a:spcAft>
                <a:spcPts val="0"/>
              </a:spcAft>
              <a:buFontTx/>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SPOON is focused on improving feeding and nutrition for children with disabilities, including children without family care, who often have feeding difficulties (such as choking or coughing during feeding) and malnutrition.  We combine training, a digital health app, and advocacy in a system-wide approach to reduce malnutrition. Implemented in partnership with civil society and governments.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3</a:t>
            </a:fld>
            <a:endParaRPr lang="en-GB" dirty="0"/>
          </a:p>
        </p:txBody>
      </p:sp>
    </p:spTree>
    <p:extLst>
      <p:ext uri="{BB962C8B-B14F-4D97-AF65-F5344CB8AC3E}">
        <p14:creationId xmlns:p14="http://schemas.microsoft.com/office/powerpoint/2010/main" val="3051881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train service providers to build skills in nutrition, feeding, disability, and child development. Service providers use training to coach and support families and caregivers.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Trainees acquire skills through practice and application of knowledge.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Training covers topics such as Developmental Feeding Skills, Best Practices for Mealtime, and Counseling Caregivers on Nutrition &amp; Feeding, to name a few. </a:t>
            </a: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kern="0" dirty="0">
              <a:solidFill>
                <a:srgbClr val="000000"/>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1200"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4</a:t>
            </a:fld>
            <a:endParaRPr lang="en-GB" dirty="0"/>
          </a:p>
        </p:txBody>
      </p:sp>
    </p:spTree>
    <p:extLst>
      <p:ext uri="{BB962C8B-B14F-4D97-AF65-F5344CB8AC3E}">
        <p14:creationId xmlns:p14="http://schemas.microsoft.com/office/powerpoint/2010/main" val="1010824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tabLst>
                <a:tab pos="457200" algn="l"/>
              </a:tabLs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Count Me In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 web-based app, bridges training with practice to strengthen nutrition care delivery and generate data.</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Four modules: growth, anemia, mealtime, and developmental screening.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app guides the user to assess and monitor children’s status and generates individualized care plans used to counsel caregivers.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Generates data and easy-to-read reports to aid decision-making.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Screenshots show pages found in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Count Me In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5</a:t>
            </a:fld>
            <a:endParaRPr lang="en-GB" dirty="0"/>
          </a:p>
        </p:txBody>
      </p:sp>
    </p:spTree>
    <p:extLst>
      <p:ext uri="{BB962C8B-B14F-4D97-AF65-F5344CB8AC3E}">
        <p14:creationId xmlns:p14="http://schemas.microsoft.com/office/powerpoint/2010/main" val="4134498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don’t just replicate our successful programs, we leverage our data to reach as many children as possible through advocacy. Data collected provides insight into the needs of children with disabilities and demonstrate changes over time. We work to ensure that the evidence our programs generate is shared with decision makers and used to increase focus on this population. Screenshots show sample report from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Count Me In</a:t>
            </a:r>
            <a:r>
              <a:rPr lang="en-US" sz="1200" i="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i="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6</a:t>
            </a:fld>
            <a:endParaRPr lang="en-GB" dirty="0"/>
          </a:p>
        </p:txBody>
      </p:sp>
    </p:spTree>
    <p:extLst>
      <p:ext uri="{BB962C8B-B14F-4D97-AF65-F5344CB8AC3E}">
        <p14:creationId xmlns:p14="http://schemas.microsoft.com/office/powerpoint/2010/main" val="212685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have had success reducing key indicators of malnutrition and ensuring that children with disabilities are fed in a safe, responsive manner. This work has contributed to advocacy priorities in Lesotho, Zambia, and Uganda. We estimate that millions of children will also benefit from inclusive policies. Improving nutrition also has long-ranging benefits for children. Proper nutrition and safe and nurturing feeding environments support long-term health and development.</a:t>
            </a:r>
            <a:endParaRPr lang="en-US"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7</a:t>
            </a:fld>
            <a:endParaRPr lang="en-GB" dirty="0"/>
          </a:p>
        </p:txBody>
      </p:sp>
    </p:spTree>
    <p:extLst>
      <p:ext uri="{BB962C8B-B14F-4D97-AF65-F5344CB8AC3E}">
        <p14:creationId xmlns:p14="http://schemas.microsoft.com/office/powerpoint/2010/main" val="3320410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Zambia: Incorporating nutrition into programs and policies that serve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Lesotho: Linking developmental screening and nutrition screening in preschools and health centers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Uganda: Integrating nutrition and feeding into family care and deinstitutionalization, and improving data on nutrition and feeding status </a:t>
            </a:r>
          </a:p>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8</a:t>
            </a:fld>
            <a:endParaRPr lang="en-GB" dirty="0"/>
          </a:p>
        </p:txBody>
      </p:sp>
    </p:spTree>
    <p:extLst>
      <p:ext uri="{BB962C8B-B14F-4D97-AF65-F5344CB8AC3E}">
        <p14:creationId xmlns:p14="http://schemas.microsoft.com/office/powerpoint/2010/main" val="1004161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Recommendations:</a:t>
            </a:r>
          </a:p>
          <a:p>
            <a:pPr marL="342900" marR="0" lvl="0" indent="-342900">
              <a:spcBef>
                <a:spcPts val="0"/>
              </a:spcBef>
              <a:spcAft>
                <a:spcPts val="0"/>
              </a:spcAft>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Incorporate nutrition into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all</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programs serving children with disabilities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Prioritize disability inclusion in nutrition systems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Link training, tools, and advocacy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Importance of partnerships and coalitions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Improve data and accountability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Up next, SPOON is developing a new version of the app to provide a mobile-first experience, offline functionality, and expanded functionality. We aim to assess 10,000 children, and use that data for advocacy. </a:t>
            </a:r>
          </a:p>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9</a:t>
            </a:fld>
            <a:endParaRPr lang="en-GB" dirty="0"/>
          </a:p>
        </p:txBody>
      </p:sp>
    </p:spTree>
    <p:extLst>
      <p:ext uri="{BB962C8B-B14F-4D97-AF65-F5344CB8AC3E}">
        <p14:creationId xmlns:p14="http://schemas.microsoft.com/office/powerpoint/2010/main" val="3858415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9284A5B7-3009-3078-DA1C-A775027F1201}"/>
              </a:ext>
            </a:extLst>
          </p:cNvPr>
          <p:cNvSpPr>
            <a:spLocks noGrp="1"/>
          </p:cNvSpPr>
          <p:nvPr>
            <p:ph type="ftr" sz="quarter" idx="11"/>
          </p:nvPr>
        </p:nvSpPr>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a:t>
            </a:fld>
            <a:endParaRPr lang="en-GB" dirty="0"/>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3010922" cy="646331"/>
          </a:xfrm>
          <a:prstGeom prst="rect">
            <a:avLst/>
          </a:prstGeom>
          <a:noFill/>
        </p:spPr>
        <p:txBody>
          <a:bodyPr wrap="square">
            <a:spAutoFit/>
          </a:bodyPr>
          <a:lstStyle/>
          <a:p>
            <a:r>
              <a:rPr lang="en-US" sz="3600" b="1" dirty="0">
                <a:solidFill>
                  <a:srgbClr val="2B882E"/>
                </a:solidFill>
                <a:latin typeface="Arial" panose="020B0604020202020204" pitchFamily="34" charset="0"/>
                <a:cs typeface="Arial" panose="020B0604020202020204" pitchFamily="34" charset="0"/>
              </a:rPr>
              <a:t>#ZeroCon24</a:t>
            </a:r>
            <a:endParaRPr lang="en-GB" sz="3600" b="1"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r>
              <a:rPr lang="en-US" dirty="0"/>
              <a:t>21/02/2024</a:t>
            </a:r>
            <a:endParaRPr lang="en-GB" dirty="0"/>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a:t>
            </a:fld>
            <a:endParaRPr lang="en-GB" dirty="0"/>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r>
              <a:rPr lang="en-US" dirty="0"/>
              <a:t>21/02/2024</a:t>
            </a:r>
            <a:endParaRPr lang="en-GB" dirty="0"/>
          </a:p>
        </p:txBody>
      </p:sp>
      <p:sp>
        <p:nvSpPr>
          <p:cNvPr id="5" name="Footer Placeholder 4">
            <a:extLst>
              <a:ext uri="{FF2B5EF4-FFF2-40B4-BE49-F238E27FC236}">
                <a16:creationId xmlns:a16="http://schemas.microsoft.com/office/drawing/2014/main" id="{DB28D991-9ADE-8892-D016-6590D6AF8F22}"/>
              </a:ext>
            </a:extLst>
          </p:cNvPr>
          <p:cNvSpPr>
            <a:spLocks noGrp="1"/>
          </p:cNvSpPr>
          <p:nvPr>
            <p:ph type="ftr" sz="quarter" idx="11"/>
          </p:nvPr>
        </p:nvSpPr>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a:t>
            </a:fld>
            <a:endParaRPr lang="en-GB" dirty="0"/>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r>
              <a:rPr lang="en-US" dirty="0"/>
              <a:t>21/02/2024</a:t>
            </a:r>
            <a:endParaRPr lang="en-GB" dirty="0"/>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a:t>
            </a:fld>
            <a:endParaRPr lang="en-GB" dirty="0"/>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r>
              <a:rPr lang="en-US" dirty="0"/>
              <a:t>21/02/2024</a:t>
            </a:r>
            <a:endParaRPr lang="en-GB" dirty="0"/>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a:t>
            </a:fld>
            <a:endParaRPr lang="en-GB" dirty="0"/>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r>
              <a:rPr lang="en-US" dirty="0"/>
              <a:t>21/02/2024</a:t>
            </a:r>
            <a:endParaRPr lang="en-GB" dirty="0"/>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#ZeroCon24</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a:t>
            </a:fld>
            <a:endParaRPr lang="en-GB" dirty="0"/>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r>
              <a:rPr lang="en-US" dirty="0"/>
              <a:t>21/02/2024</a:t>
            </a:r>
            <a:endParaRPr lang="en-GB" dirty="0"/>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#ZeroCon24</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a:t>
            </a:fld>
            <a:endParaRPr lang="en-GB" dirty="0"/>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r>
              <a:rPr lang="en-US" dirty="0"/>
              <a:t>21/02/2024</a:t>
            </a:r>
            <a:endParaRPr lang="en-GB" dirty="0"/>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#ZeroCon24</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a:t>
            </a:fld>
            <a:endParaRPr lang="en-GB" dirty="0"/>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r>
              <a:rPr lang="en-US" dirty="0"/>
              <a:t>21/02/2024</a:t>
            </a:r>
            <a:endParaRPr lang="en-GB" dirty="0"/>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#ZeroCon24</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a:t>
            </a:fld>
            <a:endParaRPr lang="en-GB" dirty="0"/>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r>
              <a:rPr lang="en-US" dirty="0"/>
              <a:t>21/02/2024</a:t>
            </a:r>
            <a:endParaRPr lang="en-GB" dirty="0"/>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#ZeroCon24</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a:t>
            </a:fld>
            <a:endParaRPr lang="en-GB" dirty="0"/>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r>
              <a:rPr lang="en-US" dirty="0"/>
              <a:t>21/02/2024</a:t>
            </a:r>
            <a:endParaRPr lang="en-GB" dirty="0"/>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#ZeroCon24</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a:t>
            </a:fld>
            <a:endParaRPr lang="en-GB" dirty="0"/>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21/02/2024</a:t>
            </a:r>
            <a:endParaRPr lang="en-GB" dirty="0"/>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#ZeroCon24</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dirty="0"/>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1524000" y="1122363"/>
            <a:ext cx="9418320" cy="1434024"/>
          </a:xfrm>
        </p:spPr>
        <p:txBody>
          <a:bodyPr>
            <a:normAutofit fontScale="90000"/>
          </a:bodyPr>
          <a:lstStyle/>
          <a:p>
            <a:r>
              <a:rPr lang="en-US" sz="4000" i="1" dirty="0">
                <a:solidFill>
                  <a:srgbClr val="595959"/>
                </a:solidFill>
                <a:latin typeface="Gotham Rounded Book" pitchFamily="2" charset="0"/>
              </a:rPr>
              <a:t>Count Me In</a:t>
            </a:r>
            <a:r>
              <a:rPr lang="en-US" sz="4000" dirty="0">
                <a:solidFill>
                  <a:srgbClr val="595959"/>
                </a:solidFill>
                <a:latin typeface="Gotham Rounded Book" pitchFamily="2" charset="0"/>
              </a:rPr>
              <a:t>: Improving nutrition and feeding of children with disabilities </a:t>
            </a:r>
            <a:endParaRPr lang="en-GB" sz="4000" dirty="0">
              <a:solidFill>
                <a:srgbClr val="595959"/>
              </a:solidFill>
              <a:latin typeface="Gotham Rounded Book" pitchFamily="2" charset="0"/>
            </a:endParaRPr>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1296788" y="2909455"/>
            <a:ext cx="9820102" cy="2377440"/>
          </a:xfrm>
        </p:spPr>
        <p:txBody>
          <a:bodyPr>
            <a:normAutofit fontScale="92500" lnSpcReduction="10000"/>
          </a:bodyPr>
          <a:lstStyle/>
          <a:p>
            <a:r>
              <a:rPr lang="en-US" sz="3000" dirty="0">
                <a:solidFill>
                  <a:srgbClr val="595959"/>
                </a:solidFill>
              </a:rPr>
              <a:t>Kate Miller, MS, CCC-SLP, CLC</a:t>
            </a:r>
          </a:p>
          <a:p>
            <a:r>
              <a:rPr lang="en-US" sz="3000" dirty="0">
                <a:solidFill>
                  <a:srgbClr val="595959"/>
                </a:solidFill>
              </a:rPr>
              <a:t>Carolyn Moore, MPH</a:t>
            </a:r>
            <a:endParaRPr lang="en-US" sz="2800" dirty="0">
              <a:solidFill>
                <a:srgbClr val="595959"/>
              </a:solidFill>
            </a:endParaRPr>
          </a:p>
          <a:p>
            <a:r>
              <a:rPr lang="en-US" sz="2800" dirty="0">
                <a:solidFill>
                  <a:srgbClr val="595959"/>
                </a:solidFill>
              </a:rPr>
              <a:t>SPOON</a:t>
            </a:r>
          </a:p>
          <a:p>
            <a:r>
              <a:rPr lang="en-US" sz="2600" dirty="0">
                <a:solidFill>
                  <a:srgbClr val="595959"/>
                </a:solidFill>
              </a:rPr>
              <a:t>United States of America</a:t>
            </a:r>
          </a:p>
          <a:p>
            <a:r>
              <a:rPr lang="en-GB" sz="2600" dirty="0">
                <a:solidFill>
                  <a:srgbClr val="595959"/>
                </a:solidFill>
              </a:rPr>
              <a:t>Early childhood interventions tailored for low-income and rural settings</a:t>
            </a:r>
            <a:endParaRPr lang="en-GB" sz="2200" dirty="0">
              <a:solidFill>
                <a:srgbClr val="595959"/>
              </a:solidFill>
            </a:endParaRPr>
          </a:p>
        </p:txBody>
      </p:sp>
      <p:sp>
        <p:nvSpPr>
          <p:cNvPr id="4" name="Date">
            <a:extLst>
              <a:ext uri="{FF2B5EF4-FFF2-40B4-BE49-F238E27FC236}">
                <a16:creationId xmlns:a16="http://schemas.microsoft.com/office/drawing/2014/main" id="{E4771D02-F4E4-C632-E5D7-C5E26F71C09C}"/>
              </a:ext>
            </a:extLst>
          </p:cNvPr>
          <p:cNvSpPr txBox="1">
            <a:spLocks/>
          </p:cNvSpPr>
          <p:nvPr/>
        </p:nvSpPr>
        <p:spPr>
          <a:xfrm>
            <a:off x="3996497" y="5425774"/>
            <a:ext cx="4385503"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sz="2400" b="1" dirty="0">
                <a:solidFill>
                  <a:srgbClr val="595959"/>
                </a:solidFill>
                <a:latin typeface="Arial"/>
              </a:rPr>
              <a:t>21 February, Wednesday, 13:20-14:40</a:t>
            </a:r>
          </a:p>
        </p:txBody>
      </p:sp>
      <p:sp>
        <p:nvSpPr>
          <p:cNvPr id="6" name="Footer Placeholder 5">
            <a:extLst>
              <a:ext uri="{FF2B5EF4-FFF2-40B4-BE49-F238E27FC236}">
                <a16:creationId xmlns:a16="http://schemas.microsoft.com/office/drawing/2014/main" id="{EA6B4AAB-13CC-0101-7D17-6ABAF03583F8}"/>
              </a:ext>
            </a:extLst>
          </p:cNvPr>
          <p:cNvSpPr>
            <a:spLocks noGrp="1"/>
          </p:cNvSpPr>
          <p:nvPr>
            <p:ph type="ftr" sz="quarter" idx="11"/>
          </p:nvPr>
        </p:nvSpPr>
        <p:spPr/>
        <p:txBody>
          <a:bodyPr/>
          <a:lstStyle/>
          <a:p>
            <a:r>
              <a:rPr lang="en-US" dirty="0"/>
              <a:t>#ZeroCon24</a:t>
            </a:r>
            <a:endParaRPr lang="en-GB" dirty="0"/>
          </a:p>
        </p:txBody>
      </p:sp>
      <p:sp>
        <p:nvSpPr>
          <p:cNvPr id="7" name="Slide Number Placeholder 6">
            <a:extLst>
              <a:ext uri="{FF2B5EF4-FFF2-40B4-BE49-F238E27FC236}">
                <a16:creationId xmlns:a16="http://schemas.microsoft.com/office/drawing/2014/main" id="{59DF2F47-DE12-0075-6EDB-366148F7F176}"/>
              </a:ext>
            </a:extLst>
          </p:cNvPr>
          <p:cNvSpPr>
            <a:spLocks noGrp="1"/>
          </p:cNvSpPr>
          <p:nvPr>
            <p:ph type="sldNum" sz="quarter" idx="12"/>
          </p:nvPr>
        </p:nvSpPr>
        <p:spPr/>
        <p:txBody>
          <a:bodyPr/>
          <a:lstStyle/>
          <a:p>
            <a:fld id="{1195A9E4-2CE9-4E32-BE85-7C32F0F78A6D}" type="slidenum">
              <a:rPr lang="en-GB" smtClean="0"/>
              <a:t>1</a:t>
            </a:fld>
            <a:endParaRPr lang="en-GB" dirty="0"/>
          </a:p>
        </p:txBody>
      </p:sp>
    </p:spTree>
    <p:extLst>
      <p:ext uri="{BB962C8B-B14F-4D97-AF65-F5344CB8AC3E}">
        <p14:creationId xmlns:p14="http://schemas.microsoft.com/office/powerpoint/2010/main" val="5437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13DC9-BCA0-C916-C2E4-20FD834C7433}"/>
              </a:ext>
            </a:extLst>
          </p:cNvPr>
          <p:cNvSpPr>
            <a:spLocks noGrp="1"/>
          </p:cNvSpPr>
          <p:nvPr>
            <p:ph type="title"/>
          </p:nvPr>
        </p:nvSpPr>
        <p:spPr/>
        <p:txBody>
          <a:bodyPr/>
          <a:lstStyle/>
          <a:p>
            <a:r>
              <a:rPr lang="en-US" dirty="0">
                <a:solidFill>
                  <a:srgbClr val="595959"/>
                </a:solidFill>
                <a:latin typeface="Gotham Rounded Book" pitchFamily="2" charset="0"/>
              </a:rPr>
              <a:t>Sustainability</a:t>
            </a:r>
          </a:p>
        </p:txBody>
      </p:sp>
      <p:sp>
        <p:nvSpPr>
          <p:cNvPr id="3" name="Content Placeholder 2">
            <a:extLst>
              <a:ext uri="{FF2B5EF4-FFF2-40B4-BE49-F238E27FC236}">
                <a16:creationId xmlns:a16="http://schemas.microsoft.com/office/drawing/2014/main" id="{FE883F00-FB2D-6587-DC40-13F0853C369D}"/>
              </a:ext>
            </a:extLst>
          </p:cNvPr>
          <p:cNvSpPr>
            <a:spLocks noGrp="1"/>
          </p:cNvSpPr>
          <p:nvPr>
            <p:ph idx="1"/>
          </p:nvPr>
        </p:nvSpPr>
        <p:spPr>
          <a:xfrm>
            <a:off x="838200" y="1792518"/>
            <a:ext cx="6576753" cy="3861226"/>
          </a:xfrm>
        </p:spPr>
        <p:txBody>
          <a:bodyPr>
            <a:normAutofit fontScale="92500" lnSpcReduction="10000"/>
          </a:bodyPr>
          <a:lstStyle/>
          <a:p>
            <a:r>
              <a:rPr lang="en-US" dirty="0">
                <a:solidFill>
                  <a:srgbClr val="595959"/>
                </a:solidFill>
              </a:rPr>
              <a:t>Replicated across countries, translated into six languages</a:t>
            </a:r>
          </a:p>
          <a:p>
            <a:r>
              <a:rPr lang="en-US" dirty="0">
                <a:solidFill>
                  <a:srgbClr val="595959"/>
                </a:solidFill>
              </a:rPr>
              <a:t>Customization in partnership with TAGs</a:t>
            </a:r>
          </a:p>
          <a:p>
            <a:r>
              <a:rPr lang="en-US" dirty="0">
                <a:solidFill>
                  <a:srgbClr val="595959"/>
                </a:solidFill>
              </a:rPr>
              <a:t>Aligned with guidelines, best practices, customs and contextual factors</a:t>
            </a:r>
          </a:p>
          <a:p>
            <a:r>
              <a:rPr lang="en-US" dirty="0">
                <a:solidFill>
                  <a:srgbClr val="595959"/>
                </a:solidFill>
              </a:rPr>
              <a:t>Country-specific advocacy goals</a:t>
            </a:r>
          </a:p>
          <a:p>
            <a:endParaRPr lang="en-US" dirty="0">
              <a:solidFill>
                <a:srgbClr val="595959"/>
              </a:solidFill>
            </a:endParaRPr>
          </a:p>
          <a:p>
            <a:pPr marL="0" indent="0">
              <a:buNone/>
            </a:pPr>
            <a:r>
              <a:rPr lang="en-US" sz="3500" dirty="0">
                <a:solidFill>
                  <a:srgbClr val="595959"/>
                </a:solidFill>
              </a:rPr>
              <a:t>Thank you!</a:t>
            </a:r>
          </a:p>
          <a:p>
            <a:pPr marL="0" indent="0">
              <a:buNone/>
            </a:pPr>
            <a:r>
              <a:rPr lang="en-US" sz="2200" dirty="0">
                <a:solidFill>
                  <a:srgbClr val="595959"/>
                </a:solidFill>
              </a:rPr>
              <a:t>katem@spoonfoundation.org</a:t>
            </a:r>
          </a:p>
        </p:txBody>
      </p:sp>
      <p:pic>
        <p:nvPicPr>
          <p:cNvPr id="7" name="Picture Placeholder 16" descr="Two women standing close together holding and looking at a tablet. ">
            <a:extLst>
              <a:ext uri="{FF2B5EF4-FFF2-40B4-BE49-F238E27FC236}">
                <a16:creationId xmlns:a16="http://schemas.microsoft.com/office/drawing/2014/main" id="{A9C31C4B-CE20-8C3A-929D-323B07D7BDF0}"/>
              </a:ext>
              <a:ext uri="{C183D7F6-B498-43B3-948B-1728B52AA6E4}">
                <adec:decorative xmlns:adec="http://schemas.microsoft.com/office/drawing/2017/decorative" val="0"/>
              </a:ext>
            </a:extLst>
          </p:cNvPr>
          <p:cNvPicPr>
            <a:picLocks noChangeAspect="1"/>
          </p:cNvPicPr>
          <p:nvPr/>
        </p:nvPicPr>
        <p:blipFill rotWithShape="1">
          <a:blip r:embed="rId3"/>
          <a:srcRect l="9916" r="15074"/>
          <a:stretch/>
        </p:blipFill>
        <p:spPr>
          <a:xfrm>
            <a:off x="7847215" y="1690688"/>
            <a:ext cx="3757352" cy="3756860"/>
          </a:xfrm>
          <a:prstGeom prst="roundRect">
            <a:avLst>
              <a:gd name="adj" fmla="val 6775"/>
            </a:avLst>
          </a:prstGeom>
        </p:spPr>
      </p:pic>
      <p:sp>
        <p:nvSpPr>
          <p:cNvPr id="4" name="Footer Placeholder 3">
            <a:extLst>
              <a:ext uri="{FF2B5EF4-FFF2-40B4-BE49-F238E27FC236}">
                <a16:creationId xmlns:a16="http://schemas.microsoft.com/office/drawing/2014/main" id="{DAA7BA60-1C59-D11C-316D-0BD4A5E5518D}"/>
              </a:ext>
            </a:extLst>
          </p:cNvPr>
          <p:cNvSpPr>
            <a:spLocks noGrp="1"/>
          </p:cNvSpPr>
          <p:nvPr>
            <p:ph type="ftr" sz="quarter" idx="11"/>
          </p:nvPr>
        </p:nvSpPr>
        <p:spPr/>
        <p:txBody>
          <a:bodyPr/>
          <a:lstStyle/>
          <a:p>
            <a:r>
              <a:rPr lang="en-US" dirty="0"/>
              <a:t>#ZeroCon24</a:t>
            </a:r>
            <a:endParaRPr lang="en-GB" dirty="0"/>
          </a:p>
        </p:txBody>
      </p:sp>
      <p:sp>
        <p:nvSpPr>
          <p:cNvPr id="6" name="Date Placeholder 5">
            <a:extLst>
              <a:ext uri="{FF2B5EF4-FFF2-40B4-BE49-F238E27FC236}">
                <a16:creationId xmlns:a16="http://schemas.microsoft.com/office/drawing/2014/main" id="{A892C2C8-315E-9D3C-9598-B0517B2D1528}"/>
              </a:ext>
            </a:extLst>
          </p:cNvPr>
          <p:cNvSpPr>
            <a:spLocks noGrp="1"/>
          </p:cNvSpPr>
          <p:nvPr>
            <p:ph type="dt" sz="half" idx="10"/>
          </p:nvPr>
        </p:nvSpPr>
        <p:spPr/>
        <p:txBody>
          <a:bodyPr/>
          <a:lstStyle/>
          <a:p>
            <a:r>
              <a:rPr lang="en-US" dirty="0"/>
              <a:t>21/02/2024</a:t>
            </a:r>
            <a:endParaRPr lang="en-GB" dirty="0"/>
          </a:p>
        </p:txBody>
      </p:sp>
      <p:sp>
        <p:nvSpPr>
          <p:cNvPr id="5" name="Slide Number Placeholder 4">
            <a:extLst>
              <a:ext uri="{FF2B5EF4-FFF2-40B4-BE49-F238E27FC236}">
                <a16:creationId xmlns:a16="http://schemas.microsoft.com/office/drawing/2014/main" id="{E924B653-D899-A04C-E720-F0648B477041}"/>
              </a:ext>
            </a:extLst>
          </p:cNvPr>
          <p:cNvSpPr>
            <a:spLocks noGrp="1"/>
          </p:cNvSpPr>
          <p:nvPr>
            <p:ph type="sldNum" sz="quarter" idx="12"/>
          </p:nvPr>
        </p:nvSpPr>
        <p:spPr/>
        <p:txBody>
          <a:bodyPr/>
          <a:lstStyle/>
          <a:p>
            <a:fld id="{1195A9E4-2CE9-4E32-BE85-7C32F0F78A6D}" type="slidenum">
              <a:rPr lang="en-GB" smtClean="0"/>
              <a:t>10</a:t>
            </a:fld>
            <a:endParaRPr lang="en-GB" dirty="0"/>
          </a:p>
        </p:txBody>
      </p:sp>
    </p:spTree>
    <p:extLst>
      <p:ext uri="{BB962C8B-B14F-4D97-AF65-F5344CB8AC3E}">
        <p14:creationId xmlns:p14="http://schemas.microsoft.com/office/powerpoint/2010/main" val="568806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771D3-FD7B-B4E5-F397-7562A1CD7C1A}"/>
              </a:ext>
            </a:extLst>
          </p:cNvPr>
          <p:cNvSpPr>
            <a:spLocks noGrp="1"/>
          </p:cNvSpPr>
          <p:nvPr>
            <p:ph type="title"/>
          </p:nvPr>
        </p:nvSpPr>
        <p:spPr>
          <a:xfrm>
            <a:off x="838200" y="427130"/>
            <a:ext cx="10515600" cy="1325563"/>
          </a:xfrm>
        </p:spPr>
        <p:txBody>
          <a:bodyPr/>
          <a:lstStyle/>
          <a:p>
            <a:r>
              <a:rPr lang="en-US" dirty="0">
                <a:solidFill>
                  <a:srgbClr val="595959"/>
                </a:solidFill>
                <a:latin typeface="Gotham Rounded Book" pitchFamily="2" charset="0"/>
              </a:rPr>
              <a:t>Nutrition, feeding, and disability</a:t>
            </a:r>
          </a:p>
        </p:txBody>
      </p:sp>
      <p:sp>
        <p:nvSpPr>
          <p:cNvPr id="3" name="Content Placeholder 2">
            <a:extLst>
              <a:ext uri="{FF2B5EF4-FFF2-40B4-BE49-F238E27FC236}">
                <a16:creationId xmlns:a16="http://schemas.microsoft.com/office/drawing/2014/main" id="{8408AC22-F339-840D-03E6-2998823E9879}"/>
              </a:ext>
            </a:extLst>
          </p:cNvPr>
          <p:cNvSpPr>
            <a:spLocks noGrp="1"/>
          </p:cNvSpPr>
          <p:nvPr>
            <p:ph idx="1"/>
          </p:nvPr>
        </p:nvSpPr>
        <p:spPr/>
        <p:txBody>
          <a:bodyPr>
            <a:normAutofit/>
          </a:bodyPr>
          <a:lstStyle/>
          <a:p>
            <a:r>
              <a:rPr lang="en-US" dirty="0">
                <a:solidFill>
                  <a:srgbClr val="595959"/>
                </a:solidFill>
              </a:rPr>
              <a:t>Children with disabilities experience high rates of malnutrition</a:t>
            </a:r>
          </a:p>
          <a:p>
            <a:r>
              <a:rPr lang="en-US" dirty="0">
                <a:solidFill>
                  <a:srgbClr val="595959"/>
                </a:solidFill>
              </a:rPr>
              <a:t>Estimated 30-80% of children with disabilities experience feeding difficulties</a:t>
            </a:r>
          </a:p>
          <a:p>
            <a:r>
              <a:rPr lang="en-US" dirty="0">
                <a:solidFill>
                  <a:srgbClr val="595959"/>
                </a:solidFill>
              </a:rPr>
              <a:t>Eating and drinking are developmental skills </a:t>
            </a:r>
          </a:p>
          <a:p>
            <a:r>
              <a:rPr lang="en-US" dirty="0">
                <a:solidFill>
                  <a:srgbClr val="595959"/>
                </a:solidFill>
              </a:rPr>
              <a:t>Nutrition links to rights to participation and family care</a:t>
            </a:r>
          </a:p>
          <a:p>
            <a:r>
              <a:rPr lang="en-US" dirty="0">
                <a:solidFill>
                  <a:srgbClr val="595959"/>
                </a:solidFill>
              </a:rPr>
              <a:t>Children with disabilities are often excluded from nutrition policies, programs, and investments</a:t>
            </a:r>
          </a:p>
        </p:txBody>
      </p:sp>
      <p:sp>
        <p:nvSpPr>
          <p:cNvPr id="4" name="Date Placeholder 3">
            <a:extLst>
              <a:ext uri="{FF2B5EF4-FFF2-40B4-BE49-F238E27FC236}">
                <a16:creationId xmlns:a16="http://schemas.microsoft.com/office/drawing/2014/main" id="{7C05768F-7B66-F6E0-0465-97465042D9EF}"/>
              </a:ext>
            </a:extLst>
          </p:cNvPr>
          <p:cNvSpPr>
            <a:spLocks noGrp="1"/>
          </p:cNvSpPr>
          <p:nvPr>
            <p:ph type="dt" sz="half" idx="10"/>
          </p:nvPr>
        </p:nvSpPr>
        <p:spPr/>
        <p:txBody>
          <a:bodyPr/>
          <a:lstStyle/>
          <a:p>
            <a:r>
              <a:rPr lang="en-US" dirty="0"/>
              <a:t>21/02/2024</a:t>
            </a:r>
            <a:endParaRPr lang="en-GB" dirty="0"/>
          </a:p>
        </p:txBody>
      </p:sp>
      <p:sp>
        <p:nvSpPr>
          <p:cNvPr id="5" name="Footer Placeholder 4">
            <a:extLst>
              <a:ext uri="{FF2B5EF4-FFF2-40B4-BE49-F238E27FC236}">
                <a16:creationId xmlns:a16="http://schemas.microsoft.com/office/drawing/2014/main" id="{9AC82C0D-C8D8-3A9A-DBD7-9CBC5DC84D95}"/>
              </a:ext>
            </a:extLst>
          </p:cNvPr>
          <p:cNvSpPr>
            <a:spLocks noGrp="1"/>
          </p:cNvSpPr>
          <p:nvPr>
            <p:ph type="ftr" sz="quarter" idx="11"/>
          </p:nvPr>
        </p:nvSpPr>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9DE25C04-1F2E-6823-1D0F-A7409E837226}"/>
              </a:ext>
            </a:extLst>
          </p:cNvPr>
          <p:cNvSpPr>
            <a:spLocks noGrp="1"/>
          </p:cNvSpPr>
          <p:nvPr>
            <p:ph type="sldNum" sz="quarter" idx="12"/>
          </p:nvPr>
        </p:nvSpPr>
        <p:spPr/>
        <p:txBody>
          <a:bodyPr/>
          <a:lstStyle/>
          <a:p>
            <a:fld id="{1195A9E4-2CE9-4E32-BE85-7C32F0F78A6D}" type="slidenum">
              <a:rPr lang="en-GB" smtClean="0"/>
              <a:t>2</a:t>
            </a:fld>
            <a:endParaRPr lang="en-GB" dirty="0"/>
          </a:p>
        </p:txBody>
      </p:sp>
    </p:spTree>
    <p:extLst>
      <p:ext uri="{BB962C8B-B14F-4D97-AF65-F5344CB8AC3E}">
        <p14:creationId xmlns:p14="http://schemas.microsoft.com/office/powerpoint/2010/main" val="187981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771D3-FD7B-B4E5-F397-7562A1CD7C1A}"/>
              </a:ext>
            </a:extLst>
          </p:cNvPr>
          <p:cNvSpPr>
            <a:spLocks noGrp="1"/>
          </p:cNvSpPr>
          <p:nvPr>
            <p:ph type="title"/>
          </p:nvPr>
        </p:nvSpPr>
        <p:spPr/>
        <p:txBody>
          <a:bodyPr/>
          <a:lstStyle/>
          <a:p>
            <a:r>
              <a:rPr lang="en-US" dirty="0">
                <a:solidFill>
                  <a:srgbClr val="595959"/>
                </a:solidFill>
                <a:latin typeface="Gotham Rounded Book" pitchFamily="2" charset="0"/>
              </a:rPr>
              <a:t>SPOON and the project</a:t>
            </a:r>
          </a:p>
        </p:txBody>
      </p:sp>
      <p:sp>
        <p:nvSpPr>
          <p:cNvPr id="3" name="Content Placeholder 2">
            <a:extLst>
              <a:ext uri="{FF2B5EF4-FFF2-40B4-BE49-F238E27FC236}">
                <a16:creationId xmlns:a16="http://schemas.microsoft.com/office/drawing/2014/main" id="{8408AC22-F339-840D-03E6-2998823E9879}"/>
              </a:ext>
            </a:extLst>
          </p:cNvPr>
          <p:cNvSpPr>
            <a:spLocks noGrp="1"/>
          </p:cNvSpPr>
          <p:nvPr>
            <p:ph idx="1"/>
          </p:nvPr>
        </p:nvSpPr>
        <p:spPr/>
        <p:txBody>
          <a:bodyPr/>
          <a:lstStyle/>
          <a:p>
            <a:r>
              <a:rPr lang="en-US" dirty="0">
                <a:solidFill>
                  <a:srgbClr val="595959"/>
                </a:solidFill>
              </a:rPr>
              <a:t>Global nonprofit focused on feeding and nutrition of children with disabilities</a:t>
            </a:r>
          </a:p>
          <a:p>
            <a:r>
              <a:rPr lang="en-US" dirty="0">
                <a:solidFill>
                  <a:srgbClr val="595959"/>
                </a:solidFill>
              </a:rPr>
              <a:t>Our model combines training, tools, and advocacy to maximize impact</a:t>
            </a:r>
          </a:p>
          <a:p>
            <a:r>
              <a:rPr lang="en-US" dirty="0">
                <a:solidFill>
                  <a:srgbClr val="595959"/>
                </a:solidFill>
              </a:rPr>
              <a:t>Supports children, families, service providers, and policy makers</a:t>
            </a:r>
          </a:p>
          <a:p>
            <a:r>
              <a:rPr lang="en-US" dirty="0">
                <a:solidFill>
                  <a:srgbClr val="595959"/>
                </a:solidFill>
              </a:rPr>
              <a:t>Implemented in partnership with civil society and governments </a:t>
            </a:r>
          </a:p>
          <a:p>
            <a:pPr marL="0" indent="0">
              <a:buNone/>
            </a:pPr>
            <a:endParaRPr lang="en-US" dirty="0"/>
          </a:p>
        </p:txBody>
      </p:sp>
      <p:sp>
        <p:nvSpPr>
          <p:cNvPr id="5" name="Footer Placeholder 4">
            <a:extLst>
              <a:ext uri="{FF2B5EF4-FFF2-40B4-BE49-F238E27FC236}">
                <a16:creationId xmlns:a16="http://schemas.microsoft.com/office/drawing/2014/main" id="{9AC82C0D-C8D8-3A9A-DBD7-9CBC5DC84D95}"/>
              </a:ext>
            </a:extLst>
          </p:cNvPr>
          <p:cNvSpPr>
            <a:spLocks noGrp="1"/>
          </p:cNvSpPr>
          <p:nvPr>
            <p:ph type="ftr" sz="quarter" idx="11"/>
          </p:nvPr>
        </p:nvSpPr>
        <p:spPr/>
        <p:txBody>
          <a:bodyPr/>
          <a:lstStyle/>
          <a:p>
            <a:r>
              <a:rPr lang="en-US" dirty="0"/>
              <a:t>#ZeroCon24</a:t>
            </a:r>
            <a:endParaRPr lang="en-GB" dirty="0"/>
          </a:p>
        </p:txBody>
      </p:sp>
      <p:sp>
        <p:nvSpPr>
          <p:cNvPr id="4" name="Date Placeholder 3">
            <a:extLst>
              <a:ext uri="{FF2B5EF4-FFF2-40B4-BE49-F238E27FC236}">
                <a16:creationId xmlns:a16="http://schemas.microsoft.com/office/drawing/2014/main" id="{7C05768F-7B66-F6E0-0465-97465042D9EF}"/>
              </a:ext>
            </a:extLst>
          </p:cNvPr>
          <p:cNvSpPr>
            <a:spLocks noGrp="1"/>
          </p:cNvSpPr>
          <p:nvPr>
            <p:ph type="dt" sz="half" idx="10"/>
          </p:nvPr>
        </p:nvSpPr>
        <p:spPr/>
        <p:txBody>
          <a:bodyPr/>
          <a:lstStyle/>
          <a:p>
            <a:r>
              <a:rPr lang="en-US" dirty="0"/>
              <a:t>21/02/2024</a:t>
            </a:r>
            <a:endParaRPr lang="en-GB" dirty="0"/>
          </a:p>
        </p:txBody>
      </p:sp>
      <p:sp>
        <p:nvSpPr>
          <p:cNvPr id="6" name="Slide Number Placeholder 5">
            <a:extLst>
              <a:ext uri="{FF2B5EF4-FFF2-40B4-BE49-F238E27FC236}">
                <a16:creationId xmlns:a16="http://schemas.microsoft.com/office/drawing/2014/main" id="{9DE25C04-1F2E-6823-1D0F-A7409E837226}"/>
              </a:ext>
            </a:extLst>
          </p:cNvPr>
          <p:cNvSpPr>
            <a:spLocks noGrp="1"/>
          </p:cNvSpPr>
          <p:nvPr>
            <p:ph type="sldNum" sz="quarter" idx="12"/>
          </p:nvPr>
        </p:nvSpPr>
        <p:spPr/>
        <p:txBody>
          <a:bodyPr/>
          <a:lstStyle/>
          <a:p>
            <a:fld id="{1195A9E4-2CE9-4E32-BE85-7C32F0F78A6D}" type="slidenum">
              <a:rPr lang="en-GB" smtClean="0"/>
              <a:t>3</a:t>
            </a:fld>
            <a:endParaRPr lang="en-GB" dirty="0"/>
          </a:p>
        </p:txBody>
      </p:sp>
    </p:spTree>
    <p:extLst>
      <p:ext uri="{BB962C8B-B14F-4D97-AF65-F5344CB8AC3E}">
        <p14:creationId xmlns:p14="http://schemas.microsoft.com/office/powerpoint/2010/main" val="876399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9C4B2-5519-6400-4411-F749DC2CB046}"/>
              </a:ext>
            </a:extLst>
          </p:cNvPr>
          <p:cNvSpPr>
            <a:spLocks noGrp="1"/>
          </p:cNvSpPr>
          <p:nvPr>
            <p:ph type="title"/>
          </p:nvPr>
        </p:nvSpPr>
        <p:spPr/>
        <p:txBody>
          <a:bodyPr/>
          <a:lstStyle/>
          <a:p>
            <a:r>
              <a:rPr lang="en-US" dirty="0">
                <a:solidFill>
                  <a:srgbClr val="595959"/>
                </a:solidFill>
                <a:latin typeface="Gotham Rounded Book" pitchFamily="2" charset="0"/>
              </a:rPr>
              <a:t>Training</a:t>
            </a:r>
          </a:p>
        </p:txBody>
      </p:sp>
      <p:sp>
        <p:nvSpPr>
          <p:cNvPr id="3" name="Content Placeholder 2">
            <a:extLst>
              <a:ext uri="{FF2B5EF4-FFF2-40B4-BE49-F238E27FC236}">
                <a16:creationId xmlns:a16="http://schemas.microsoft.com/office/drawing/2014/main" id="{292E5E4E-C63A-221B-F0C8-82D56964F1E8}"/>
              </a:ext>
            </a:extLst>
          </p:cNvPr>
          <p:cNvSpPr>
            <a:spLocks noGrp="1"/>
          </p:cNvSpPr>
          <p:nvPr>
            <p:ph idx="1"/>
          </p:nvPr>
        </p:nvSpPr>
        <p:spPr>
          <a:xfrm>
            <a:off x="838200" y="1690688"/>
            <a:ext cx="7772400" cy="4196331"/>
          </a:xfrm>
        </p:spPr>
        <p:txBody>
          <a:bodyPr>
            <a:normAutofit/>
          </a:bodyPr>
          <a:lstStyle/>
          <a:p>
            <a:r>
              <a:rPr lang="en-US" dirty="0">
                <a:solidFill>
                  <a:srgbClr val="595959"/>
                </a:solidFill>
              </a:rPr>
              <a:t>Equips service providers in health, child care, and social work sectors </a:t>
            </a:r>
          </a:p>
          <a:p>
            <a:r>
              <a:rPr lang="en-US" dirty="0">
                <a:solidFill>
                  <a:srgbClr val="595959"/>
                </a:solidFill>
              </a:rPr>
              <a:t>Service providers use training to support families and caregivers</a:t>
            </a:r>
          </a:p>
          <a:p>
            <a:r>
              <a:rPr lang="en-US" dirty="0">
                <a:solidFill>
                  <a:srgbClr val="595959"/>
                </a:solidFill>
              </a:rPr>
              <a:t>Skills-based </a:t>
            </a:r>
          </a:p>
          <a:p>
            <a:r>
              <a:rPr lang="en-US" dirty="0">
                <a:solidFill>
                  <a:srgbClr val="595959"/>
                </a:solidFill>
              </a:rPr>
              <a:t>Digital and in-person curriculum</a:t>
            </a:r>
          </a:p>
          <a:p>
            <a:r>
              <a:rPr lang="en-US" dirty="0">
                <a:solidFill>
                  <a:srgbClr val="595959"/>
                </a:solidFill>
              </a:rPr>
              <a:t>Topics include Developmental Feeding Skills, Best Practices for Mealtime, and Counseling Caregivers on Nutrition &amp; Feeding</a:t>
            </a:r>
          </a:p>
        </p:txBody>
      </p:sp>
      <p:pic>
        <p:nvPicPr>
          <p:cNvPr id="6" name="Content Placeholder 3" descr="A person measuring a child's head circumference with a woman in the background smiling and moving an object to capture the child's attention. &#10;">
            <a:extLst>
              <a:ext uri="{FF2B5EF4-FFF2-40B4-BE49-F238E27FC236}">
                <a16:creationId xmlns:a16="http://schemas.microsoft.com/office/drawing/2014/main" id="{16B85591-2B52-C03D-21DC-03AE8B6C5CDE}"/>
              </a:ext>
            </a:extLst>
          </p:cNvPr>
          <p:cNvPicPr>
            <a:picLocks noChangeAspect="1"/>
          </p:cNvPicPr>
          <p:nvPr/>
        </p:nvPicPr>
        <p:blipFill rotWithShape="1">
          <a:blip r:embed="rId3"/>
          <a:srcRect b="23094"/>
          <a:stretch/>
        </p:blipFill>
        <p:spPr>
          <a:xfrm>
            <a:off x="8782714" y="1479550"/>
            <a:ext cx="2743199" cy="4219370"/>
          </a:xfrm>
          <a:prstGeom prst="roundRect">
            <a:avLst/>
          </a:prstGeom>
        </p:spPr>
      </p:pic>
      <p:sp>
        <p:nvSpPr>
          <p:cNvPr id="7" name="Date Placeholder 6">
            <a:extLst>
              <a:ext uri="{FF2B5EF4-FFF2-40B4-BE49-F238E27FC236}">
                <a16:creationId xmlns:a16="http://schemas.microsoft.com/office/drawing/2014/main" id="{AA0E8E67-0058-B440-1E5D-720D535FC75C}"/>
              </a:ext>
            </a:extLst>
          </p:cNvPr>
          <p:cNvSpPr>
            <a:spLocks noGrp="1"/>
          </p:cNvSpPr>
          <p:nvPr>
            <p:ph type="dt" sz="half" idx="10"/>
          </p:nvPr>
        </p:nvSpPr>
        <p:spPr/>
        <p:txBody>
          <a:bodyPr/>
          <a:lstStyle/>
          <a:p>
            <a:r>
              <a:rPr lang="en-US" dirty="0"/>
              <a:t>21/02/2024</a:t>
            </a:r>
            <a:endParaRPr lang="en-GB" dirty="0"/>
          </a:p>
        </p:txBody>
      </p:sp>
      <p:sp>
        <p:nvSpPr>
          <p:cNvPr id="4" name="Footer Placeholder 3">
            <a:extLst>
              <a:ext uri="{FF2B5EF4-FFF2-40B4-BE49-F238E27FC236}">
                <a16:creationId xmlns:a16="http://schemas.microsoft.com/office/drawing/2014/main" id="{8BC10E0D-4321-F956-F9AD-45F033DB1163}"/>
              </a:ext>
            </a:extLst>
          </p:cNvPr>
          <p:cNvSpPr>
            <a:spLocks noGrp="1"/>
          </p:cNvSpPr>
          <p:nvPr>
            <p:ph type="ftr" sz="quarter" idx="11"/>
          </p:nvPr>
        </p:nvSpPr>
        <p:spPr/>
        <p:txBody>
          <a:bodyPr/>
          <a:lstStyle/>
          <a:p>
            <a:r>
              <a:rPr lang="en-US" dirty="0"/>
              <a:t>#ZeroCon24</a:t>
            </a:r>
            <a:endParaRPr lang="en-GB" dirty="0"/>
          </a:p>
        </p:txBody>
      </p:sp>
      <p:sp>
        <p:nvSpPr>
          <p:cNvPr id="5" name="Slide Number Placeholder 4">
            <a:extLst>
              <a:ext uri="{FF2B5EF4-FFF2-40B4-BE49-F238E27FC236}">
                <a16:creationId xmlns:a16="http://schemas.microsoft.com/office/drawing/2014/main" id="{4F197E9A-6AC8-A6CB-41E1-E3AED5170F49}"/>
              </a:ext>
            </a:extLst>
          </p:cNvPr>
          <p:cNvSpPr>
            <a:spLocks noGrp="1"/>
          </p:cNvSpPr>
          <p:nvPr>
            <p:ph type="sldNum" sz="quarter" idx="12"/>
          </p:nvPr>
        </p:nvSpPr>
        <p:spPr/>
        <p:txBody>
          <a:bodyPr/>
          <a:lstStyle/>
          <a:p>
            <a:fld id="{1195A9E4-2CE9-4E32-BE85-7C32F0F78A6D}" type="slidenum">
              <a:rPr lang="en-GB" smtClean="0"/>
              <a:t>4</a:t>
            </a:fld>
            <a:endParaRPr lang="en-GB" dirty="0"/>
          </a:p>
        </p:txBody>
      </p:sp>
    </p:spTree>
    <p:extLst>
      <p:ext uri="{BB962C8B-B14F-4D97-AF65-F5344CB8AC3E}">
        <p14:creationId xmlns:p14="http://schemas.microsoft.com/office/powerpoint/2010/main" val="3415117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9C4B2-5519-6400-4411-F749DC2CB046}"/>
              </a:ext>
            </a:extLst>
          </p:cNvPr>
          <p:cNvSpPr>
            <a:spLocks noGrp="1"/>
          </p:cNvSpPr>
          <p:nvPr>
            <p:ph type="title"/>
          </p:nvPr>
        </p:nvSpPr>
        <p:spPr/>
        <p:txBody>
          <a:bodyPr/>
          <a:lstStyle/>
          <a:p>
            <a:r>
              <a:rPr lang="en-US" i="1" dirty="0">
                <a:solidFill>
                  <a:srgbClr val="595959"/>
                </a:solidFill>
                <a:latin typeface="Gotham Rounded Book" pitchFamily="2" charset="0"/>
              </a:rPr>
              <a:t>Count Me In </a:t>
            </a:r>
            <a:r>
              <a:rPr lang="en-US" dirty="0">
                <a:solidFill>
                  <a:srgbClr val="595959"/>
                </a:solidFill>
                <a:latin typeface="Gotham Rounded Book" pitchFamily="2" charset="0"/>
              </a:rPr>
              <a:t>app</a:t>
            </a:r>
          </a:p>
        </p:txBody>
      </p:sp>
      <p:sp>
        <p:nvSpPr>
          <p:cNvPr id="3" name="Content Placeholder 2">
            <a:extLst>
              <a:ext uri="{FF2B5EF4-FFF2-40B4-BE49-F238E27FC236}">
                <a16:creationId xmlns:a16="http://schemas.microsoft.com/office/drawing/2014/main" id="{292E5E4E-C63A-221B-F0C8-82D56964F1E8}"/>
              </a:ext>
            </a:extLst>
          </p:cNvPr>
          <p:cNvSpPr>
            <a:spLocks noGrp="1"/>
          </p:cNvSpPr>
          <p:nvPr>
            <p:ph idx="1"/>
          </p:nvPr>
        </p:nvSpPr>
        <p:spPr>
          <a:xfrm>
            <a:off x="643443" y="1792518"/>
            <a:ext cx="6472252" cy="3861226"/>
          </a:xfrm>
        </p:spPr>
        <p:txBody>
          <a:bodyPr>
            <a:normAutofit/>
          </a:bodyPr>
          <a:lstStyle/>
          <a:p>
            <a:r>
              <a:rPr lang="en-US" dirty="0">
                <a:solidFill>
                  <a:srgbClr val="595959"/>
                </a:solidFill>
              </a:rPr>
              <a:t>SPOON’s digital health app: </a:t>
            </a:r>
            <a:r>
              <a:rPr lang="en-US" i="1" dirty="0">
                <a:solidFill>
                  <a:srgbClr val="595959"/>
                </a:solidFill>
              </a:rPr>
              <a:t>Count Me In</a:t>
            </a:r>
          </a:p>
          <a:p>
            <a:r>
              <a:rPr lang="en-US" dirty="0">
                <a:solidFill>
                  <a:srgbClr val="595959"/>
                </a:solidFill>
              </a:rPr>
              <a:t>Modules on growth, anemia, feeding, and developmental screening</a:t>
            </a:r>
          </a:p>
          <a:p>
            <a:r>
              <a:rPr lang="en-US" dirty="0">
                <a:solidFill>
                  <a:srgbClr val="595959"/>
                </a:solidFill>
              </a:rPr>
              <a:t>Reminders and resources to put training into practice</a:t>
            </a:r>
          </a:p>
          <a:p>
            <a:r>
              <a:rPr lang="en-US" dirty="0">
                <a:solidFill>
                  <a:srgbClr val="595959"/>
                </a:solidFill>
              </a:rPr>
              <a:t>Facilitates assessments and monitoring</a:t>
            </a:r>
          </a:p>
          <a:p>
            <a:r>
              <a:rPr lang="en-US" dirty="0">
                <a:solidFill>
                  <a:srgbClr val="595959"/>
                </a:solidFill>
              </a:rPr>
              <a:t>Individualized recommendations for caregivers and care plans for each child</a:t>
            </a:r>
          </a:p>
          <a:p>
            <a:pPr marL="0" indent="0">
              <a:buNone/>
            </a:pPr>
            <a:endParaRPr lang="en-US" dirty="0"/>
          </a:p>
        </p:txBody>
      </p:sp>
      <p:grpSp>
        <p:nvGrpSpPr>
          <p:cNvPr id="9" name="Group 8" descr="Screenshots from Count Me In. In the background is the Growth Recommendations page with partial view of a growth chart and interpretations. In the foreground, the page is showing &quot;Mealtime: Screening&quot; with questions followed by multiple choice buttons or illustrations to select. ">
            <a:extLst>
              <a:ext uri="{FF2B5EF4-FFF2-40B4-BE49-F238E27FC236}">
                <a16:creationId xmlns:a16="http://schemas.microsoft.com/office/drawing/2014/main" id="{91D1BCF1-853D-EC9F-2CB1-8631CE44EDC2}"/>
              </a:ext>
            </a:extLst>
          </p:cNvPr>
          <p:cNvGrpSpPr>
            <a:grpSpLocks noChangeAspect="1"/>
          </p:cNvGrpSpPr>
          <p:nvPr/>
        </p:nvGrpSpPr>
        <p:grpSpPr>
          <a:xfrm>
            <a:off x="7342317" y="1505048"/>
            <a:ext cx="4206240" cy="4254111"/>
            <a:chOff x="7026442" y="1255670"/>
            <a:chExt cx="4695931" cy="4749377"/>
          </a:xfrm>
        </p:grpSpPr>
        <p:pic>
          <p:nvPicPr>
            <p:cNvPr id="6" name="Picture 5" descr="Screenshot of Growth Recommendations in Count Me In. ">
              <a:extLst>
                <a:ext uri="{FF2B5EF4-FFF2-40B4-BE49-F238E27FC236}">
                  <a16:creationId xmlns:a16="http://schemas.microsoft.com/office/drawing/2014/main" id="{BA3B9E45-24D0-4546-5758-9254D7AA310A}"/>
                </a:ext>
              </a:extLst>
            </p:cNvPr>
            <p:cNvPicPr>
              <a:picLocks noChangeAspect="1"/>
            </p:cNvPicPr>
            <p:nvPr/>
          </p:nvPicPr>
          <p:blipFill>
            <a:blip r:embed="rId3"/>
            <a:stretch>
              <a:fillRect/>
            </a:stretch>
          </p:blipFill>
          <p:spPr>
            <a:xfrm>
              <a:off x="7026442" y="1255670"/>
              <a:ext cx="3881399" cy="3284862"/>
            </a:xfrm>
            <a:prstGeom prst="rect">
              <a:avLst/>
            </a:prstGeom>
            <a:effectLst>
              <a:outerShdw blurRad="50800" dist="38100" dir="2700000" algn="tl" rotWithShape="0">
                <a:prstClr val="black">
                  <a:alpha val="40000"/>
                </a:prstClr>
              </a:outerShdw>
            </a:effectLst>
          </p:spPr>
        </p:pic>
        <p:pic>
          <p:nvPicPr>
            <p:cNvPr id="8" name="Picture 7" descr="A screenshot of Mealtime: Screening in Count Me In.&#10;">
              <a:extLst>
                <a:ext uri="{FF2B5EF4-FFF2-40B4-BE49-F238E27FC236}">
                  <a16:creationId xmlns:a16="http://schemas.microsoft.com/office/drawing/2014/main" id="{86914186-903D-5FE5-EECB-B91A3D3577EF}"/>
                </a:ext>
              </a:extLst>
            </p:cNvPr>
            <p:cNvPicPr>
              <a:picLocks noChangeAspect="1"/>
            </p:cNvPicPr>
            <p:nvPr/>
          </p:nvPicPr>
          <p:blipFill>
            <a:blip r:embed="rId4"/>
            <a:stretch>
              <a:fillRect/>
            </a:stretch>
          </p:blipFill>
          <p:spPr>
            <a:xfrm>
              <a:off x="8153400" y="2772194"/>
              <a:ext cx="3568973" cy="3232853"/>
            </a:xfrm>
            <a:prstGeom prst="rect">
              <a:avLst/>
            </a:prstGeom>
            <a:effectLst>
              <a:outerShdw blurRad="50800" dist="38100" dir="2700000" algn="tl" rotWithShape="0">
                <a:prstClr val="black">
                  <a:alpha val="40000"/>
                </a:prstClr>
              </a:outerShdw>
            </a:effectLst>
          </p:spPr>
        </p:pic>
      </p:grpSp>
      <p:sp>
        <p:nvSpPr>
          <p:cNvPr id="4" name="Footer Placeholder 3">
            <a:extLst>
              <a:ext uri="{FF2B5EF4-FFF2-40B4-BE49-F238E27FC236}">
                <a16:creationId xmlns:a16="http://schemas.microsoft.com/office/drawing/2014/main" id="{8BC10E0D-4321-F956-F9AD-45F033DB1163}"/>
              </a:ext>
            </a:extLst>
          </p:cNvPr>
          <p:cNvSpPr>
            <a:spLocks noGrp="1"/>
          </p:cNvSpPr>
          <p:nvPr>
            <p:ph type="ftr" sz="quarter" idx="11"/>
          </p:nvPr>
        </p:nvSpPr>
        <p:spPr/>
        <p:txBody>
          <a:bodyPr/>
          <a:lstStyle/>
          <a:p>
            <a:r>
              <a:rPr lang="en-US" dirty="0"/>
              <a:t>#ZeroCon24</a:t>
            </a:r>
            <a:endParaRPr lang="en-GB" dirty="0"/>
          </a:p>
        </p:txBody>
      </p:sp>
      <p:sp>
        <p:nvSpPr>
          <p:cNvPr id="7" name="Date Placeholder 6">
            <a:extLst>
              <a:ext uri="{FF2B5EF4-FFF2-40B4-BE49-F238E27FC236}">
                <a16:creationId xmlns:a16="http://schemas.microsoft.com/office/drawing/2014/main" id="{AA0E8E67-0058-B440-1E5D-720D535FC75C}"/>
              </a:ext>
            </a:extLst>
          </p:cNvPr>
          <p:cNvSpPr>
            <a:spLocks noGrp="1"/>
          </p:cNvSpPr>
          <p:nvPr>
            <p:ph type="dt" sz="half" idx="10"/>
          </p:nvPr>
        </p:nvSpPr>
        <p:spPr/>
        <p:txBody>
          <a:bodyPr/>
          <a:lstStyle/>
          <a:p>
            <a:r>
              <a:rPr lang="en-US" dirty="0"/>
              <a:t>21/02/2024</a:t>
            </a:r>
            <a:endParaRPr lang="en-GB" dirty="0"/>
          </a:p>
        </p:txBody>
      </p:sp>
      <p:sp>
        <p:nvSpPr>
          <p:cNvPr id="5" name="Slide Number Placeholder 4">
            <a:extLst>
              <a:ext uri="{FF2B5EF4-FFF2-40B4-BE49-F238E27FC236}">
                <a16:creationId xmlns:a16="http://schemas.microsoft.com/office/drawing/2014/main" id="{4F197E9A-6AC8-A6CB-41E1-E3AED5170F49}"/>
              </a:ext>
            </a:extLst>
          </p:cNvPr>
          <p:cNvSpPr>
            <a:spLocks noGrp="1"/>
          </p:cNvSpPr>
          <p:nvPr>
            <p:ph type="sldNum" sz="quarter" idx="12"/>
          </p:nvPr>
        </p:nvSpPr>
        <p:spPr/>
        <p:txBody>
          <a:bodyPr/>
          <a:lstStyle/>
          <a:p>
            <a:fld id="{1195A9E4-2CE9-4E32-BE85-7C32F0F78A6D}" type="slidenum">
              <a:rPr lang="en-GB" smtClean="0"/>
              <a:t>5</a:t>
            </a:fld>
            <a:endParaRPr lang="en-GB" dirty="0"/>
          </a:p>
        </p:txBody>
      </p:sp>
    </p:spTree>
    <p:extLst>
      <p:ext uri="{BB962C8B-B14F-4D97-AF65-F5344CB8AC3E}">
        <p14:creationId xmlns:p14="http://schemas.microsoft.com/office/powerpoint/2010/main" val="2420811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9C4B2-5519-6400-4411-F749DC2CB046}"/>
              </a:ext>
            </a:extLst>
          </p:cNvPr>
          <p:cNvSpPr>
            <a:spLocks noGrp="1"/>
          </p:cNvSpPr>
          <p:nvPr>
            <p:ph type="title"/>
          </p:nvPr>
        </p:nvSpPr>
        <p:spPr/>
        <p:txBody>
          <a:bodyPr/>
          <a:lstStyle/>
          <a:p>
            <a:r>
              <a:rPr lang="en-US" dirty="0">
                <a:solidFill>
                  <a:srgbClr val="595959"/>
                </a:solidFill>
                <a:latin typeface="Gotham Rounded Book" pitchFamily="2" charset="0"/>
              </a:rPr>
              <a:t>Advocacy</a:t>
            </a:r>
            <a:r>
              <a:rPr lang="en-US" dirty="0"/>
              <a:t> </a:t>
            </a:r>
          </a:p>
        </p:txBody>
      </p:sp>
      <p:sp>
        <p:nvSpPr>
          <p:cNvPr id="3" name="Content Placeholder 2">
            <a:extLst>
              <a:ext uri="{FF2B5EF4-FFF2-40B4-BE49-F238E27FC236}">
                <a16:creationId xmlns:a16="http://schemas.microsoft.com/office/drawing/2014/main" id="{292E5E4E-C63A-221B-F0C8-82D56964F1E8}"/>
              </a:ext>
            </a:extLst>
          </p:cNvPr>
          <p:cNvSpPr>
            <a:spLocks noGrp="1"/>
          </p:cNvSpPr>
          <p:nvPr>
            <p:ph idx="1"/>
          </p:nvPr>
        </p:nvSpPr>
        <p:spPr>
          <a:xfrm>
            <a:off x="838200" y="1792518"/>
            <a:ext cx="6172200" cy="3861226"/>
          </a:xfrm>
        </p:spPr>
        <p:txBody>
          <a:bodyPr>
            <a:normAutofit/>
          </a:bodyPr>
          <a:lstStyle/>
          <a:p>
            <a:r>
              <a:rPr lang="en-US" i="1" dirty="0">
                <a:solidFill>
                  <a:srgbClr val="595959"/>
                </a:solidFill>
              </a:rPr>
              <a:t>Count Me In </a:t>
            </a:r>
            <a:r>
              <a:rPr lang="en-US" dirty="0">
                <a:solidFill>
                  <a:srgbClr val="595959"/>
                </a:solidFill>
              </a:rPr>
              <a:t>generates data and reports on nutrition and feeding status of children with disabilities</a:t>
            </a:r>
          </a:p>
          <a:p>
            <a:r>
              <a:rPr lang="en-US" dirty="0">
                <a:solidFill>
                  <a:srgbClr val="595959"/>
                </a:solidFill>
              </a:rPr>
              <a:t>Used to inform outreach and technical support for policies, strategies, guidelines, and tools</a:t>
            </a:r>
          </a:p>
          <a:p>
            <a:r>
              <a:rPr lang="en-US" dirty="0">
                <a:solidFill>
                  <a:srgbClr val="595959"/>
                </a:solidFill>
              </a:rPr>
              <a:t>Outreach to practitioners and funders</a:t>
            </a:r>
          </a:p>
          <a:p>
            <a:r>
              <a:rPr lang="en-US" dirty="0">
                <a:solidFill>
                  <a:srgbClr val="595959"/>
                </a:solidFill>
              </a:rPr>
              <a:t>Global and national coalitions</a:t>
            </a:r>
          </a:p>
          <a:p>
            <a:endParaRPr lang="en-US" dirty="0"/>
          </a:p>
        </p:txBody>
      </p:sp>
      <p:pic>
        <p:nvPicPr>
          <p:cNvPr id="6" name="Picture 5" descr="Screenshot of a Demographic Report including pie charts and tables of demographic data from Count Me In. ">
            <a:extLst>
              <a:ext uri="{FF2B5EF4-FFF2-40B4-BE49-F238E27FC236}">
                <a16:creationId xmlns:a16="http://schemas.microsoft.com/office/drawing/2014/main" id="{51CC4835-55CB-D6E1-2948-9C50579B68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93794" y="1622686"/>
            <a:ext cx="3660006" cy="3612627"/>
          </a:xfrm>
          <a:prstGeom prst="rect">
            <a:avLst/>
          </a:prstGeom>
          <a:effectLst>
            <a:outerShdw blurRad="50800" dist="38100" dir="2700000" algn="tl" rotWithShape="0">
              <a:prstClr val="black">
                <a:alpha val="40000"/>
              </a:prstClr>
            </a:outerShdw>
          </a:effectLst>
        </p:spPr>
      </p:pic>
      <p:sp>
        <p:nvSpPr>
          <p:cNvPr id="4" name="Footer Placeholder 3">
            <a:extLst>
              <a:ext uri="{FF2B5EF4-FFF2-40B4-BE49-F238E27FC236}">
                <a16:creationId xmlns:a16="http://schemas.microsoft.com/office/drawing/2014/main" id="{8BC10E0D-4321-F956-F9AD-45F033DB1163}"/>
              </a:ext>
            </a:extLst>
          </p:cNvPr>
          <p:cNvSpPr>
            <a:spLocks noGrp="1"/>
          </p:cNvSpPr>
          <p:nvPr>
            <p:ph type="ftr" sz="quarter" idx="11"/>
          </p:nvPr>
        </p:nvSpPr>
        <p:spPr/>
        <p:txBody>
          <a:bodyPr/>
          <a:lstStyle/>
          <a:p>
            <a:r>
              <a:rPr lang="en-US" dirty="0"/>
              <a:t>#ZeroCon24</a:t>
            </a:r>
            <a:endParaRPr lang="en-GB" dirty="0"/>
          </a:p>
        </p:txBody>
      </p:sp>
      <p:sp>
        <p:nvSpPr>
          <p:cNvPr id="7" name="Date Placeholder 6">
            <a:extLst>
              <a:ext uri="{FF2B5EF4-FFF2-40B4-BE49-F238E27FC236}">
                <a16:creationId xmlns:a16="http://schemas.microsoft.com/office/drawing/2014/main" id="{AA0E8E67-0058-B440-1E5D-720D535FC75C}"/>
              </a:ext>
            </a:extLst>
          </p:cNvPr>
          <p:cNvSpPr>
            <a:spLocks noGrp="1"/>
          </p:cNvSpPr>
          <p:nvPr>
            <p:ph type="dt" sz="half" idx="10"/>
          </p:nvPr>
        </p:nvSpPr>
        <p:spPr/>
        <p:txBody>
          <a:bodyPr/>
          <a:lstStyle/>
          <a:p>
            <a:r>
              <a:rPr lang="en-US" dirty="0"/>
              <a:t>21/02/2024</a:t>
            </a:r>
            <a:endParaRPr lang="en-GB" dirty="0"/>
          </a:p>
        </p:txBody>
      </p:sp>
      <p:sp>
        <p:nvSpPr>
          <p:cNvPr id="5" name="Slide Number Placeholder 4">
            <a:extLst>
              <a:ext uri="{FF2B5EF4-FFF2-40B4-BE49-F238E27FC236}">
                <a16:creationId xmlns:a16="http://schemas.microsoft.com/office/drawing/2014/main" id="{4F197E9A-6AC8-A6CB-41E1-E3AED5170F49}"/>
              </a:ext>
            </a:extLst>
          </p:cNvPr>
          <p:cNvSpPr>
            <a:spLocks noGrp="1"/>
          </p:cNvSpPr>
          <p:nvPr>
            <p:ph type="sldNum" sz="quarter" idx="12"/>
          </p:nvPr>
        </p:nvSpPr>
        <p:spPr/>
        <p:txBody>
          <a:bodyPr/>
          <a:lstStyle/>
          <a:p>
            <a:fld id="{1195A9E4-2CE9-4E32-BE85-7C32F0F78A6D}" type="slidenum">
              <a:rPr lang="en-GB" smtClean="0"/>
              <a:t>6</a:t>
            </a:fld>
            <a:endParaRPr lang="en-GB" dirty="0"/>
          </a:p>
        </p:txBody>
      </p:sp>
    </p:spTree>
    <p:extLst>
      <p:ext uri="{BB962C8B-B14F-4D97-AF65-F5344CB8AC3E}">
        <p14:creationId xmlns:p14="http://schemas.microsoft.com/office/powerpoint/2010/main" val="1748768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CBC40-EA3B-6976-6AEB-D40AB9D3D462}"/>
              </a:ext>
            </a:extLst>
          </p:cNvPr>
          <p:cNvSpPr>
            <a:spLocks noGrp="1"/>
          </p:cNvSpPr>
          <p:nvPr>
            <p:ph type="title"/>
          </p:nvPr>
        </p:nvSpPr>
        <p:spPr/>
        <p:txBody>
          <a:bodyPr/>
          <a:lstStyle/>
          <a:p>
            <a:r>
              <a:rPr lang="en-US" dirty="0">
                <a:solidFill>
                  <a:srgbClr val="595959"/>
                </a:solidFill>
                <a:latin typeface="Gotham Rounded Book" pitchFamily="2" charset="0"/>
              </a:rPr>
              <a:t>Impact</a:t>
            </a:r>
          </a:p>
        </p:txBody>
      </p:sp>
      <p:sp>
        <p:nvSpPr>
          <p:cNvPr id="3" name="Content Placeholder 2">
            <a:extLst>
              <a:ext uri="{FF2B5EF4-FFF2-40B4-BE49-F238E27FC236}">
                <a16:creationId xmlns:a16="http://schemas.microsoft.com/office/drawing/2014/main" id="{A37E0D86-C419-A1C2-00BA-60369156DE97}"/>
              </a:ext>
            </a:extLst>
          </p:cNvPr>
          <p:cNvSpPr>
            <a:spLocks noGrp="1"/>
          </p:cNvSpPr>
          <p:nvPr>
            <p:ph idx="1"/>
          </p:nvPr>
        </p:nvSpPr>
        <p:spPr/>
        <p:txBody>
          <a:bodyPr>
            <a:normAutofit/>
          </a:bodyPr>
          <a:lstStyle/>
          <a:p>
            <a:r>
              <a:rPr lang="en-US" dirty="0">
                <a:solidFill>
                  <a:srgbClr val="595959"/>
                </a:solidFill>
              </a:rPr>
              <a:t>In 2022, trained nearly 600 people in 9 countries</a:t>
            </a:r>
          </a:p>
          <a:p>
            <a:r>
              <a:rPr lang="en-US" dirty="0">
                <a:solidFill>
                  <a:srgbClr val="595959"/>
                </a:solidFill>
              </a:rPr>
              <a:t>More than 4,000 children assessed in </a:t>
            </a:r>
            <a:r>
              <a:rPr lang="en-US" i="1" dirty="0">
                <a:solidFill>
                  <a:srgbClr val="595959"/>
                </a:solidFill>
              </a:rPr>
              <a:t>Count Me In</a:t>
            </a:r>
          </a:p>
          <a:p>
            <a:r>
              <a:rPr lang="en-US" dirty="0">
                <a:solidFill>
                  <a:srgbClr val="595959"/>
                </a:solidFill>
              </a:rPr>
              <a:t>Reductions in key indicators of malnutrition</a:t>
            </a:r>
          </a:p>
          <a:p>
            <a:r>
              <a:rPr lang="en-US" dirty="0">
                <a:solidFill>
                  <a:srgbClr val="595959"/>
                </a:solidFill>
              </a:rPr>
              <a:t>Contributed to advocacy priorities in Lesotho, Zambia, and Uganda</a:t>
            </a:r>
          </a:p>
          <a:p>
            <a:r>
              <a:rPr lang="en-US" dirty="0">
                <a:solidFill>
                  <a:srgbClr val="595959"/>
                </a:solidFill>
              </a:rPr>
              <a:t>Improving nutrition has long-ranging benefits for children</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CDD7BC53-3E5D-4219-81CA-B3016D9FAFA2}"/>
              </a:ext>
            </a:extLst>
          </p:cNvPr>
          <p:cNvSpPr>
            <a:spLocks noGrp="1"/>
          </p:cNvSpPr>
          <p:nvPr>
            <p:ph type="ftr" sz="quarter" idx="11"/>
          </p:nvPr>
        </p:nvSpPr>
        <p:spPr/>
        <p:txBody>
          <a:bodyPr/>
          <a:lstStyle/>
          <a:p>
            <a:r>
              <a:rPr lang="en-US" dirty="0"/>
              <a:t>#ZeroCon24</a:t>
            </a:r>
            <a:endParaRPr lang="en-GB" dirty="0"/>
          </a:p>
        </p:txBody>
      </p:sp>
      <p:sp>
        <p:nvSpPr>
          <p:cNvPr id="6" name="Date Placeholder 5">
            <a:extLst>
              <a:ext uri="{FF2B5EF4-FFF2-40B4-BE49-F238E27FC236}">
                <a16:creationId xmlns:a16="http://schemas.microsoft.com/office/drawing/2014/main" id="{4C7DB5ED-C853-A476-9C88-31AA62FA6999}"/>
              </a:ext>
            </a:extLst>
          </p:cNvPr>
          <p:cNvSpPr>
            <a:spLocks noGrp="1"/>
          </p:cNvSpPr>
          <p:nvPr>
            <p:ph type="dt" sz="half" idx="10"/>
          </p:nvPr>
        </p:nvSpPr>
        <p:spPr/>
        <p:txBody>
          <a:bodyPr/>
          <a:lstStyle/>
          <a:p>
            <a:r>
              <a:rPr lang="en-US" dirty="0"/>
              <a:t>21/02/2024</a:t>
            </a:r>
            <a:endParaRPr lang="en-GB" dirty="0"/>
          </a:p>
        </p:txBody>
      </p:sp>
      <p:sp>
        <p:nvSpPr>
          <p:cNvPr id="5" name="Slide Number Placeholder 4">
            <a:extLst>
              <a:ext uri="{FF2B5EF4-FFF2-40B4-BE49-F238E27FC236}">
                <a16:creationId xmlns:a16="http://schemas.microsoft.com/office/drawing/2014/main" id="{E81B027E-4C1C-0B22-BD7D-DD81D352510B}"/>
              </a:ext>
            </a:extLst>
          </p:cNvPr>
          <p:cNvSpPr>
            <a:spLocks noGrp="1"/>
          </p:cNvSpPr>
          <p:nvPr>
            <p:ph type="sldNum" sz="quarter" idx="12"/>
          </p:nvPr>
        </p:nvSpPr>
        <p:spPr/>
        <p:txBody>
          <a:bodyPr/>
          <a:lstStyle/>
          <a:p>
            <a:fld id="{1195A9E4-2CE9-4E32-BE85-7C32F0F78A6D}" type="slidenum">
              <a:rPr lang="en-GB" smtClean="0"/>
              <a:t>7</a:t>
            </a:fld>
            <a:endParaRPr lang="en-GB" dirty="0"/>
          </a:p>
        </p:txBody>
      </p:sp>
    </p:spTree>
    <p:extLst>
      <p:ext uri="{BB962C8B-B14F-4D97-AF65-F5344CB8AC3E}">
        <p14:creationId xmlns:p14="http://schemas.microsoft.com/office/powerpoint/2010/main" val="1321294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CBC40-EA3B-6976-6AEB-D40AB9D3D462}"/>
              </a:ext>
            </a:extLst>
          </p:cNvPr>
          <p:cNvSpPr>
            <a:spLocks noGrp="1"/>
          </p:cNvSpPr>
          <p:nvPr>
            <p:ph type="title"/>
          </p:nvPr>
        </p:nvSpPr>
        <p:spPr/>
        <p:txBody>
          <a:bodyPr/>
          <a:lstStyle/>
          <a:p>
            <a:r>
              <a:rPr lang="en-US" dirty="0">
                <a:solidFill>
                  <a:srgbClr val="595959"/>
                </a:solidFill>
                <a:latin typeface="Gotham Rounded Book" pitchFamily="2" charset="0"/>
              </a:rPr>
              <a:t>Program Examples</a:t>
            </a:r>
          </a:p>
        </p:txBody>
      </p:sp>
      <p:sp>
        <p:nvSpPr>
          <p:cNvPr id="3" name="Content Placeholder 2">
            <a:extLst>
              <a:ext uri="{FF2B5EF4-FFF2-40B4-BE49-F238E27FC236}">
                <a16:creationId xmlns:a16="http://schemas.microsoft.com/office/drawing/2014/main" id="{A37E0D86-C419-A1C2-00BA-60369156DE97}"/>
              </a:ext>
            </a:extLst>
          </p:cNvPr>
          <p:cNvSpPr>
            <a:spLocks noGrp="1"/>
          </p:cNvSpPr>
          <p:nvPr>
            <p:ph idx="1"/>
          </p:nvPr>
        </p:nvSpPr>
        <p:spPr/>
        <p:txBody>
          <a:bodyPr>
            <a:normAutofit/>
          </a:bodyPr>
          <a:lstStyle/>
          <a:p>
            <a:r>
              <a:rPr lang="en-US" dirty="0">
                <a:solidFill>
                  <a:srgbClr val="595959"/>
                </a:solidFill>
              </a:rPr>
              <a:t>Zambia: Incorporating nutrition into programs and policies serving families of children with disabilities</a:t>
            </a:r>
          </a:p>
          <a:p>
            <a:r>
              <a:rPr lang="en-US" dirty="0">
                <a:solidFill>
                  <a:srgbClr val="595959"/>
                </a:solidFill>
              </a:rPr>
              <a:t>Lesotho: Linking developmental screening and nutrition screening in preschools and health centers</a:t>
            </a:r>
          </a:p>
          <a:p>
            <a:r>
              <a:rPr lang="en-US" dirty="0">
                <a:solidFill>
                  <a:srgbClr val="595959"/>
                </a:solidFill>
              </a:rPr>
              <a:t>Uganda: Integrating nutrition and feeding into family care and deinstitutionalization, and improving data on nutrition and feeding status of children with disabilities</a:t>
            </a:r>
          </a:p>
          <a:p>
            <a:endParaRPr lang="en-US" dirty="0"/>
          </a:p>
          <a:p>
            <a:endParaRPr lang="en-US" dirty="0"/>
          </a:p>
        </p:txBody>
      </p:sp>
      <p:sp>
        <p:nvSpPr>
          <p:cNvPr id="6" name="Date Placeholder 5">
            <a:extLst>
              <a:ext uri="{FF2B5EF4-FFF2-40B4-BE49-F238E27FC236}">
                <a16:creationId xmlns:a16="http://schemas.microsoft.com/office/drawing/2014/main" id="{C3BECA52-73C0-3858-20BF-D5E5265E24B0}"/>
              </a:ext>
            </a:extLst>
          </p:cNvPr>
          <p:cNvSpPr>
            <a:spLocks noGrp="1"/>
          </p:cNvSpPr>
          <p:nvPr>
            <p:ph type="dt" sz="half" idx="10"/>
          </p:nvPr>
        </p:nvSpPr>
        <p:spPr/>
        <p:txBody>
          <a:bodyPr/>
          <a:lstStyle/>
          <a:p>
            <a:r>
              <a:rPr lang="en-US" dirty="0"/>
              <a:t>21/02/2024</a:t>
            </a:r>
            <a:endParaRPr lang="en-GB" dirty="0"/>
          </a:p>
        </p:txBody>
      </p:sp>
      <p:sp>
        <p:nvSpPr>
          <p:cNvPr id="4" name="Footer Placeholder 3">
            <a:extLst>
              <a:ext uri="{FF2B5EF4-FFF2-40B4-BE49-F238E27FC236}">
                <a16:creationId xmlns:a16="http://schemas.microsoft.com/office/drawing/2014/main" id="{CDD7BC53-3E5D-4219-81CA-B3016D9FAFA2}"/>
              </a:ext>
            </a:extLst>
          </p:cNvPr>
          <p:cNvSpPr>
            <a:spLocks noGrp="1"/>
          </p:cNvSpPr>
          <p:nvPr>
            <p:ph type="ftr" sz="quarter" idx="11"/>
          </p:nvPr>
        </p:nvSpPr>
        <p:spPr/>
        <p:txBody>
          <a:bodyPr/>
          <a:lstStyle/>
          <a:p>
            <a:r>
              <a:rPr lang="en-US" dirty="0"/>
              <a:t>#ZeroCon24</a:t>
            </a:r>
            <a:endParaRPr lang="en-GB" dirty="0"/>
          </a:p>
        </p:txBody>
      </p:sp>
      <p:sp>
        <p:nvSpPr>
          <p:cNvPr id="5" name="Slide Number Placeholder 4">
            <a:extLst>
              <a:ext uri="{FF2B5EF4-FFF2-40B4-BE49-F238E27FC236}">
                <a16:creationId xmlns:a16="http://schemas.microsoft.com/office/drawing/2014/main" id="{E81B027E-4C1C-0B22-BD7D-DD81D352510B}"/>
              </a:ext>
            </a:extLst>
          </p:cNvPr>
          <p:cNvSpPr>
            <a:spLocks noGrp="1"/>
          </p:cNvSpPr>
          <p:nvPr>
            <p:ph type="sldNum" sz="quarter" idx="12"/>
          </p:nvPr>
        </p:nvSpPr>
        <p:spPr/>
        <p:txBody>
          <a:bodyPr/>
          <a:lstStyle/>
          <a:p>
            <a:fld id="{1195A9E4-2CE9-4E32-BE85-7C32F0F78A6D}" type="slidenum">
              <a:rPr lang="en-GB" smtClean="0"/>
              <a:t>8</a:t>
            </a:fld>
            <a:endParaRPr lang="en-GB" dirty="0"/>
          </a:p>
        </p:txBody>
      </p:sp>
    </p:spTree>
    <p:extLst>
      <p:ext uri="{BB962C8B-B14F-4D97-AF65-F5344CB8AC3E}">
        <p14:creationId xmlns:p14="http://schemas.microsoft.com/office/powerpoint/2010/main" val="2029836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2AA5E-D9ED-247F-9682-ABD6177FC986}"/>
              </a:ext>
            </a:extLst>
          </p:cNvPr>
          <p:cNvSpPr>
            <a:spLocks noGrp="1"/>
          </p:cNvSpPr>
          <p:nvPr>
            <p:ph type="title"/>
          </p:nvPr>
        </p:nvSpPr>
        <p:spPr/>
        <p:txBody>
          <a:bodyPr/>
          <a:lstStyle/>
          <a:p>
            <a:r>
              <a:rPr lang="en-US" dirty="0">
                <a:solidFill>
                  <a:srgbClr val="595959"/>
                </a:solidFill>
                <a:latin typeface="Gotham Rounded Book" pitchFamily="2" charset="0"/>
              </a:rPr>
              <a:t>Recommendations and next steps</a:t>
            </a:r>
          </a:p>
        </p:txBody>
      </p:sp>
      <p:sp>
        <p:nvSpPr>
          <p:cNvPr id="3" name="Content Placeholder 2">
            <a:extLst>
              <a:ext uri="{FF2B5EF4-FFF2-40B4-BE49-F238E27FC236}">
                <a16:creationId xmlns:a16="http://schemas.microsoft.com/office/drawing/2014/main" id="{066E3FEE-F189-5FC6-07E6-548326AC66B2}"/>
              </a:ext>
            </a:extLst>
          </p:cNvPr>
          <p:cNvSpPr>
            <a:spLocks noGrp="1"/>
          </p:cNvSpPr>
          <p:nvPr>
            <p:ph idx="1"/>
          </p:nvPr>
        </p:nvSpPr>
        <p:spPr>
          <a:xfrm>
            <a:off x="838200" y="1792517"/>
            <a:ext cx="10515600" cy="4225897"/>
          </a:xfrm>
        </p:spPr>
        <p:txBody>
          <a:bodyPr>
            <a:normAutofit/>
          </a:bodyPr>
          <a:lstStyle/>
          <a:p>
            <a:pPr>
              <a:defRPr/>
            </a:pPr>
            <a:r>
              <a:rPr lang="en-GB" dirty="0">
                <a:solidFill>
                  <a:srgbClr val="595959"/>
                </a:solidFill>
              </a:rPr>
              <a:t>Recommendations: </a:t>
            </a:r>
          </a:p>
          <a:p>
            <a:pPr lvl="1">
              <a:defRPr/>
            </a:pPr>
            <a:r>
              <a:rPr lang="en-GB" dirty="0">
                <a:solidFill>
                  <a:srgbClr val="595959"/>
                </a:solidFill>
              </a:rPr>
              <a:t>Incorporate nutrition into programs serving children with disabilities</a:t>
            </a:r>
          </a:p>
          <a:p>
            <a:pPr lvl="1">
              <a:defRPr/>
            </a:pPr>
            <a:r>
              <a:rPr lang="en-GB" dirty="0">
                <a:solidFill>
                  <a:srgbClr val="595959"/>
                </a:solidFill>
              </a:rPr>
              <a:t>Prioritize disability inclusion in nutrition systems </a:t>
            </a:r>
          </a:p>
          <a:p>
            <a:pPr lvl="1">
              <a:defRPr/>
            </a:pPr>
            <a:r>
              <a:rPr lang="en-GB" dirty="0">
                <a:solidFill>
                  <a:srgbClr val="595959"/>
                </a:solidFill>
              </a:rPr>
              <a:t>Link training, tools, and advocacy for impact</a:t>
            </a:r>
          </a:p>
          <a:p>
            <a:pPr lvl="1">
              <a:defRPr/>
            </a:pPr>
            <a:r>
              <a:rPr lang="en-GB" dirty="0">
                <a:solidFill>
                  <a:srgbClr val="595959"/>
                </a:solidFill>
              </a:rPr>
              <a:t>Improve data and accountability</a:t>
            </a:r>
          </a:p>
          <a:p>
            <a:r>
              <a:rPr lang="en-US" dirty="0">
                <a:solidFill>
                  <a:srgbClr val="595959"/>
                </a:solidFill>
              </a:rPr>
              <a:t>Next steps: </a:t>
            </a:r>
          </a:p>
          <a:p>
            <a:pPr lvl="1"/>
            <a:r>
              <a:rPr lang="en-US" dirty="0">
                <a:solidFill>
                  <a:srgbClr val="595959"/>
                </a:solidFill>
              </a:rPr>
              <a:t>Developing </a:t>
            </a:r>
            <a:r>
              <a:rPr lang="en-US" i="1" dirty="0">
                <a:solidFill>
                  <a:srgbClr val="595959"/>
                </a:solidFill>
              </a:rPr>
              <a:t>Count Me In Plus </a:t>
            </a:r>
          </a:p>
          <a:p>
            <a:pPr lvl="1"/>
            <a:r>
              <a:rPr lang="en-US" dirty="0">
                <a:solidFill>
                  <a:srgbClr val="595959"/>
                </a:solidFill>
              </a:rPr>
              <a:t>Assess and track the feeding and nutrition of 10,000 children </a:t>
            </a:r>
          </a:p>
          <a:p>
            <a:pPr lvl="1"/>
            <a:r>
              <a:rPr lang="en-US" dirty="0">
                <a:solidFill>
                  <a:srgbClr val="595959"/>
                </a:solidFill>
              </a:rPr>
              <a:t>Use data and partnerships to advocate for inclusive policies, investments, and services </a:t>
            </a:r>
          </a:p>
          <a:p>
            <a:pPr lvl="1"/>
            <a:endParaRPr lang="en-US" dirty="0"/>
          </a:p>
        </p:txBody>
      </p:sp>
      <p:sp>
        <p:nvSpPr>
          <p:cNvPr id="4" name="Footer Placeholder 3">
            <a:extLst>
              <a:ext uri="{FF2B5EF4-FFF2-40B4-BE49-F238E27FC236}">
                <a16:creationId xmlns:a16="http://schemas.microsoft.com/office/drawing/2014/main" id="{7E5F3AB9-51AE-51B6-78E5-5B3C74F28479}"/>
              </a:ext>
            </a:extLst>
          </p:cNvPr>
          <p:cNvSpPr>
            <a:spLocks noGrp="1"/>
          </p:cNvSpPr>
          <p:nvPr>
            <p:ph type="ftr" sz="quarter" idx="11"/>
          </p:nvPr>
        </p:nvSpPr>
        <p:spPr/>
        <p:txBody>
          <a:bodyPr/>
          <a:lstStyle/>
          <a:p>
            <a:r>
              <a:rPr lang="en-US" dirty="0"/>
              <a:t>#ZeroCon24</a:t>
            </a:r>
            <a:endParaRPr lang="en-GB" dirty="0"/>
          </a:p>
        </p:txBody>
      </p:sp>
      <p:sp>
        <p:nvSpPr>
          <p:cNvPr id="6" name="Date Placeholder 5">
            <a:extLst>
              <a:ext uri="{FF2B5EF4-FFF2-40B4-BE49-F238E27FC236}">
                <a16:creationId xmlns:a16="http://schemas.microsoft.com/office/drawing/2014/main" id="{45A7D7BD-3027-A312-4B3F-1F072CBDACF1}"/>
              </a:ext>
            </a:extLst>
          </p:cNvPr>
          <p:cNvSpPr>
            <a:spLocks noGrp="1"/>
          </p:cNvSpPr>
          <p:nvPr>
            <p:ph type="dt" sz="half" idx="10"/>
          </p:nvPr>
        </p:nvSpPr>
        <p:spPr/>
        <p:txBody>
          <a:bodyPr/>
          <a:lstStyle/>
          <a:p>
            <a:r>
              <a:rPr lang="en-US" dirty="0"/>
              <a:t>21/02/2024</a:t>
            </a:r>
            <a:endParaRPr lang="en-GB" dirty="0"/>
          </a:p>
        </p:txBody>
      </p:sp>
      <p:sp>
        <p:nvSpPr>
          <p:cNvPr id="5" name="Slide Number Placeholder 4">
            <a:extLst>
              <a:ext uri="{FF2B5EF4-FFF2-40B4-BE49-F238E27FC236}">
                <a16:creationId xmlns:a16="http://schemas.microsoft.com/office/drawing/2014/main" id="{04531B06-6329-C9F8-19FE-569661E41520}"/>
              </a:ext>
            </a:extLst>
          </p:cNvPr>
          <p:cNvSpPr>
            <a:spLocks noGrp="1"/>
          </p:cNvSpPr>
          <p:nvPr>
            <p:ph type="sldNum" sz="quarter" idx="12"/>
          </p:nvPr>
        </p:nvSpPr>
        <p:spPr/>
        <p:txBody>
          <a:bodyPr/>
          <a:lstStyle/>
          <a:p>
            <a:fld id="{1195A9E4-2CE9-4E32-BE85-7C32F0F78A6D}" type="slidenum">
              <a:rPr lang="en-GB" smtClean="0"/>
              <a:t>9</a:t>
            </a:fld>
            <a:endParaRPr lang="en-GB" dirty="0"/>
          </a:p>
        </p:txBody>
      </p:sp>
    </p:spTree>
    <p:extLst>
      <p:ext uri="{BB962C8B-B14F-4D97-AF65-F5344CB8AC3E}">
        <p14:creationId xmlns:p14="http://schemas.microsoft.com/office/powerpoint/2010/main" val="370135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1171</Words>
  <Application>Microsoft Office PowerPoint</Application>
  <PresentationFormat>Widescreen</PresentationFormat>
  <Paragraphs>147</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Gotham Rounded Book</vt:lpstr>
      <vt:lpstr>Times New Roman</vt:lpstr>
      <vt:lpstr>Office Theme</vt:lpstr>
      <vt:lpstr>Count Me In: Improving nutrition and feeding of children with disabilities </vt:lpstr>
      <vt:lpstr>Nutrition, feeding, and disability</vt:lpstr>
      <vt:lpstr>SPOON and the project</vt:lpstr>
      <vt:lpstr>Training</vt:lpstr>
      <vt:lpstr>Count Me In app</vt:lpstr>
      <vt:lpstr>Advocacy </vt:lpstr>
      <vt:lpstr>Impact</vt:lpstr>
      <vt:lpstr>Program Examples</vt:lpstr>
      <vt:lpstr>Recommendations and next steps</vt:lpstr>
      <vt:lpstr>Sustainability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Research | Zeroproject</cp:lastModifiedBy>
  <cp:revision>40</cp:revision>
  <cp:lastPrinted>2024-01-26T23:23:23Z</cp:lastPrinted>
  <dcterms:created xsi:type="dcterms:W3CDTF">2022-12-05T13:52:15Z</dcterms:created>
  <dcterms:modified xsi:type="dcterms:W3CDTF">2024-02-13T10:48:49Z</dcterms:modified>
</cp:coreProperties>
</file>