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61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4744E8-828E-4146-BB02-9603060576C8}" v="8" dt="2025-01-28T16:46:10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670" autoAdjust="0"/>
    <p:restoredTop sz="89831" autoAdjust="0"/>
  </p:normalViewPr>
  <p:slideViewPr>
    <p:cSldViewPr snapToGrid="0">
      <p:cViewPr varScale="1">
        <p:scale>
          <a:sx n="85" d="100"/>
          <a:sy n="85" d="100"/>
        </p:scale>
        <p:origin x="10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McCaw" userId="50ad6e63ba24562a" providerId="LiveId" clId="{AE4744E8-828E-4146-BB02-9603060576C8}"/>
    <pc:docChg chg="undo custSel modSld">
      <pc:chgData name="Amy McCaw" userId="50ad6e63ba24562a" providerId="LiveId" clId="{AE4744E8-828E-4146-BB02-9603060576C8}" dt="2025-02-04T17:15:47.669" v="595" actId="1076"/>
      <pc:docMkLst>
        <pc:docMk/>
      </pc:docMkLst>
      <pc:sldChg chg="modSp mod">
        <pc:chgData name="Amy McCaw" userId="50ad6e63ba24562a" providerId="LiveId" clId="{AE4744E8-828E-4146-BB02-9603060576C8}" dt="2025-02-04T17:13:54.632" v="578" actId="20577"/>
        <pc:sldMkLst>
          <pc:docMk/>
          <pc:sldMk cId="54376518" sldId="258"/>
        </pc:sldMkLst>
        <pc:spChg chg="mod">
          <ac:chgData name="Amy McCaw" userId="50ad6e63ba24562a" providerId="LiveId" clId="{AE4744E8-828E-4146-BB02-9603060576C8}" dt="2025-02-04T17:13:54.632" v="578" actId="20577"/>
          <ac:spMkLst>
            <pc:docMk/>
            <pc:sldMk cId="54376518" sldId="258"/>
            <ac:spMk id="2" creationId="{80A782FC-8B01-42F4-8056-DCC2EFED95D1}"/>
          </ac:spMkLst>
        </pc:spChg>
        <pc:spChg chg="mod">
          <ac:chgData name="Amy McCaw" userId="50ad6e63ba24562a" providerId="LiveId" clId="{AE4744E8-828E-4146-BB02-9603060576C8}" dt="2025-02-04T15:46:29.951" v="347" actId="207"/>
          <ac:spMkLst>
            <pc:docMk/>
            <pc:sldMk cId="54376518" sldId="258"/>
            <ac:spMk id="3" creationId="{28D29E75-4221-A94E-345A-B32600075CE2}"/>
          </ac:spMkLst>
        </pc:spChg>
        <pc:spChg chg="mod">
          <ac:chgData name="Amy McCaw" userId="50ad6e63ba24562a" providerId="LiveId" clId="{AE4744E8-828E-4146-BB02-9603060576C8}" dt="2025-02-04T15:46:54.996" v="351" actId="207"/>
          <ac:spMkLst>
            <pc:docMk/>
            <pc:sldMk cId="54376518" sldId="258"/>
            <ac:spMk id="4" creationId="{E4771D02-F4E4-C632-E5D7-C5E26F71C09C}"/>
          </ac:spMkLst>
        </pc:spChg>
        <pc:spChg chg="mod">
          <ac:chgData name="Amy McCaw" userId="50ad6e63ba24562a" providerId="LiveId" clId="{AE4744E8-828E-4146-BB02-9603060576C8}" dt="2025-02-04T15:46:43.456" v="350" actId="207"/>
          <ac:spMkLst>
            <pc:docMk/>
            <pc:sldMk cId="54376518" sldId="258"/>
            <ac:spMk id="5" creationId="{7AC3768F-90A0-EAFD-2925-2E14BB84439E}"/>
          </ac:spMkLst>
        </pc:spChg>
      </pc:sldChg>
      <pc:sldChg chg="modSp mod">
        <pc:chgData name="Amy McCaw" userId="50ad6e63ba24562a" providerId="LiveId" clId="{AE4744E8-828E-4146-BB02-9603060576C8}" dt="2025-02-04T16:48:15.074" v="536" actId="20577"/>
        <pc:sldMkLst>
          <pc:docMk/>
          <pc:sldMk cId="2056236133" sldId="259"/>
        </pc:sldMkLst>
        <pc:spChg chg="mod">
          <ac:chgData name="Amy McCaw" userId="50ad6e63ba24562a" providerId="LiveId" clId="{AE4744E8-828E-4146-BB02-9603060576C8}" dt="2025-02-04T16:48:15.074" v="536" actId="20577"/>
          <ac:spMkLst>
            <pc:docMk/>
            <pc:sldMk cId="2056236133" sldId="259"/>
            <ac:spMk id="3" creationId="{53A62A94-AC8F-71F7-921F-D6FF5DC9AE63}"/>
          </ac:spMkLst>
        </pc:spChg>
        <pc:spChg chg="mod">
          <ac:chgData name="Amy McCaw" userId="50ad6e63ba24562a" providerId="LiveId" clId="{AE4744E8-828E-4146-BB02-9603060576C8}" dt="2025-02-04T15:47:15.420" v="354" actId="207"/>
          <ac:spMkLst>
            <pc:docMk/>
            <pc:sldMk cId="2056236133" sldId="259"/>
            <ac:spMk id="10" creationId="{9867EA19-6E67-4295-F673-081EFF01B2E2}"/>
          </ac:spMkLst>
        </pc:spChg>
      </pc:sldChg>
      <pc:sldChg chg="modSp mod">
        <pc:chgData name="Amy McCaw" userId="50ad6e63ba24562a" providerId="LiveId" clId="{AE4744E8-828E-4146-BB02-9603060576C8}" dt="2025-02-04T17:15:47.669" v="595" actId="1076"/>
        <pc:sldMkLst>
          <pc:docMk/>
          <pc:sldMk cId="1679718698" sldId="260"/>
        </pc:sldMkLst>
        <pc:spChg chg="mod">
          <ac:chgData name="Amy McCaw" userId="50ad6e63ba24562a" providerId="LiveId" clId="{AE4744E8-828E-4146-BB02-9603060576C8}" dt="2025-02-04T17:15:39.517" v="593" actId="20577"/>
          <ac:spMkLst>
            <pc:docMk/>
            <pc:sldMk cId="1679718698" sldId="260"/>
            <ac:spMk id="3" creationId="{13CC161D-694E-BCF9-7EE1-C160F7200A02}"/>
          </ac:spMkLst>
        </pc:spChg>
        <pc:spChg chg="mod">
          <ac:chgData name="Amy McCaw" userId="50ad6e63ba24562a" providerId="LiveId" clId="{AE4744E8-828E-4146-BB02-9603060576C8}" dt="2025-02-04T15:47:26.207" v="356" actId="207"/>
          <ac:spMkLst>
            <pc:docMk/>
            <pc:sldMk cId="1679718698" sldId="260"/>
            <ac:spMk id="10" creationId="{47F4A035-787B-35D0-EB58-B1C44B3B3368}"/>
          </ac:spMkLst>
        </pc:spChg>
        <pc:picChg chg="mod">
          <ac:chgData name="Amy McCaw" userId="50ad6e63ba24562a" providerId="LiveId" clId="{AE4744E8-828E-4146-BB02-9603060576C8}" dt="2025-02-04T17:15:47.669" v="595" actId="1076"/>
          <ac:picMkLst>
            <pc:docMk/>
            <pc:sldMk cId="1679718698" sldId="260"/>
            <ac:picMk id="4" creationId="{EA0F7638-80DA-93FA-9934-980FDE948B18}"/>
          </ac:picMkLst>
        </pc:picChg>
      </pc:sldChg>
      <pc:sldChg chg="modSp mod">
        <pc:chgData name="Amy McCaw" userId="50ad6e63ba24562a" providerId="LiveId" clId="{AE4744E8-828E-4146-BB02-9603060576C8}" dt="2025-02-04T16:38:52.479" v="394" actId="6549"/>
        <pc:sldMkLst>
          <pc:docMk/>
          <pc:sldMk cId="43785715" sldId="261"/>
        </pc:sldMkLst>
        <pc:spChg chg="mod">
          <ac:chgData name="Amy McCaw" userId="50ad6e63ba24562a" providerId="LiveId" clId="{AE4744E8-828E-4146-BB02-9603060576C8}" dt="2025-02-04T15:47:02.661" v="352" actId="207"/>
          <ac:spMkLst>
            <pc:docMk/>
            <pc:sldMk cId="43785715" sldId="261"/>
            <ac:spMk id="2" creationId="{E7E02FAB-0397-B4BA-2FF8-F871B8F4FF24}"/>
          </ac:spMkLst>
        </pc:spChg>
        <pc:spChg chg="mod">
          <ac:chgData name="Amy McCaw" userId="50ad6e63ba24562a" providerId="LiveId" clId="{AE4744E8-828E-4146-BB02-9603060576C8}" dt="2025-02-04T16:38:52.479" v="394" actId="6549"/>
          <ac:spMkLst>
            <pc:docMk/>
            <pc:sldMk cId="43785715" sldId="261"/>
            <ac:spMk id="3" creationId="{04DB2B05-9A25-0E94-D7F9-96E23D88901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in this way.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2CE60-8F76-05D5-CBE7-2F5479E5A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32BB54-EECD-CCAC-A487-4894AD6C3C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4377FD-B582-B8A5-16F4-0915A57E41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89673-ED97-CB7D-1732-F5CF0B221B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001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04/02/2025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04/02/2025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04/02/2025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04/02/2025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C3768F-90A0-EAFD-2925-2E14BB84439E}"/>
              </a:ext>
            </a:extLst>
          </p:cNvPr>
          <p:cNvSpPr txBox="1"/>
          <p:nvPr/>
        </p:nvSpPr>
        <p:spPr>
          <a:xfrm>
            <a:off x="0" y="6347789"/>
            <a:ext cx="2319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#ZeroCon25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4087707" y="6181945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Wednesday 5 March 2025, 17:00-18:00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Mike Hess</a:t>
            </a:r>
          </a:p>
          <a:p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Blind Institute of Technology (BIT)</a:t>
            </a:r>
          </a:p>
          <a:p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 (with global presence)</a:t>
            </a:r>
          </a:p>
          <a:p>
            <a:r>
              <a:rPr lang="en-GB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ICT Solutions Supporting the Blind and Visually Impaired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rgbClr val="595959"/>
                </a:solidFill>
                <a:latin typeface="+mn-lt"/>
              </a:rPr>
              <a:t>Upskilling and Matching Academy </a:t>
            </a:r>
            <a:br>
              <a:rPr lang="en-US" sz="5400" dirty="0">
                <a:solidFill>
                  <a:srgbClr val="595959"/>
                </a:solidFill>
                <a:latin typeface="+mn-lt"/>
              </a:rPr>
            </a:br>
            <a:r>
              <a:rPr lang="en-US" sz="5400" dirty="0">
                <a:solidFill>
                  <a:srgbClr val="595959"/>
                </a:solidFill>
                <a:latin typeface="+mn-lt"/>
              </a:rPr>
              <a:t>for Employment of Disabled Professionals</a:t>
            </a:r>
            <a:endParaRPr lang="en-GB" sz="5400" dirty="0">
              <a:solidFill>
                <a:srgbClr val="595959"/>
              </a:solidFill>
              <a:latin typeface="+mn-lt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A1AC47-1DDB-BE6B-272F-AA8D8F68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26F0FC-5E30-0F5F-3CE9-827B4426E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2B05-9A25-0E94-D7F9-96E23D889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2" y="1400632"/>
            <a:ext cx="10515600" cy="3861226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Blind Institute of Technology (BIT), a U.S.-based NGO, has developed an innovative IT training and upskilling </a:t>
            </a:r>
            <a:r>
              <a:rPr lang="en-US" sz="2400" dirty="0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sz="24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disabled professionals, equipping them with the technical skills needed to compete in today’s workforce. Offered fully online, the </a:t>
            </a:r>
            <a:r>
              <a:rPr lang="en-US" sz="2400" dirty="0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sz="24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designed with accessibility in mind.</a:t>
            </a:r>
          </a:p>
          <a:p>
            <a:r>
              <a:rPr lang="en-US" sz="24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BIT collaborates with employers to secure competitive jobs for graduates, with starting salaries ranging from $40,000 to six figures. In the most recent 18 months, 251 students completed the </a:t>
            </a:r>
            <a:r>
              <a:rPr lang="en-US" sz="2400" dirty="0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sz="24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with many securing employment in tech roles. The initiative is officially recognized by the U.S. Department of Labor.</a:t>
            </a:r>
          </a:p>
          <a:p>
            <a:r>
              <a:rPr lang="en-US" sz="24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Driven by this success, BIT expanded internationally and is launching its </a:t>
            </a:r>
            <a:r>
              <a:rPr lang="en-US" sz="2400" dirty="0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sz="24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the EU, further advancing digital inclusion on a global scale.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E02FAB-0397-B4BA-2FF8-F871B8F4F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143" y="158700"/>
            <a:ext cx="10515600" cy="1325563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Empowering Disabled Professionals Through Accessible IT Training</a:t>
            </a:r>
          </a:p>
        </p:txBody>
      </p:sp>
    </p:spTree>
    <p:extLst>
      <p:ext uri="{BB962C8B-B14F-4D97-AF65-F5344CB8AC3E}">
        <p14:creationId xmlns:p14="http://schemas.microsoft.com/office/powerpoint/2010/main" val="43785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62A94-AC8F-71F7-921F-D6FF5DC9AE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1983" y="1045201"/>
            <a:ext cx="9670596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BIT’s three-phased approach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Accessible online courses tailored for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professionals with disabilities.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Certification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Industry-recognized credentials: Salesforce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Administrator and CPACC.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Job placements through partnerships with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employers and apprenticeship programs.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BIT is the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Salesforce-approved training provider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people with disabilities, offering complimentary globally accessible courses. </a:t>
            </a:r>
          </a:p>
        </p:txBody>
      </p:sp>
      <p:pic>
        <p:nvPicPr>
          <p:cNvPr id="5" name="Picture 4" descr="A flowchart with four connected ovals: &quot;Education&quot; and &quot;Employment&quot; in green, &quot;Certification&quot; and &quot;Empowerment&quot; in black. The ovals are linked with dashed lines, indicating a progression from education to empowerment.">
            <a:extLst>
              <a:ext uri="{FF2B5EF4-FFF2-40B4-BE49-F238E27FC236}">
                <a16:creationId xmlns:a16="http://schemas.microsoft.com/office/drawing/2014/main" id="{A8840320-AEA4-DA42-EDF8-2383EF5A30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179" y="1527629"/>
            <a:ext cx="3037036" cy="3165181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69" y="-87341"/>
            <a:ext cx="11005459" cy="1325563"/>
          </a:xfrm>
        </p:spPr>
        <p:txBody>
          <a:bodyPr>
            <a:normAutofit/>
          </a:bodyPr>
          <a:lstStyle/>
          <a:p>
            <a:r>
              <a:rPr lang="en-GB" sz="3500" dirty="0">
                <a:solidFill>
                  <a:srgbClr val="595959"/>
                </a:solidFill>
                <a:latin typeface="+mn-lt"/>
              </a:rPr>
              <a:t>Breaking Barriers with Accessible Training and Employment</a:t>
            </a:r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74D09-C70F-AB92-9139-A25BE89F9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FBCF4-3F2C-232C-96BB-4EAE86A76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  <p:pic>
        <p:nvPicPr>
          <p:cNvPr id="4" name="Picture 3" descr="Silhouettes of diverse people, including children, adults, seniors, and individuals with disabilities, stand around a globe on a turquoise background, symbolizing global unity and diversity.">
            <a:extLst>
              <a:ext uri="{FF2B5EF4-FFF2-40B4-BE49-F238E27FC236}">
                <a16:creationId xmlns:a16="http://schemas.microsoft.com/office/drawing/2014/main" id="{EA0F7638-80DA-93FA-9934-980FDE948B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9632" y="1807029"/>
            <a:ext cx="2405282" cy="2405282"/>
          </a:xfrm>
          <a:prstGeom prst="rect">
            <a:avLst/>
          </a:prstGeom>
          <a:effectLst>
            <a:softEdge rad="11430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C161D-694E-BCF9-7EE1-C160F7200A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3675" y="664620"/>
            <a:ext cx="9692525" cy="4222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 Factors:</a:t>
            </a:r>
            <a:endParaRPr lang="en-US" sz="2400" dirty="0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Strong partnerships with corporations like Salesforce and Randstad.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Complimentary training eliminates financial barriers for participants.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Graduates enter competitive industries ready to succeed.</a:t>
            </a:r>
          </a:p>
          <a:p>
            <a:pPr marL="0" indent="0">
              <a:buNone/>
            </a:pPr>
            <a:endParaRPr lang="en-US" sz="2400" b="1" dirty="0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Future Vision:</a:t>
            </a:r>
            <a:endParaRPr lang="en-US" sz="2400" dirty="0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Replicate the BIT model in additional countries.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95959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Develop additional courses to meet emerging industry needs.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95959"/>
                </a:solidFill>
                <a:latin typeface="+mn-lt"/>
              </a:rPr>
              <a:t>Developing future-ready curricula to meet evolving industry demands.</a:t>
            </a:r>
            <a:endParaRPr lang="en-US" dirty="0">
              <a:solidFill>
                <a:srgbClr val="595959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7F4A035-787B-35D0-EB58-B1C44B3B3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5" y="-98225"/>
            <a:ext cx="10280374" cy="1325563"/>
          </a:xfrm>
        </p:spPr>
        <p:txBody>
          <a:bodyPr>
            <a:normAutofit/>
          </a:bodyPr>
          <a:lstStyle/>
          <a:p>
            <a:r>
              <a:rPr lang="en-GB" sz="35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Impact, Success, and the Future</a:t>
            </a:r>
          </a:p>
        </p:txBody>
      </p:sp>
    </p:spTree>
    <p:extLst>
      <p:ext uri="{BB962C8B-B14F-4D97-AF65-F5344CB8AC3E}">
        <p14:creationId xmlns:p14="http://schemas.microsoft.com/office/powerpoint/2010/main" val="1679718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6F2526D-5169-46AB-B215-FD7DFB8A3290}">
  <we:reference id="wa200005566" version="3.0.0.2" store="en-US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5368</TotalTime>
  <Words>403</Words>
  <Application>Microsoft Office PowerPoint</Application>
  <PresentationFormat>Widescreen</PresentationFormat>
  <Paragraphs>43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Roboto</vt:lpstr>
      <vt:lpstr>Office Theme</vt:lpstr>
      <vt:lpstr>Upskilling and Matching Academy  for Employment of Disabled Professionals</vt:lpstr>
      <vt:lpstr>Empowering Disabled Professionals Through Accessible IT Training</vt:lpstr>
      <vt:lpstr>Breaking Barriers with Accessible Training and Employment</vt:lpstr>
      <vt:lpstr>Impact, Success, and the Future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Amy McCaw</cp:lastModifiedBy>
  <cp:revision>15</cp:revision>
  <dcterms:created xsi:type="dcterms:W3CDTF">2022-12-05T13:52:15Z</dcterms:created>
  <dcterms:modified xsi:type="dcterms:W3CDTF">2025-02-04T17:16:09Z</dcterms:modified>
</cp:coreProperties>
</file>