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70" r:id="rId4"/>
    <p:sldId id="260" r:id="rId5"/>
    <p:sldId id="269" r:id="rId6"/>
    <p:sldId id="271" r:id="rId7"/>
    <p:sldId id="264" r:id="rId8"/>
    <p:sldId id="262"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4B4CE-F25E-4863-AC44-F57F9269567F}" v="48" dt="2025-02-14T09:46:07.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6536" autoAdjust="0"/>
  </p:normalViewPr>
  <p:slideViewPr>
    <p:cSldViewPr snapToGrid="0">
      <p:cViewPr varScale="1">
        <p:scale>
          <a:sx n="55" d="100"/>
          <a:sy n="55" d="100"/>
        </p:scale>
        <p:origin x="1080" y="34"/>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24/02/2025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543A-055E-3C7C-DF3C-78347F2B5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6CF52-AF50-CFF9-FF6B-3ED0B9E6A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4C827-7191-B8D7-FF88-C0BE4B1BEF61}"/>
              </a:ext>
            </a:extLst>
          </p:cNvPr>
          <p:cNvSpPr>
            <a:spLocks noGrp="1"/>
          </p:cNvSpPr>
          <p:nvPr>
            <p:ph type="body" idx="1"/>
          </p:nvPr>
        </p:nvSpPr>
        <p:spPr/>
        <p:txBody>
          <a:bodyPr/>
          <a:lstStyle/>
          <a:p>
            <a:r>
              <a:rPr lang="en-US" sz="1200" dirty="0">
                <a:solidFill>
                  <a:srgbClr val="595959"/>
                </a:solidFill>
              </a:rPr>
              <a:t>Thank you for your attention and on behalf of the entire Avalon Foundation, we thank you for this wonderful award. Being here opens the door for us to share our solution with organizations and experts from all over the world and inspire others to create even more accessible spaces and services. I am sure that each of us, as we develop technologies and tools adapted to the needs of people with disabilities, will contribute to building a world where accessibility and equal opportunities become a matter of course.</a:t>
            </a:r>
          </a:p>
        </p:txBody>
      </p:sp>
      <p:sp>
        <p:nvSpPr>
          <p:cNvPr id="4" name="Slide Number Placeholder 3">
            <a:extLst>
              <a:ext uri="{FF2B5EF4-FFF2-40B4-BE49-F238E27FC236}">
                <a16:creationId xmlns:a16="http://schemas.microsoft.com/office/drawing/2014/main" id="{939AB396-171A-A2F7-ED71-3C48A22A3AEB}"/>
              </a:ext>
            </a:extLst>
          </p:cNvPr>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8986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595959"/>
                </a:solidFill>
              </a:rPr>
              <a:t>Avalon Foundation –</a:t>
            </a:r>
            <a:r>
              <a:rPr lang="pl-PL" sz="1200" dirty="0">
                <a:solidFill>
                  <a:srgbClr val="595959"/>
                </a:solidFill>
              </a:rPr>
              <a:t> </a:t>
            </a:r>
            <a:r>
              <a:rPr lang="en-US" sz="1200" dirty="0">
                <a:solidFill>
                  <a:srgbClr val="595959"/>
                </a:solidFill>
              </a:rPr>
              <a:t>is a nationwide non-governmental organization established in 2006.</a:t>
            </a:r>
          </a:p>
          <a:p>
            <a:endParaRPr lang="en-US" sz="1200" dirty="0">
              <a:solidFill>
                <a:srgbClr val="595959"/>
              </a:solidFill>
            </a:endParaRPr>
          </a:p>
          <a:p>
            <a:r>
              <a:rPr lang="en-US" sz="1200" dirty="0">
                <a:solidFill>
                  <a:srgbClr val="595959"/>
                </a:solidFill>
              </a:rPr>
              <a:t>Thanks to efficient management and ensuring high quality of services provided, we have been at the forefront of Polish non-governmental organizations dealing with the issue of disability for years.</a:t>
            </a:r>
          </a:p>
          <a:p>
            <a:endParaRPr lang="en-US" sz="1200" dirty="0">
              <a:solidFill>
                <a:srgbClr val="595959"/>
              </a:solidFill>
            </a:endParaRPr>
          </a:p>
          <a:p>
            <a:r>
              <a:rPr lang="en-US" sz="1200" dirty="0">
                <a:solidFill>
                  <a:srgbClr val="595959"/>
                </a:solidFill>
              </a:rPr>
              <a:t>We support people with disabilities and chronically ill people so that they can be active. We help in raising funds, rehabilitate, promote sports activity, and educate.</a:t>
            </a:r>
          </a:p>
          <a:p>
            <a:endParaRPr lang="en-US" sz="1200" dirty="0">
              <a:solidFill>
                <a:srgbClr val="595959"/>
              </a:solidFill>
            </a:endParaRPr>
          </a:p>
          <a:p>
            <a:r>
              <a:rPr lang="en-US" sz="1200" dirty="0">
                <a:solidFill>
                  <a:srgbClr val="595959"/>
                </a:solidFill>
              </a:rPr>
              <a:t>We believe that a person with a disability can be independent and active in every sphere of their life. </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We are committed to changing the perception of disability and</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 people with disabilities</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in the </a:t>
            </a:r>
            <a:r>
              <a:rPr lang="pl-PL" sz="1200" dirty="0" err="1">
                <a:solidFill>
                  <a:srgbClr val="595959"/>
                </a:solidFill>
                <a:latin typeface="Roboto" panose="02000000000000000000" pitchFamily="2" charset="0"/>
                <a:ea typeface="Roboto" panose="02000000000000000000" pitchFamily="2" charset="0"/>
                <a:cs typeface="Roboto" panose="02000000000000000000" pitchFamily="2" charset="0"/>
              </a:rPr>
              <a:t>eyes</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 soc</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i</a:t>
            </a:r>
            <a:r>
              <a:rPr lang="en-US" sz="1200" dirty="0" err="1">
                <a:solidFill>
                  <a:srgbClr val="595959"/>
                </a:solidFill>
                <a:latin typeface="Roboto" panose="02000000000000000000" pitchFamily="2" charset="0"/>
                <a:ea typeface="Roboto" panose="02000000000000000000" pitchFamily="2" charset="0"/>
                <a:cs typeface="Roboto" panose="02000000000000000000" pitchFamily="2" charset="0"/>
              </a:rPr>
              <a:t>ety</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a:t>
            </a:r>
            <a:endParaRPr lang="pl-PL" sz="1200" dirty="0">
              <a:solidFill>
                <a:srgbClr val="595959"/>
              </a:solidFill>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A830-45DC-1F19-8F34-621E8F622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82348-467C-BB58-17E5-CB5CFF58D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13903-3A2B-9B7F-8CE5-0F8CAAF9846C}"/>
              </a:ext>
            </a:extLst>
          </p:cNvPr>
          <p:cNvSpPr>
            <a:spLocks noGrp="1"/>
          </p:cNvSpPr>
          <p:nvPr>
            <p:ph type="body" idx="1"/>
          </p:nvPr>
        </p:nvSpPr>
        <p:spPr/>
        <p:txBody>
          <a:bodyPr/>
          <a:lstStyle/>
          <a:p>
            <a:r>
              <a:rPr lang="en-US" sz="1200" dirty="0">
                <a:solidFill>
                  <a:srgbClr val="595959"/>
                </a:solidFill>
              </a:rPr>
              <a:t>Avalon Foundation –</a:t>
            </a:r>
            <a:r>
              <a:rPr lang="pl-PL" sz="1200" dirty="0">
                <a:solidFill>
                  <a:srgbClr val="595959"/>
                </a:solidFill>
              </a:rPr>
              <a:t> </a:t>
            </a:r>
            <a:r>
              <a:rPr lang="en-US" sz="1200" dirty="0">
                <a:solidFill>
                  <a:srgbClr val="595959"/>
                </a:solidFill>
              </a:rPr>
              <a:t>is a nationwide non-governmental organization established in 2006.</a:t>
            </a:r>
          </a:p>
          <a:p>
            <a:endParaRPr lang="en-US" sz="1200" dirty="0">
              <a:solidFill>
                <a:srgbClr val="595959"/>
              </a:solidFill>
            </a:endParaRPr>
          </a:p>
          <a:p>
            <a:r>
              <a:rPr lang="en-US" sz="1200" dirty="0">
                <a:solidFill>
                  <a:srgbClr val="595959"/>
                </a:solidFill>
              </a:rPr>
              <a:t>Thanks to efficient management and ensuring high quality of services provided, we have been at the forefront of Polish non-governmental organizations dealing with the issue of disability for years.</a:t>
            </a:r>
          </a:p>
          <a:p>
            <a:endParaRPr lang="en-US" sz="1200" dirty="0">
              <a:solidFill>
                <a:srgbClr val="595959"/>
              </a:solidFill>
            </a:endParaRPr>
          </a:p>
          <a:p>
            <a:r>
              <a:rPr lang="en-US" sz="1200" dirty="0">
                <a:solidFill>
                  <a:srgbClr val="595959"/>
                </a:solidFill>
              </a:rPr>
              <a:t>We support people with disabilities and chronically ill people so that they can be active. We help in raising funds, rehabilitate, promote sports activity, and educate.</a:t>
            </a:r>
          </a:p>
          <a:p>
            <a:endParaRPr lang="en-US" sz="1200" dirty="0">
              <a:solidFill>
                <a:srgbClr val="595959"/>
              </a:solidFill>
            </a:endParaRPr>
          </a:p>
          <a:p>
            <a:r>
              <a:rPr lang="en-US" sz="1200" dirty="0">
                <a:solidFill>
                  <a:srgbClr val="595959"/>
                </a:solidFill>
              </a:rPr>
              <a:t>We believe that a person with a disability can be independent and active in every sphere of their life. </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We are committed to changing the perception of disability and</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 people with disabilities</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in the </a:t>
            </a:r>
            <a:r>
              <a:rPr lang="pl-PL" sz="1200" dirty="0" err="1">
                <a:solidFill>
                  <a:srgbClr val="595959"/>
                </a:solidFill>
                <a:latin typeface="Roboto" panose="02000000000000000000" pitchFamily="2" charset="0"/>
                <a:ea typeface="Roboto" panose="02000000000000000000" pitchFamily="2" charset="0"/>
                <a:cs typeface="Roboto" panose="02000000000000000000" pitchFamily="2" charset="0"/>
              </a:rPr>
              <a:t>eyes</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1200" dirty="0">
                <a:solidFill>
                  <a:srgbClr val="595959"/>
                </a:solidFill>
                <a:latin typeface="Roboto" panose="02000000000000000000" pitchFamily="2" charset="0"/>
                <a:ea typeface="Roboto" panose="02000000000000000000" pitchFamily="2" charset="0"/>
                <a:cs typeface="Roboto" panose="02000000000000000000" pitchFamily="2" charset="0"/>
              </a:rPr>
              <a:t> soc</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i</a:t>
            </a:r>
            <a:r>
              <a:rPr lang="en-US" sz="1200" dirty="0" err="1">
                <a:solidFill>
                  <a:srgbClr val="595959"/>
                </a:solidFill>
                <a:latin typeface="Roboto" panose="02000000000000000000" pitchFamily="2" charset="0"/>
                <a:ea typeface="Roboto" panose="02000000000000000000" pitchFamily="2" charset="0"/>
                <a:cs typeface="Roboto" panose="02000000000000000000" pitchFamily="2" charset="0"/>
              </a:rPr>
              <a:t>ety</a:t>
            </a:r>
            <a:r>
              <a:rPr lang="pl-PL" sz="1200" dirty="0">
                <a:solidFill>
                  <a:srgbClr val="595959"/>
                </a:solidFill>
                <a:latin typeface="Roboto" panose="02000000000000000000" pitchFamily="2" charset="0"/>
                <a:ea typeface="Roboto" panose="02000000000000000000" pitchFamily="2" charset="0"/>
                <a:cs typeface="Roboto" panose="02000000000000000000" pitchFamily="2" charset="0"/>
              </a:rPr>
              <a:t>.</a:t>
            </a:r>
            <a:endParaRPr lang="pl-PL" sz="1200" dirty="0">
              <a:solidFill>
                <a:srgbClr val="595959"/>
              </a:solidFill>
            </a:endParaRPr>
          </a:p>
        </p:txBody>
      </p:sp>
      <p:sp>
        <p:nvSpPr>
          <p:cNvPr id="4" name="Slide Number Placeholder 3">
            <a:extLst>
              <a:ext uri="{FF2B5EF4-FFF2-40B4-BE49-F238E27FC236}">
                <a16:creationId xmlns:a16="http://schemas.microsoft.com/office/drawing/2014/main" id="{D5B8ECA3-BE13-00A0-A1B3-57B557C85D08}"/>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58328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2E5DB-9B12-320B-AFD3-F5A300914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020EF-16A1-C0DB-04E1-12934D79A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E05A1-DEE1-FEF3-ADCD-97DB2FB51539}"/>
              </a:ext>
            </a:extLst>
          </p:cNvPr>
          <p:cNvSpPr>
            <a:spLocks noGrp="1"/>
          </p:cNvSpPr>
          <p:nvPr>
            <p:ph type="body" idx="1"/>
          </p:nvPr>
        </p:nvSpPr>
        <p:spPr/>
        <p:txBody>
          <a:bodyPr/>
          <a:lstStyle/>
          <a:p>
            <a:r>
              <a:rPr lang="en-US" sz="1200" dirty="0">
                <a:solidFill>
                  <a:srgbClr val="595959"/>
                </a:solidFill>
              </a:rPr>
              <a:t>Foundation's </a:t>
            </a:r>
            <a:r>
              <a:rPr lang="en-US" sz="1200" dirty="0" err="1">
                <a:solidFill>
                  <a:srgbClr val="595959"/>
                </a:solidFill>
              </a:rPr>
              <a:t>Accessibillty</a:t>
            </a:r>
            <a:r>
              <a:rPr lang="en-US" sz="1200" dirty="0">
                <a:solidFill>
                  <a:srgbClr val="595959"/>
                </a:solidFill>
              </a:rPr>
              <a:t> Map is an interactive map of accessible services, which doubles as a search tool, thanks to which people with</a:t>
            </a:r>
            <a:r>
              <a:rPr lang="pl-PL" sz="1200" dirty="0">
                <a:solidFill>
                  <a:srgbClr val="595959"/>
                </a:solidFill>
              </a:rPr>
              <a:t> </a:t>
            </a:r>
            <a:r>
              <a:rPr lang="en-US" sz="1200" dirty="0">
                <a:solidFill>
                  <a:srgbClr val="595959"/>
                </a:solidFill>
              </a:rPr>
              <a:t>disabilities can find a medical facility adapted to their needs, as well as doctors and specialists with experience in admitting patients with disabilities. This</a:t>
            </a:r>
            <a:r>
              <a:rPr lang="pl-PL" sz="1200" dirty="0">
                <a:solidFill>
                  <a:srgbClr val="595959"/>
                </a:solidFill>
              </a:rPr>
              <a:t> </a:t>
            </a:r>
            <a:r>
              <a:rPr lang="pl-PL" sz="1200" dirty="0" err="1">
                <a:solidFill>
                  <a:srgbClr val="595959"/>
                </a:solidFill>
              </a:rPr>
              <a:t>is</a:t>
            </a:r>
            <a:r>
              <a:rPr lang="en-US" sz="1200" dirty="0">
                <a:solidFill>
                  <a:srgbClr val="595959"/>
                </a:solidFill>
              </a:rPr>
              <a:t> an innovative project in Poland  where people with disabilities can search for an appropriate</a:t>
            </a:r>
            <a:r>
              <a:rPr lang="pl-PL" sz="1200" dirty="0">
                <a:solidFill>
                  <a:srgbClr val="595959"/>
                </a:solidFill>
              </a:rPr>
              <a:t> </a:t>
            </a:r>
            <a:r>
              <a:rPr lang="en-US" sz="1200" dirty="0">
                <a:solidFill>
                  <a:srgbClr val="595959"/>
                </a:solidFill>
              </a:rPr>
              <a:t>medical office based on specific, very detailed requirements and doctors of all specializations.</a:t>
            </a:r>
            <a:endParaRPr lang="pl-PL" sz="1200" dirty="0">
              <a:solidFill>
                <a:srgbClr val="595959"/>
              </a:solidFill>
            </a:endParaRPr>
          </a:p>
          <a:p>
            <a:endParaRPr lang="pl-PL" sz="1200" dirty="0">
              <a:solidFill>
                <a:srgbClr val="595959"/>
              </a:solidFill>
            </a:endParaRPr>
          </a:p>
          <a:p>
            <a:r>
              <a:rPr lang="en-US" sz="1200" dirty="0">
                <a:solidFill>
                  <a:srgbClr val="595959"/>
                </a:solidFill>
              </a:rPr>
              <a:t>The tool is still being improved,</a:t>
            </a:r>
            <a:r>
              <a:rPr lang="pl-PL" sz="1200" dirty="0">
                <a:solidFill>
                  <a:srgbClr val="595959"/>
                </a:solidFill>
              </a:rPr>
              <a:t> </a:t>
            </a:r>
            <a:r>
              <a:rPr lang="en-US" sz="1200" dirty="0">
                <a:solidFill>
                  <a:srgbClr val="595959"/>
                </a:solidFill>
              </a:rPr>
              <a:t>currently the database of medical entities includes over 350</a:t>
            </a:r>
            <a:r>
              <a:rPr lang="pl-PL" sz="1200" dirty="0">
                <a:solidFill>
                  <a:srgbClr val="595959"/>
                </a:solidFill>
              </a:rPr>
              <a:t>.</a:t>
            </a:r>
            <a:r>
              <a:rPr lang="en-US" sz="1200" dirty="0">
                <a:solidFill>
                  <a:srgbClr val="595959"/>
                </a:solidFill>
              </a:rPr>
              <a:t> Since the website was launched, 21,752 people have used it.</a:t>
            </a:r>
            <a:r>
              <a:rPr lang="pl-PL" sz="1200" dirty="0">
                <a:solidFill>
                  <a:srgbClr val="595959"/>
                </a:solidFill>
              </a:rPr>
              <a:t> </a:t>
            </a:r>
            <a:r>
              <a:rPr lang="en-US" sz="1200" dirty="0">
                <a:solidFill>
                  <a:srgbClr val="595959"/>
                </a:solidFill>
              </a:rPr>
              <a:t>Thanks to the Accessibility Map, we enable people with disabilities equal access to</a:t>
            </a:r>
            <a:r>
              <a:rPr lang="pl-PL" sz="1200" dirty="0">
                <a:solidFill>
                  <a:srgbClr val="595959"/>
                </a:solidFill>
              </a:rPr>
              <a:t> </a:t>
            </a:r>
            <a:r>
              <a:rPr lang="en-US" sz="1200" dirty="0">
                <a:solidFill>
                  <a:srgbClr val="595959"/>
                </a:solidFill>
              </a:rPr>
              <a:t>medical care and the opportunity to use the services of e specialist the most </a:t>
            </a:r>
            <a:r>
              <a:rPr lang="en-US" sz="1200" dirty="0" err="1">
                <a:solidFill>
                  <a:srgbClr val="595959"/>
                </a:solidFill>
              </a:rPr>
              <a:t>i</a:t>
            </a:r>
            <a:r>
              <a:rPr lang="en-US" sz="1200" dirty="0">
                <a:solidFill>
                  <a:srgbClr val="595959"/>
                </a:solidFill>
              </a:rPr>
              <a:t> independent and independent way possible. People with physical</a:t>
            </a:r>
            <a:r>
              <a:rPr lang="pl-PL" sz="1200" dirty="0">
                <a:solidFill>
                  <a:srgbClr val="595959"/>
                </a:solidFill>
              </a:rPr>
              <a:t> d</a:t>
            </a:r>
            <a:r>
              <a:rPr lang="en-US" sz="1200" dirty="0" err="1">
                <a:solidFill>
                  <a:srgbClr val="595959"/>
                </a:solidFill>
              </a:rPr>
              <a:t>isabilities</a:t>
            </a:r>
            <a:r>
              <a:rPr lang="en-US" sz="1200" dirty="0">
                <a:solidFill>
                  <a:srgbClr val="595959"/>
                </a:solidFill>
              </a:rPr>
              <a:t>, people with sensory disabilities and neurodivergent people can find an appropriately adapted facility.</a:t>
            </a:r>
          </a:p>
        </p:txBody>
      </p:sp>
      <p:sp>
        <p:nvSpPr>
          <p:cNvPr id="4" name="Slide Number Placeholder 3">
            <a:extLst>
              <a:ext uri="{FF2B5EF4-FFF2-40B4-BE49-F238E27FC236}">
                <a16:creationId xmlns:a16="http://schemas.microsoft.com/office/drawing/2014/main" id="{21974E4B-51A7-EE50-6EB6-1B4EF0E092D1}"/>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89368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D3035-A604-D34D-8200-12B5CFB0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C61B8-EE1E-086D-6703-A61ECF29E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7B1C1-7E9F-3472-0E85-1DB34A7769BF}"/>
              </a:ext>
            </a:extLst>
          </p:cNvPr>
          <p:cNvSpPr>
            <a:spLocks noGrp="1"/>
          </p:cNvSpPr>
          <p:nvPr>
            <p:ph type="body" idx="1"/>
          </p:nvPr>
        </p:nvSpPr>
        <p:spPr/>
        <p:txBody>
          <a:bodyPr/>
          <a:lstStyle/>
          <a:p>
            <a:r>
              <a:rPr lang="en-US" sz="1200" dirty="0">
                <a:solidFill>
                  <a:srgbClr val="595959"/>
                </a:solidFill>
              </a:rPr>
              <a:t>You can now see the Accessibility Map home</a:t>
            </a:r>
            <a:r>
              <a:rPr lang="pl-PL" sz="1200" dirty="0">
                <a:solidFill>
                  <a:srgbClr val="595959"/>
                </a:solidFill>
              </a:rPr>
              <a:t> </a:t>
            </a:r>
            <a:r>
              <a:rPr lang="pl-PL" sz="1200" dirty="0" err="1">
                <a:solidFill>
                  <a:srgbClr val="595959"/>
                </a:solidFill>
              </a:rPr>
              <a:t>page</a:t>
            </a:r>
            <a:r>
              <a:rPr lang="pl-PL" sz="1200" dirty="0">
                <a:solidFill>
                  <a:srgbClr val="595959"/>
                </a:solidFill>
              </a:rPr>
              <a:t> and </a:t>
            </a:r>
            <a:r>
              <a:rPr lang="pl-PL" sz="1200" dirty="0" err="1">
                <a:solidFill>
                  <a:srgbClr val="595959"/>
                </a:solidFill>
              </a:rPr>
              <a:t>some</a:t>
            </a:r>
            <a:r>
              <a:rPr lang="pl-PL" sz="1200" dirty="0">
                <a:solidFill>
                  <a:srgbClr val="595959"/>
                </a:solidFill>
              </a:rPr>
              <a:t> of the </a:t>
            </a:r>
            <a:r>
              <a:rPr lang="pl-PL" sz="1200" dirty="0" err="1">
                <a:solidFill>
                  <a:srgbClr val="595959"/>
                </a:solidFill>
              </a:rPr>
              <a:t>filters</a:t>
            </a:r>
            <a:r>
              <a:rPr lang="en-US" sz="1200" dirty="0">
                <a:solidFill>
                  <a:srgbClr val="595959"/>
                </a:solidFill>
              </a:rPr>
              <a:t>. </a:t>
            </a:r>
            <a:endParaRPr lang="pl-PL" sz="1200" dirty="0">
              <a:solidFill>
                <a:srgbClr val="595959"/>
              </a:solidFill>
            </a:endParaRPr>
          </a:p>
          <a:p>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Available facilities are marked as points on the Map of Poland</a:t>
            </a:r>
            <a:r>
              <a:rPr lang="pl-PL" sz="1200" dirty="0">
                <a:solidFill>
                  <a:srgbClr val="595959"/>
                </a:solidFill>
              </a:rPr>
              <a:t>. </a:t>
            </a:r>
          </a:p>
          <a:p>
            <a:r>
              <a:rPr lang="en-US" sz="1200" dirty="0">
                <a:solidFill>
                  <a:srgbClr val="595959"/>
                </a:solidFill>
              </a:rPr>
              <a:t> </a:t>
            </a:r>
            <a:endParaRPr lang="pl-PL" sz="1200" dirty="0">
              <a:solidFill>
                <a:srgbClr val="595959"/>
              </a:solidFill>
            </a:endParaRPr>
          </a:p>
          <a:p>
            <a:r>
              <a:rPr lang="en-US" sz="1200" dirty="0">
                <a:solidFill>
                  <a:srgbClr val="595959"/>
                </a:solidFill>
              </a:rPr>
              <a:t>We divide the search filters into architectural adjustments, sensory adjustments, ensuring the comfort of privacy and security, staff experience and the form of registering the visit and receiving test results.</a:t>
            </a:r>
            <a:r>
              <a:rPr lang="pl-PL" sz="1200" dirty="0">
                <a:solidFill>
                  <a:srgbClr val="595959"/>
                </a:solidFill>
              </a:rPr>
              <a:t> The</a:t>
            </a:r>
            <a:r>
              <a:rPr lang="en-US" sz="1200" dirty="0">
                <a:solidFill>
                  <a:srgbClr val="595959"/>
                </a:solidFill>
              </a:rPr>
              <a:t> </a:t>
            </a:r>
            <a:r>
              <a:rPr lang="pl-PL" sz="1200" dirty="0" err="1">
                <a:solidFill>
                  <a:srgbClr val="595959"/>
                </a:solidFill>
              </a:rPr>
              <a:t>patient</a:t>
            </a:r>
            <a:r>
              <a:rPr lang="pl-PL" sz="1200" dirty="0">
                <a:solidFill>
                  <a:srgbClr val="595959"/>
                </a:solidFill>
              </a:rPr>
              <a:t> </a:t>
            </a:r>
            <a:r>
              <a:rPr lang="pl-PL" sz="1200" dirty="0" err="1">
                <a:solidFill>
                  <a:srgbClr val="595959"/>
                </a:solidFill>
              </a:rPr>
              <a:t>can</a:t>
            </a:r>
            <a:r>
              <a:rPr lang="pl-PL" sz="1200" dirty="0">
                <a:solidFill>
                  <a:srgbClr val="595959"/>
                </a:solidFill>
              </a:rPr>
              <a:t> </a:t>
            </a:r>
            <a:r>
              <a:rPr lang="pl-PL" sz="1200" dirty="0" err="1">
                <a:solidFill>
                  <a:srgbClr val="595959"/>
                </a:solidFill>
              </a:rPr>
              <a:t>also</a:t>
            </a:r>
            <a:r>
              <a:rPr lang="pl-PL" sz="1200" dirty="0">
                <a:solidFill>
                  <a:srgbClr val="595959"/>
                </a:solidFill>
              </a:rPr>
              <a:t> </a:t>
            </a:r>
            <a:r>
              <a:rPr lang="en-US" sz="1200" dirty="0">
                <a:solidFill>
                  <a:srgbClr val="595959"/>
                </a:solidFill>
              </a:rPr>
              <a:t>indicate the need for a personal assistant or</a:t>
            </a:r>
            <a:r>
              <a:rPr lang="pl-PL" sz="1200" dirty="0">
                <a:solidFill>
                  <a:srgbClr val="595959"/>
                </a:solidFill>
              </a:rPr>
              <a:t> </a:t>
            </a:r>
            <a:r>
              <a:rPr lang="pl-PL" sz="1200" dirty="0" err="1">
                <a:solidFill>
                  <a:srgbClr val="595959"/>
                </a:solidFill>
              </a:rPr>
              <a:t>check</a:t>
            </a:r>
            <a:r>
              <a:rPr lang="en-US" sz="1200" dirty="0">
                <a:solidFill>
                  <a:srgbClr val="595959"/>
                </a:solidFill>
              </a:rPr>
              <a:t> the possibility of extending the visit. </a:t>
            </a:r>
            <a:endParaRPr lang="pl-PL" sz="1200" dirty="0">
              <a:solidFill>
                <a:srgbClr val="595959"/>
              </a:solidFill>
            </a:endParaRPr>
          </a:p>
          <a:p>
            <a:pPr marL="0" indent="0">
              <a:buFont typeface="Arial" panose="020B0604020202020204" pitchFamily="34" charset="0"/>
              <a:buNone/>
            </a:pPr>
            <a:endParaRPr lang="pl-PL" sz="1200" b="0" i="0" dirty="0">
              <a:solidFill>
                <a:srgbClr val="595959"/>
              </a:solidFill>
              <a:effectLst/>
              <a:latin typeface="+mn-lt"/>
              <a:ea typeface="+mn-ea"/>
              <a:cs typeface="+mn-cs"/>
            </a:endParaRPr>
          </a:p>
          <a:p>
            <a:pPr marL="0" indent="0">
              <a:buFont typeface="Arial" panose="020B0604020202020204" pitchFamily="34" charset="0"/>
              <a:buNone/>
            </a:pPr>
            <a:r>
              <a:rPr lang="pl-PL" sz="1200" b="0" i="0" dirty="0">
                <a:solidFill>
                  <a:srgbClr val="595959"/>
                </a:solidFill>
                <a:effectLst/>
                <a:latin typeface="+mn-lt"/>
                <a:ea typeface="+mn-ea"/>
                <a:cs typeface="+mn-cs"/>
              </a:rPr>
              <a:t>W</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e have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also</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more</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detailed</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filters</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For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example</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according to architectural</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adaptations, these include:</a:t>
            </a:r>
            <a:r>
              <a:rPr lang="pl-PL" sz="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rPr>
              <a:t>1.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Ability to reach the office</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using a wheelchair</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rPr>
              <a:t>2. H</a:t>
            </a:r>
            <a:r>
              <a:rPr lang="en-US"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orizontal</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markings for the blind</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a:r>
          </a:p>
          <a:p>
            <a:pPr marL="0" indent="0">
              <a:buFont typeface="Arial" panose="020B0604020202020204" pitchFamily="34" charset="0"/>
              <a:buNone/>
            </a:pPr>
            <a:r>
              <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rPr>
              <a:t>3.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Automatic doors</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a:r>
            <a:r>
              <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rPr>
              <a:t>4.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Elevator</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5.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Toilet for people with</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disabilities</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6.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Adjustable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gynaecological</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chair</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p>
          <a:p>
            <a:pPr marL="0" indent="0">
              <a:buFont typeface="Arial" panose="020B0604020202020204" pitchFamily="34" charset="0"/>
              <a:buNone/>
            </a:pP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7.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Lift for</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transferring people with mobility disabilities</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a:r>
            <a:endParaRPr lang="pl-PL" sz="1200" b="0"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endParaRPr lang="pl-PL" sz="1200" dirty="0">
              <a:solidFill>
                <a:srgbClr val="595959"/>
              </a:solidFill>
            </a:endParaRPr>
          </a:p>
          <a:p>
            <a:r>
              <a:rPr lang="en-US" sz="1200" dirty="0">
                <a:solidFill>
                  <a:srgbClr val="595959"/>
                </a:solidFill>
              </a:rPr>
              <a:t>You can also check whether the facility has an alternative option to make an appointment or collect results and check the experience of medical and administrative Staff</a:t>
            </a:r>
            <a:r>
              <a:rPr lang="pl-PL" sz="1200" dirty="0">
                <a:solidFill>
                  <a:srgbClr val="595959"/>
                </a:solidFill>
              </a:rPr>
              <a:t> </a:t>
            </a:r>
            <a:r>
              <a:rPr lang="en-US" sz="1200" dirty="0">
                <a:solidFill>
                  <a:srgbClr val="595959"/>
                </a:solidFill>
              </a:rPr>
              <a:t>in working and communicating with patients with disabilities.</a:t>
            </a:r>
            <a:endParaRPr lang="pl-PL" sz="1200" dirty="0">
              <a:solidFill>
                <a:srgbClr val="595959"/>
              </a:solidFill>
            </a:endParaRPr>
          </a:p>
        </p:txBody>
      </p:sp>
      <p:sp>
        <p:nvSpPr>
          <p:cNvPr id="4" name="Slide Number Placeholder 3">
            <a:extLst>
              <a:ext uri="{FF2B5EF4-FFF2-40B4-BE49-F238E27FC236}">
                <a16:creationId xmlns:a16="http://schemas.microsoft.com/office/drawing/2014/main" id="{0EBBAA72-A97F-2C22-5948-F6EDAC38A827}"/>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2586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24A72-10BC-551F-AF51-DE70DE744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857A0-83CD-4891-A4E2-493930744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82151-B8F8-B040-A690-0EDAED55B0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err="1">
                <a:solidFill>
                  <a:srgbClr val="595959"/>
                </a:solidFill>
              </a:rPr>
              <a:t>This</a:t>
            </a:r>
            <a:r>
              <a:rPr lang="pl-PL" sz="1200" dirty="0">
                <a:solidFill>
                  <a:srgbClr val="595959"/>
                </a:solidFill>
              </a:rPr>
              <a:t> </a:t>
            </a:r>
            <a:r>
              <a:rPr lang="pl-PL" sz="1200" dirty="0" err="1">
                <a:solidFill>
                  <a:srgbClr val="595959"/>
                </a:solidFill>
              </a:rPr>
              <a:t>an</a:t>
            </a:r>
            <a:r>
              <a:rPr lang="pl-PL" sz="1200" dirty="0">
                <a:solidFill>
                  <a:srgbClr val="595959"/>
                </a:solidFill>
              </a:rPr>
              <a:t> </a:t>
            </a:r>
            <a:r>
              <a:rPr lang="pl-PL" sz="1200" dirty="0" err="1">
                <a:solidFill>
                  <a:srgbClr val="595959"/>
                </a:solidFill>
              </a:rPr>
              <a:t>example</a:t>
            </a:r>
            <a:r>
              <a:rPr lang="pl-PL" sz="1200" dirty="0">
                <a:solidFill>
                  <a:srgbClr val="595959"/>
                </a:solidFill>
              </a:rPr>
              <a:t> of </a:t>
            </a:r>
            <a:r>
              <a:rPr lang="pl-PL" sz="1200" dirty="0" err="1">
                <a:solidFill>
                  <a:srgbClr val="595959"/>
                </a:solidFill>
              </a:rPr>
              <a:t>using</a:t>
            </a:r>
            <a:r>
              <a:rPr lang="pl-PL" sz="1200" dirty="0">
                <a:solidFill>
                  <a:srgbClr val="595959"/>
                </a:solidFill>
              </a:rPr>
              <a:t> the </a:t>
            </a:r>
            <a:r>
              <a:rPr lang="pl-PL" sz="1200" dirty="0" err="1">
                <a:solidFill>
                  <a:srgbClr val="595959"/>
                </a:solidFill>
              </a:rPr>
              <a:t>filters</a:t>
            </a:r>
            <a:r>
              <a:rPr lang="pl-PL" sz="1200" dirty="0">
                <a:solidFill>
                  <a:srgbClr val="595959"/>
                </a:solidFill>
              </a:rPr>
              <a:t> to </a:t>
            </a:r>
            <a:r>
              <a:rPr lang="pl-PL" sz="1200" dirty="0" err="1">
                <a:solidFill>
                  <a:srgbClr val="595959"/>
                </a:solidFill>
              </a:rPr>
              <a:t>find</a:t>
            </a:r>
            <a:r>
              <a:rPr lang="pl-PL" sz="1200" dirty="0">
                <a:solidFill>
                  <a:srgbClr val="595959"/>
                </a:solidFill>
              </a:rPr>
              <a:t> a </a:t>
            </a:r>
            <a:r>
              <a:rPr lang="pl-PL" sz="1200" dirty="0" err="1">
                <a:solidFill>
                  <a:srgbClr val="595959"/>
                </a:solidFill>
              </a:rPr>
              <a:t>facility</a:t>
            </a:r>
            <a:r>
              <a:rPr lang="pl-PL" sz="1200" dirty="0">
                <a:solidFill>
                  <a:srgbClr val="595959"/>
                </a:solidFill>
              </a:rPr>
              <a:t> </a:t>
            </a:r>
            <a:r>
              <a:rPr lang="pl-PL" sz="1200" dirty="0" err="1">
                <a:solidFill>
                  <a:srgbClr val="595959"/>
                </a:solidFill>
              </a:rPr>
              <a:t>that</a:t>
            </a:r>
            <a:r>
              <a:rPr lang="pl-PL" sz="1200" dirty="0">
                <a:solidFill>
                  <a:srgbClr val="595959"/>
                </a:solidFill>
              </a:rPr>
              <a:t> </a:t>
            </a:r>
            <a:r>
              <a:rPr lang="pl-PL" sz="1200" dirty="0" err="1">
                <a:solidFill>
                  <a:srgbClr val="595959"/>
                </a:solidFill>
              </a:rPr>
              <a:t>is</a:t>
            </a:r>
            <a:r>
              <a:rPr lang="pl-PL" sz="1200" dirty="0">
                <a:solidFill>
                  <a:srgbClr val="595959"/>
                </a:solidFill>
              </a:rPr>
              <a:t> in a 10 km radius of a </a:t>
            </a:r>
            <a:r>
              <a:rPr lang="pl-PL" sz="1200" dirty="0" err="1">
                <a:solidFill>
                  <a:srgbClr val="595959"/>
                </a:solidFill>
              </a:rPr>
              <a:t>chosen</a:t>
            </a:r>
            <a:r>
              <a:rPr lang="pl-PL" sz="1200" dirty="0">
                <a:solidFill>
                  <a:srgbClr val="595959"/>
                </a:solidFill>
              </a:rPr>
              <a:t> spot on the map.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err="1">
                <a:solidFill>
                  <a:srgbClr val="595959"/>
                </a:solidFill>
              </a:rPr>
              <a:t>Among</a:t>
            </a:r>
            <a:r>
              <a:rPr lang="pl-PL" sz="1200" dirty="0">
                <a:solidFill>
                  <a:srgbClr val="595959"/>
                </a:solidFill>
              </a:rPr>
              <a:t> the </a:t>
            </a:r>
            <a:r>
              <a:rPr lang="pl-PL" sz="1200" dirty="0" err="1">
                <a:solidFill>
                  <a:srgbClr val="595959"/>
                </a:solidFill>
              </a:rPr>
              <a:t>provided</a:t>
            </a:r>
            <a:r>
              <a:rPr lang="pl-PL" sz="1200" dirty="0">
                <a:solidFill>
                  <a:srgbClr val="595959"/>
                </a:solidFill>
              </a:rPr>
              <a:t> </a:t>
            </a:r>
            <a:r>
              <a:rPr lang="pl-PL" sz="1200" dirty="0" err="1">
                <a:solidFill>
                  <a:srgbClr val="595959"/>
                </a:solidFill>
              </a:rPr>
              <a:t>information</a:t>
            </a:r>
            <a:r>
              <a:rPr lang="pl-PL" sz="1200" dirty="0">
                <a:solidFill>
                  <a:srgbClr val="595959"/>
                </a:solidFill>
              </a:rPr>
              <a:t> </a:t>
            </a:r>
            <a:r>
              <a:rPr lang="pl-PL" sz="1200" dirty="0" err="1">
                <a:solidFill>
                  <a:srgbClr val="595959"/>
                </a:solidFill>
              </a:rPr>
              <a:t>are</a:t>
            </a:r>
            <a:r>
              <a:rPr lang="pl-PL" sz="1200" dirty="0">
                <a:solidFill>
                  <a:srgbClr val="595959"/>
                </a:solidFill>
              </a:rPr>
              <a:t> the </a:t>
            </a:r>
            <a:r>
              <a:rPr lang="pl-PL" sz="1200" dirty="0" err="1">
                <a:solidFill>
                  <a:srgbClr val="595959"/>
                </a:solidFill>
              </a:rPr>
              <a:t>availability</a:t>
            </a:r>
            <a:r>
              <a:rPr lang="pl-PL" sz="1200" dirty="0">
                <a:solidFill>
                  <a:srgbClr val="595959"/>
                </a:solidFill>
              </a:rPr>
              <a:t> of the </a:t>
            </a:r>
            <a:r>
              <a:rPr lang="pl-PL" sz="1200" dirty="0" err="1">
                <a:solidFill>
                  <a:srgbClr val="595959"/>
                </a:solidFill>
              </a:rPr>
              <a:t>healthcare</a:t>
            </a:r>
            <a:r>
              <a:rPr lang="pl-PL" sz="1200" dirty="0">
                <a:solidFill>
                  <a:srgbClr val="595959"/>
                </a:solidFill>
              </a:rPr>
              <a:t> </a:t>
            </a:r>
            <a:r>
              <a:rPr lang="pl-PL" sz="1200" dirty="0" err="1">
                <a:solidFill>
                  <a:srgbClr val="595959"/>
                </a:solidFill>
              </a:rPr>
              <a:t>professional</a:t>
            </a:r>
            <a:r>
              <a:rPr lang="pl-PL" sz="1200" dirty="0">
                <a:solidFill>
                  <a:srgbClr val="595959"/>
                </a:solidFill>
              </a:rPr>
              <a:t> to do </a:t>
            </a:r>
            <a:r>
              <a:rPr lang="pl-PL" sz="1200" dirty="0" err="1">
                <a:solidFill>
                  <a:srgbClr val="595959"/>
                </a:solidFill>
              </a:rPr>
              <a:t>house</a:t>
            </a:r>
            <a:r>
              <a:rPr lang="pl-PL" sz="1200" dirty="0">
                <a:solidFill>
                  <a:srgbClr val="595959"/>
                </a:solidFill>
              </a:rPr>
              <a:t> </a:t>
            </a:r>
            <a:r>
              <a:rPr lang="pl-PL" sz="1200" dirty="0" err="1">
                <a:solidFill>
                  <a:srgbClr val="595959"/>
                </a:solidFill>
              </a:rPr>
              <a:t>visits</a:t>
            </a:r>
            <a:r>
              <a:rPr lang="pl-PL" sz="1200" dirty="0">
                <a:solidFill>
                  <a:srgbClr val="595959"/>
                </a:solidFill>
              </a:rPr>
              <a:t> and </a:t>
            </a:r>
            <a:r>
              <a:rPr lang="pl-PL" sz="1200" dirty="0" err="1">
                <a:solidFill>
                  <a:srgbClr val="595959"/>
                </a:solidFill>
              </a:rPr>
              <a:t>if</a:t>
            </a:r>
            <a:r>
              <a:rPr lang="pl-PL" sz="1200" dirty="0">
                <a:solidFill>
                  <a:srgbClr val="595959"/>
                </a:solidFill>
              </a:rPr>
              <a:t> </a:t>
            </a:r>
            <a:r>
              <a:rPr lang="pl-PL" sz="1200" dirty="0" err="1">
                <a:solidFill>
                  <a:srgbClr val="595959"/>
                </a:solidFill>
              </a:rPr>
              <a:t>it’s</a:t>
            </a:r>
            <a:r>
              <a:rPr lang="pl-PL" sz="1200" dirty="0">
                <a:solidFill>
                  <a:srgbClr val="595959"/>
                </a:solidFill>
              </a:rPr>
              <a:t> a </a:t>
            </a:r>
            <a:r>
              <a:rPr lang="pl-PL" sz="1200" dirty="0" err="1">
                <a:solidFill>
                  <a:srgbClr val="595959"/>
                </a:solidFill>
              </a:rPr>
              <a:t>private</a:t>
            </a:r>
            <a:r>
              <a:rPr lang="pl-PL" sz="1200" dirty="0">
                <a:solidFill>
                  <a:srgbClr val="595959"/>
                </a:solidFill>
              </a:rPr>
              <a:t> </a:t>
            </a:r>
            <a:r>
              <a:rPr lang="pl-PL" sz="1200" dirty="0" err="1">
                <a:solidFill>
                  <a:srgbClr val="595959"/>
                </a:solidFill>
              </a:rPr>
              <a:t>practice</a:t>
            </a:r>
            <a:r>
              <a:rPr lang="pl-PL" sz="1200" dirty="0">
                <a:solidFill>
                  <a:srgbClr val="595959"/>
                </a:solidFill>
              </a:rPr>
              <a:t> </a:t>
            </a:r>
            <a:r>
              <a:rPr lang="pl-PL" sz="1200" dirty="0" err="1">
                <a:solidFill>
                  <a:srgbClr val="595959"/>
                </a:solidFill>
              </a:rPr>
              <a:t>or</a:t>
            </a:r>
            <a:r>
              <a:rPr lang="pl-PL" sz="1200" dirty="0">
                <a:solidFill>
                  <a:srgbClr val="595959"/>
                </a:solidFill>
              </a:rPr>
              <a:t> public. </a:t>
            </a:r>
          </a:p>
          <a:p>
            <a:r>
              <a:rPr lang="en-US" sz="1200" dirty="0">
                <a:solidFill>
                  <a:srgbClr val="595959"/>
                </a:solidFill>
              </a:rPr>
              <a:t>We inform </a:t>
            </a:r>
            <a:r>
              <a:rPr lang="en-GB" sz="1200" dirty="0">
                <a:solidFill>
                  <a:srgbClr val="595959"/>
                </a:solidFill>
              </a:rPr>
              <a:t>patients whether they can use the services free of charge through the National Health Fund or whether they have to pay for them</a:t>
            </a:r>
            <a:r>
              <a:rPr lang="en-US" sz="1200" dirty="0">
                <a:solidFill>
                  <a:srgbClr val="595959"/>
                </a:solidFill>
              </a:rPr>
              <a:t> themselves.</a:t>
            </a:r>
            <a:endParaRPr lang="pl-PL" sz="1200" dirty="0">
              <a:solidFill>
                <a:srgbClr val="595959"/>
              </a:solidFill>
            </a:endParaRPr>
          </a:p>
          <a:p>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Thanks to the advanced geolocation function, </a:t>
            </a:r>
            <a:r>
              <a:rPr lang="pl-PL" sz="1200" dirty="0" err="1">
                <a:solidFill>
                  <a:srgbClr val="595959"/>
                </a:solidFill>
              </a:rPr>
              <a:t>you</a:t>
            </a:r>
            <a:r>
              <a:rPr lang="en-US" sz="1200" dirty="0">
                <a:solidFill>
                  <a:srgbClr val="595959"/>
                </a:solidFill>
              </a:rPr>
              <a:t> can find a suitable place in their area or by entering a specific address</a:t>
            </a:r>
            <a:r>
              <a:rPr lang="pl-PL" sz="1200" dirty="0">
                <a:solidFill>
                  <a:srgbClr val="595959"/>
                </a:solidFill>
              </a:rPr>
              <a:t>.</a:t>
            </a:r>
            <a:endParaRPr lang="en-US" sz="1200" dirty="0">
              <a:solidFill>
                <a:srgbClr val="595959"/>
              </a:solidFill>
            </a:endParaRPr>
          </a:p>
          <a:p>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err="1">
                <a:solidFill>
                  <a:srgbClr val="595959"/>
                </a:solidFill>
              </a:rPr>
              <a:t>It’s</a:t>
            </a:r>
            <a:r>
              <a:rPr lang="pl-PL" sz="1200" dirty="0">
                <a:solidFill>
                  <a:srgbClr val="595959"/>
                </a:solidFill>
              </a:rPr>
              <a:t> </a:t>
            </a:r>
            <a:r>
              <a:rPr lang="pl-PL" sz="1200" dirty="0" err="1">
                <a:solidFill>
                  <a:srgbClr val="595959"/>
                </a:solidFill>
              </a:rPr>
              <a:t>adjustable</a:t>
            </a:r>
            <a:r>
              <a:rPr lang="en-GB" sz="1200" dirty="0">
                <a:solidFill>
                  <a:srgbClr val="595959"/>
                </a:solidFill>
              </a:rPr>
              <a:t>, and you can enable or disable more filters to find the facility that suits the patient's</a:t>
            </a:r>
            <a:r>
              <a:rPr lang="pl-PL" sz="1200" dirty="0">
                <a:solidFill>
                  <a:srgbClr val="595959"/>
                </a:solidFill>
              </a:rPr>
              <a:t> </a:t>
            </a:r>
            <a:r>
              <a:rPr lang="pl-PL" sz="1200" dirty="0" err="1">
                <a:solidFill>
                  <a:srgbClr val="595959"/>
                </a:solidFill>
              </a:rPr>
              <a:t>needs</a:t>
            </a:r>
            <a:r>
              <a:rPr lang="pl-PL" sz="1200" dirty="0">
                <a:solidFill>
                  <a:srgbClr val="595959"/>
                </a:solidFill>
              </a:rPr>
              <a:t> </a:t>
            </a:r>
            <a:r>
              <a:rPr lang="pl-PL" sz="1200" dirty="0" err="1">
                <a:solidFill>
                  <a:srgbClr val="595959"/>
                </a:solidFill>
              </a:rPr>
              <a:t>best</a:t>
            </a:r>
            <a:r>
              <a:rPr lang="pl-PL" sz="1200" dirty="0">
                <a:solidFill>
                  <a:srgbClr val="595959"/>
                </a:solidFill>
              </a:rPr>
              <a:t>. </a:t>
            </a:r>
          </a:p>
          <a:p>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srgbClr val="59595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dirty="0">
              <a:solidFill>
                <a:srgbClr val="595959"/>
              </a:solidFill>
            </a:endParaRPr>
          </a:p>
        </p:txBody>
      </p:sp>
      <p:sp>
        <p:nvSpPr>
          <p:cNvPr id="4" name="Slide Number Placeholder 3">
            <a:extLst>
              <a:ext uri="{FF2B5EF4-FFF2-40B4-BE49-F238E27FC236}">
                <a16:creationId xmlns:a16="http://schemas.microsoft.com/office/drawing/2014/main" id="{82A35651-0A76-6CE8-6C23-2E32EB0FE78D}"/>
              </a:ext>
            </a:extLst>
          </p:cNvPr>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76481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D738-31E9-53DD-17BE-2A9304895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6552D-348F-8BA3-A9F1-92A64B96B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ED8AE-906E-BBC1-0DC6-FF55E3B878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solidFill>
                  <a:srgbClr val="595959"/>
                </a:solidFill>
              </a:rPr>
              <a:t>O</a:t>
            </a:r>
            <a:r>
              <a:rPr lang="en-US" sz="1200" dirty="0">
                <a:solidFill>
                  <a:srgbClr val="595959"/>
                </a:solidFill>
              </a:rPr>
              <a:t>n the profile of each facility</a:t>
            </a:r>
            <a:r>
              <a:rPr lang="pl-PL" sz="1200" dirty="0">
                <a:solidFill>
                  <a:srgbClr val="595959"/>
                </a:solidFill>
              </a:rPr>
              <a:t>,</a:t>
            </a:r>
            <a:r>
              <a:rPr lang="en-US" sz="1200" dirty="0">
                <a:solidFill>
                  <a:srgbClr val="595959"/>
                </a:solidFill>
              </a:rPr>
              <a:t> you will </a:t>
            </a:r>
            <a:r>
              <a:rPr lang="pl-PL" sz="1200" dirty="0" err="1">
                <a:solidFill>
                  <a:srgbClr val="595959"/>
                </a:solidFill>
              </a:rPr>
              <a:t>find</a:t>
            </a:r>
            <a:r>
              <a:rPr lang="en-US" sz="1200" dirty="0">
                <a:solidFill>
                  <a:srgbClr val="595959"/>
                </a:solidFill>
              </a:rPr>
              <a:t> detailed contact details and details on how to get to the facility. We inform whether the patient can use the services </a:t>
            </a:r>
            <a:r>
              <a:rPr lang="pl-PL" sz="1200" dirty="0" err="1">
                <a:solidFill>
                  <a:srgbClr val="595959"/>
                </a:solidFill>
              </a:rPr>
              <a:t>free</a:t>
            </a:r>
            <a:r>
              <a:rPr lang="pl-PL" sz="1200" dirty="0">
                <a:solidFill>
                  <a:srgbClr val="595959"/>
                </a:solidFill>
              </a:rPr>
              <a:t> of </a:t>
            </a:r>
            <a:r>
              <a:rPr lang="pl-PL" sz="1200" dirty="0" err="1">
                <a:solidFill>
                  <a:srgbClr val="595959"/>
                </a:solidFill>
              </a:rPr>
              <a:t>charge</a:t>
            </a:r>
            <a:r>
              <a:rPr lang="pl-PL" sz="1200" dirty="0">
                <a:solidFill>
                  <a:srgbClr val="595959"/>
                </a:solidFill>
              </a:rPr>
              <a:t> </a:t>
            </a:r>
            <a:r>
              <a:rPr lang="pl-PL" sz="1200" dirty="0" err="1">
                <a:solidFill>
                  <a:srgbClr val="595959"/>
                </a:solidFill>
              </a:rPr>
              <a:t>through</a:t>
            </a:r>
            <a:r>
              <a:rPr lang="pl-PL" sz="1200" dirty="0">
                <a:solidFill>
                  <a:srgbClr val="595959"/>
                </a:solidFill>
              </a:rPr>
              <a:t> </a:t>
            </a:r>
            <a:r>
              <a:rPr lang="en-US" sz="1200" dirty="0">
                <a:solidFill>
                  <a:srgbClr val="595959"/>
                </a:solidFill>
              </a:rPr>
              <a:t>the National Health Fund or whether they have to pay for it themselves.</a:t>
            </a:r>
          </a:p>
          <a:p>
            <a:endParaRPr lang="pl-PL" sz="1200" dirty="0">
              <a:solidFill>
                <a:srgbClr val="595959"/>
              </a:solidFill>
            </a:endParaRPr>
          </a:p>
          <a:p>
            <a:r>
              <a:rPr lang="en-US" sz="1200" dirty="0">
                <a:solidFill>
                  <a:srgbClr val="595959"/>
                </a:solidFill>
              </a:rPr>
              <a:t>We present what </a:t>
            </a:r>
            <a:r>
              <a:rPr lang="pl-PL" sz="1200" dirty="0" err="1">
                <a:solidFill>
                  <a:srgbClr val="595959"/>
                </a:solidFill>
              </a:rPr>
              <a:t>type</a:t>
            </a:r>
            <a:r>
              <a:rPr lang="pl-PL" sz="1200" dirty="0">
                <a:solidFill>
                  <a:srgbClr val="595959"/>
                </a:solidFill>
              </a:rPr>
              <a:t> of </a:t>
            </a:r>
            <a:r>
              <a:rPr lang="pl-PL" sz="1200" dirty="0" err="1">
                <a:solidFill>
                  <a:srgbClr val="595959"/>
                </a:solidFill>
              </a:rPr>
              <a:t>healthcare</a:t>
            </a:r>
            <a:r>
              <a:rPr lang="pl-PL" sz="1200" dirty="0">
                <a:solidFill>
                  <a:srgbClr val="595959"/>
                </a:solidFill>
              </a:rPr>
              <a:t> </a:t>
            </a:r>
            <a:r>
              <a:rPr lang="pl-PL" sz="1200" dirty="0" err="1">
                <a:solidFill>
                  <a:srgbClr val="595959"/>
                </a:solidFill>
              </a:rPr>
              <a:t>professionals</a:t>
            </a:r>
            <a:r>
              <a:rPr lang="en-US" sz="1200" dirty="0">
                <a:solidFill>
                  <a:srgbClr val="595959"/>
                </a:solidFill>
              </a:rPr>
              <a:t> work in this place. </a:t>
            </a:r>
            <a:endParaRPr lang="pl-PL" sz="1200" dirty="0">
              <a:solidFill>
                <a:srgbClr val="595959"/>
              </a:solidFill>
            </a:endParaRPr>
          </a:p>
          <a:p>
            <a:endParaRPr lang="pl-PL" sz="1200" dirty="0">
              <a:solidFill>
                <a:srgbClr val="595959"/>
              </a:solidFill>
            </a:endParaRPr>
          </a:p>
          <a:p>
            <a:r>
              <a:rPr lang="en-US" sz="1200" dirty="0">
                <a:solidFill>
                  <a:srgbClr val="595959"/>
                </a:solidFill>
              </a:rPr>
              <a:t>Thanks to the advanced geolocation function, a </a:t>
            </a:r>
            <a:r>
              <a:rPr lang="pl-PL" sz="1200" dirty="0" err="1">
                <a:solidFill>
                  <a:srgbClr val="595959"/>
                </a:solidFill>
              </a:rPr>
              <a:t>patient</a:t>
            </a:r>
            <a:r>
              <a:rPr lang="pl-PL" sz="1200" dirty="0">
                <a:solidFill>
                  <a:srgbClr val="595959"/>
                </a:solidFill>
              </a:rPr>
              <a:t> </a:t>
            </a:r>
            <a:r>
              <a:rPr lang="en-US" sz="1200" dirty="0">
                <a:solidFill>
                  <a:srgbClr val="595959"/>
                </a:solidFill>
              </a:rPr>
              <a:t>can find a suitable place in their area or by entering a specific address, street or city</a:t>
            </a:r>
            <a:endParaRPr lang="pl-PL" sz="1200" dirty="0">
              <a:solidFill>
                <a:srgbClr val="595959"/>
              </a:solidFill>
            </a:endParaRPr>
          </a:p>
        </p:txBody>
      </p:sp>
      <p:sp>
        <p:nvSpPr>
          <p:cNvPr id="4" name="Slide Number Placeholder 3">
            <a:extLst>
              <a:ext uri="{FF2B5EF4-FFF2-40B4-BE49-F238E27FC236}">
                <a16:creationId xmlns:a16="http://schemas.microsoft.com/office/drawing/2014/main" id="{200119BB-1E28-FF6E-B36B-3705F71285EE}"/>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26838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CD9BD-AA0E-E871-EF09-FB17D2E22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0A79B-4D88-3F44-85A9-B52FF2339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D6A21-4FB5-73B9-B854-08D24DCB62F4}"/>
              </a:ext>
            </a:extLst>
          </p:cNvPr>
          <p:cNvSpPr>
            <a:spLocks noGrp="1"/>
          </p:cNvSpPr>
          <p:nvPr>
            <p:ph type="body" idx="1"/>
          </p:nvPr>
        </p:nvSpPr>
        <p:spPr/>
        <p:txBody>
          <a:bodyPr/>
          <a:lstStyle/>
          <a:p>
            <a:r>
              <a:rPr lang="en-US" sz="1200" dirty="0">
                <a:solidFill>
                  <a:srgbClr val="595959"/>
                </a:solidFill>
                <a:latin typeface="Calibri" panose="020F0502020204030204" pitchFamily="34" charset="0"/>
                <a:ea typeface="Calibri" panose="020F0502020204030204" pitchFamily="34" charset="0"/>
                <a:cs typeface="Calibri" panose="020F0502020204030204" pitchFamily="34" charset="0"/>
              </a:rPr>
              <a:t>I was deeply moved by the story of a twenty-five-year-old </a:t>
            </a:r>
            <a:r>
              <a:rPr lang="pl-PL" sz="1200" dirty="0" err="1">
                <a:solidFill>
                  <a:srgbClr val="595959"/>
                </a:solidFill>
                <a:latin typeface="Calibri" panose="020F0502020204030204" pitchFamily="34" charset="0"/>
                <a:ea typeface="Calibri" panose="020F0502020204030204" pitchFamily="34" charset="0"/>
                <a:cs typeface="Calibri" panose="020F0502020204030204" pitchFamily="34" charset="0"/>
              </a:rPr>
              <a:t>larger-bodied</a:t>
            </a:r>
            <a:r>
              <a:rPr lang="en-US" sz="1200" dirty="0">
                <a:solidFill>
                  <a:srgbClr val="595959"/>
                </a:solidFill>
                <a:latin typeface="Calibri" panose="020F0502020204030204" pitchFamily="34" charset="0"/>
                <a:ea typeface="Calibri" panose="020F0502020204030204" pitchFamily="34" charset="0"/>
                <a:cs typeface="Calibri" panose="020F0502020204030204" pitchFamily="34" charset="0"/>
              </a:rPr>
              <a:t> girl who used a wheelchair and was unable to undergo a gynecological examination due to the lack of a suitable clinic in the entire province. In addition to the lack of available facilities, access to information was also a problem. I spent many hours trying to find a suitable facility in her area.</a:t>
            </a:r>
            <a:r>
              <a:rPr lang="pl-PL" sz="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Thanks to our Accessibility Map, the entire package of information about </a:t>
            </a:r>
            <a:r>
              <a:rPr lang="pl-PL" sz="1200" b="0" i="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adapting</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facilities to the requirements of people with different needs is easily accessible and concentrated in one place.</a:t>
            </a:r>
            <a:endPar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endParaRPr>
          </a:p>
          <a:p>
            <a:b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b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the moment, our website works in Polish and Ukrainian.</a:t>
            </a:r>
            <a: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We are working on making it possible to use it in English.</a:t>
            </a:r>
            <a:br>
              <a:rPr lang="pl-PL" sz="1200" b="0" i="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br>
            <a:endParaRPr lang="pl-PL" sz="12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C594A20-9032-9623-9849-90F9922D7179}"/>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67376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13AD2-C1CC-3FA3-CA6D-747C9D64D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D36F1-35B9-FE7B-4687-CED1BB3C2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47E57-1907-47F8-5579-680702DDECD1}"/>
              </a:ext>
            </a:extLst>
          </p:cNvPr>
          <p:cNvSpPr>
            <a:spLocks noGrp="1"/>
          </p:cNvSpPr>
          <p:nvPr>
            <p:ph type="body" idx="1"/>
          </p:nvPr>
        </p:nvSpPr>
        <p:spPr/>
        <p:txBody>
          <a:bodyPr/>
          <a:lstStyle/>
          <a:p>
            <a:r>
              <a:rPr lang="en-US" sz="1200" dirty="0">
                <a:solidFill>
                  <a:srgbClr val="595959"/>
                </a:solidFill>
              </a:rPr>
              <a:t>The ACCESSIBILITY MAP can be easily implemented</a:t>
            </a:r>
            <a:r>
              <a:rPr lang="pl-PL" sz="1200" dirty="0">
                <a:solidFill>
                  <a:srgbClr val="595959"/>
                </a:solidFill>
              </a:rPr>
              <a:t> </a:t>
            </a:r>
            <a:r>
              <a:rPr lang="en-US" sz="1200" dirty="0">
                <a:solidFill>
                  <a:srgbClr val="595959"/>
                </a:solidFill>
              </a:rPr>
              <a:t>and copied both in the database development scheme of various entities in a given country and internationally as the MAP of offers of each subsequent country </a:t>
            </a:r>
            <a:r>
              <a:rPr lang="pl-PL" sz="1200" dirty="0">
                <a:solidFill>
                  <a:srgbClr val="595959"/>
                </a:solidFill>
              </a:rPr>
              <a:t>i</a:t>
            </a:r>
            <a:r>
              <a:rPr lang="en-US" sz="1200" dirty="0" err="1">
                <a:solidFill>
                  <a:srgbClr val="595959"/>
                </a:solidFill>
              </a:rPr>
              <a:t>nterested</a:t>
            </a:r>
            <a:r>
              <a:rPr lang="en-US" sz="1200" dirty="0">
                <a:solidFill>
                  <a:srgbClr val="595959"/>
                </a:solidFill>
              </a:rPr>
              <a:t> in creating an inclusive an </a:t>
            </a:r>
            <a:r>
              <a:rPr lang="en-US" sz="1200" dirty="0" err="1">
                <a:solidFill>
                  <a:srgbClr val="595959"/>
                </a:solidFill>
              </a:rPr>
              <a:t>equa</a:t>
            </a:r>
            <a:r>
              <a:rPr lang="pl-PL" sz="1200" dirty="0">
                <a:solidFill>
                  <a:srgbClr val="595959"/>
                </a:solidFill>
              </a:rPr>
              <a:t>l</a:t>
            </a:r>
            <a:r>
              <a:rPr lang="en-US" sz="1200" dirty="0">
                <a:solidFill>
                  <a:srgbClr val="595959"/>
                </a:solidFill>
              </a:rPr>
              <a:t> society that does not exclude due to access</a:t>
            </a:r>
            <a:r>
              <a:rPr lang="pl-PL" sz="1200" dirty="0">
                <a:solidFill>
                  <a:srgbClr val="595959"/>
                </a:solidFill>
              </a:rPr>
              <a:t> </a:t>
            </a:r>
            <a:r>
              <a:rPr lang="en-US" sz="1200" dirty="0">
                <a:solidFill>
                  <a:srgbClr val="595959"/>
                </a:solidFill>
              </a:rPr>
              <a:t>to reliable information about accessibility.</a:t>
            </a:r>
            <a:br>
              <a:rPr lang="pl-PL" sz="1200" dirty="0">
                <a:solidFill>
                  <a:srgbClr val="595959"/>
                </a:solidFill>
              </a:rPr>
            </a:br>
            <a:br>
              <a:rPr lang="pl-PL" sz="1200" dirty="0">
                <a:solidFill>
                  <a:srgbClr val="595959"/>
                </a:solidFill>
              </a:rPr>
            </a:br>
            <a:r>
              <a:rPr lang="en-US" sz="1200" dirty="0">
                <a:solidFill>
                  <a:srgbClr val="595959"/>
                </a:solidFill>
              </a:rPr>
              <a:t>We are currently preparing to combine the Accessibility Map with another initiative run by the Avalon Extreme department - a map of accessible sports facilities, such as gyms and other places of physical activity adapted to the needs of people with disabilities. Our goal is to create a single, comprehensive platform that will cover all accessible places in Poland - In the future, we plan to create databases of adapted cultural institutions (museums, theaters, community centers),</a:t>
            </a:r>
            <a:r>
              <a:rPr lang="pl-PL" sz="1200" dirty="0">
                <a:solidFill>
                  <a:srgbClr val="595959"/>
                </a:solidFill>
              </a:rPr>
              <a:t> </a:t>
            </a:r>
            <a:r>
              <a:rPr lang="en-US" sz="1200" dirty="0">
                <a:solidFill>
                  <a:srgbClr val="595959"/>
                </a:solidFill>
              </a:rPr>
              <a:t>database of educational institutions, and database of public entities such as city offices, banks, post offices, etc.).</a:t>
            </a:r>
          </a:p>
        </p:txBody>
      </p:sp>
      <p:sp>
        <p:nvSpPr>
          <p:cNvPr id="4" name="Slide Number Placeholder 3">
            <a:extLst>
              <a:ext uri="{FF2B5EF4-FFF2-40B4-BE49-F238E27FC236}">
                <a16:creationId xmlns:a16="http://schemas.microsoft.com/office/drawing/2014/main" id="{00091229-0237-57E2-6630-A7C11A2CCBE1}"/>
              </a:ext>
            </a:extLst>
          </p:cNvPr>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223946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24/02/2025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24/02/2025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24/02/2025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24/02/2025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24/02/2025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24/02/2025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24/02/2025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24/02/2025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24/02/2025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24/02/2025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24/02/2025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583871"/>
            <a:ext cx="11390812" cy="1517675"/>
          </a:xfrm>
        </p:spPr>
        <p:txBody>
          <a:bodyPr>
            <a:normAutofit fontScale="90000"/>
          </a:bodyPr>
          <a:lstStyle/>
          <a:p>
            <a:r>
              <a:rPr lang="en-US" sz="3600" b="1" dirty="0">
                <a:solidFill>
                  <a:srgbClr val="595959"/>
                </a:solidFill>
              </a:rPr>
              <a:t>Accessibility Map - a nationwide platform with a </a:t>
            </a:r>
            <a:r>
              <a:rPr lang="pl-PL" sz="3600" b="1" dirty="0" err="1">
                <a:solidFill>
                  <a:srgbClr val="595959"/>
                </a:solidFill>
              </a:rPr>
              <a:t>search</a:t>
            </a:r>
            <a:r>
              <a:rPr lang="en-US" sz="3600" b="1" dirty="0">
                <a:solidFill>
                  <a:srgbClr val="595959"/>
                </a:solidFill>
              </a:rPr>
              <a:t> tool for medical</a:t>
            </a:r>
            <a:r>
              <a:rPr lang="pl-PL" sz="3600" b="1" dirty="0">
                <a:solidFill>
                  <a:srgbClr val="595959"/>
                </a:solidFill>
              </a:rPr>
              <a:t> </a:t>
            </a:r>
            <a:r>
              <a:rPr lang="en-US" sz="3600" b="1" dirty="0">
                <a:solidFill>
                  <a:srgbClr val="595959"/>
                </a:solidFill>
              </a:rPr>
              <a:t>facilities and specialist clinics adapted to the needs of people with disabilities</a:t>
            </a:r>
            <a:r>
              <a:rPr lang="en-US" sz="3600" b="1" dirty="0">
                <a:solidFill>
                  <a:srgbClr val="595959"/>
                </a:solidFill>
                <a:latin typeface="Roboto" panose="02000000000000000000" pitchFamily="2" charset="0"/>
                <a:ea typeface="Roboto" panose="02000000000000000000" pitchFamily="2" charset="0"/>
              </a:rPr>
              <a:t> </a:t>
            </a:r>
            <a:endParaRPr lang="en-GB" sz="3600" b="1"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pl-PL" dirty="0">
                <a:solidFill>
                  <a:srgbClr val="595959"/>
                </a:solidFill>
                <a:latin typeface="Roboto" panose="02000000000000000000" pitchFamily="2" charset="0"/>
                <a:ea typeface="Roboto" panose="02000000000000000000" pitchFamily="2" charset="0"/>
              </a:rPr>
              <a:t>Kamil Zięba</a:t>
            </a:r>
            <a:endParaRPr lang="en-US" dirty="0">
              <a:solidFill>
                <a:srgbClr val="595959"/>
              </a:solidFill>
              <a:latin typeface="Roboto" panose="02000000000000000000" pitchFamily="2" charset="0"/>
              <a:ea typeface="Roboto" panose="02000000000000000000" pitchFamily="2" charset="0"/>
            </a:endParaRPr>
          </a:p>
          <a:p>
            <a:r>
              <a:rPr lang="pl-PL" dirty="0">
                <a:solidFill>
                  <a:srgbClr val="595959"/>
                </a:solidFill>
                <a:latin typeface="Roboto" panose="02000000000000000000" pitchFamily="2" charset="0"/>
                <a:ea typeface="Roboto" panose="02000000000000000000" pitchFamily="2" charset="0"/>
              </a:rPr>
              <a:t>Fundacja Avalon</a:t>
            </a:r>
            <a:endParaRPr lang="en-US" dirty="0">
              <a:solidFill>
                <a:srgbClr val="595959"/>
              </a:solidFill>
              <a:latin typeface="Roboto" panose="02000000000000000000" pitchFamily="2" charset="0"/>
              <a:ea typeface="Roboto" panose="02000000000000000000" pitchFamily="2" charset="0"/>
            </a:endParaRPr>
          </a:p>
          <a:p>
            <a:r>
              <a:rPr lang="pl-PL" dirty="0">
                <a:solidFill>
                  <a:srgbClr val="595959"/>
                </a:solidFill>
                <a:latin typeface="Roboto" panose="02000000000000000000" pitchFamily="2" charset="0"/>
                <a:ea typeface="Roboto" panose="02000000000000000000" pitchFamily="2" charset="0"/>
              </a:rPr>
              <a:t>Poland</a:t>
            </a:r>
            <a:endParaRPr lang="en-US" dirty="0">
              <a:solidFill>
                <a:srgbClr val="595959"/>
              </a:solidFill>
              <a:latin typeface="Roboto" panose="02000000000000000000" pitchFamily="2" charset="0"/>
              <a:ea typeface="Roboto" panose="02000000000000000000" pitchFamily="2" charset="0"/>
            </a:endParaRPr>
          </a:p>
          <a:p>
            <a:pPr>
              <a:spcAft>
                <a:spcPts val="1500"/>
              </a:spcAft>
            </a:pPr>
            <a:r>
              <a:rPr lang="en-US" dirty="0">
                <a:solidFill>
                  <a:srgbClr val="595959"/>
                </a:solidFill>
              </a:rPr>
              <a:t>Professionals with disabilities in health-care career</a:t>
            </a:r>
            <a:r>
              <a:rPr lang="pl-PL" dirty="0">
                <a:solidFill>
                  <a:srgbClr val="595959"/>
                </a:solidFill>
              </a:rPr>
              <a:t>s</a:t>
            </a:r>
            <a:endParaRPr lang="en-US"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0" i="0" dirty="0">
                <a:solidFill>
                  <a:srgbClr val="042426"/>
                </a:solidFill>
                <a:effectLst/>
                <a:latin typeface="Roboto" panose="02000000000000000000" pitchFamily="2" charset="0"/>
                <a:ea typeface="Roboto" panose="02000000000000000000" pitchFamily="2" charset="0"/>
                <a:cs typeface="Roboto" panose="02000000000000000000" pitchFamily="2" charset="0"/>
              </a:rPr>
              <a:t>Thursday 6 March 2025 | 10:20 - 11:20</a:t>
            </a:r>
            <a:endParaRPr lang="en-US" sz="5400" b="1" dirty="0">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pic>
        <p:nvPicPr>
          <p:cNvPr id="10" name="Obraz 9" descr="Obraz zawierający Grafika, projekt graficzny, logo, Czcionka&#10;&#10;Zawartość wygenerowana przez sztuczną inteligencję może być niepoprawna.">
            <a:extLst>
              <a:ext uri="{FF2B5EF4-FFF2-40B4-BE49-F238E27FC236}">
                <a16:creationId xmlns:a16="http://schemas.microsoft.com/office/drawing/2014/main" id="{2099F8FD-353B-899B-D467-F14EA968F45A}"/>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0347-DC6F-AB17-3C31-BEE964DADBA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F5A3E55-F625-B489-66E6-647ED0019D63}"/>
              </a:ext>
            </a:extLst>
          </p:cNvPr>
          <p:cNvSpPr>
            <a:spLocks noGrp="1"/>
          </p:cNvSpPr>
          <p:nvPr>
            <p:ph type="sldNum" sz="quarter" idx="12"/>
          </p:nvPr>
        </p:nvSpPr>
        <p:spPr/>
        <p:txBody>
          <a:bodyPr/>
          <a:lstStyle/>
          <a:p>
            <a:fld id="{1195A9E4-2CE9-4E32-BE85-7C32F0F78A6D}" type="slidenum">
              <a:rPr lang="en-GB" smtClean="0"/>
              <a:t>10</a:t>
            </a:fld>
            <a:endParaRPr lang="en-GB"/>
          </a:p>
        </p:txBody>
      </p:sp>
      <p:pic>
        <p:nvPicPr>
          <p:cNvPr id="3" name="Obraz 2" descr="Obraz zawierający Grafika, projekt graficzny, logo, Czcionka&#10;&#10;Zawartość wygenerowana przez sztuczną inteligencję może być niepoprawna.">
            <a:extLst>
              <a:ext uri="{FF2B5EF4-FFF2-40B4-BE49-F238E27FC236}">
                <a16:creationId xmlns:a16="http://schemas.microsoft.com/office/drawing/2014/main" id="{34C8981A-5279-AF83-96A2-DAA133212623}"/>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3087140" y="2279630"/>
            <a:ext cx="6017719" cy="2298740"/>
          </a:xfrm>
          <a:prstGeom prst="rect">
            <a:avLst/>
          </a:prstGeom>
        </p:spPr>
      </p:pic>
      <p:sp>
        <p:nvSpPr>
          <p:cNvPr id="4" name="pole tekstowe 3">
            <a:extLst>
              <a:ext uri="{FF2B5EF4-FFF2-40B4-BE49-F238E27FC236}">
                <a16:creationId xmlns:a16="http://schemas.microsoft.com/office/drawing/2014/main" id="{BF5D301E-50AC-6AC9-EB54-CD98CCDB1A3F}"/>
              </a:ext>
            </a:extLst>
          </p:cNvPr>
          <p:cNvSpPr txBox="1"/>
          <p:nvPr/>
        </p:nvSpPr>
        <p:spPr>
          <a:xfrm>
            <a:off x="712796" y="462821"/>
            <a:ext cx="5383204" cy="830997"/>
          </a:xfrm>
          <a:prstGeom prst="rect">
            <a:avLst/>
          </a:prstGeom>
          <a:noFill/>
        </p:spPr>
        <p:txBody>
          <a:bodyPr wrap="square" rtlCol="0">
            <a:spAutoFit/>
          </a:bodyPr>
          <a:lstStyle/>
          <a:p>
            <a:r>
              <a:rPr lang="pl-PL" sz="4800" b="1" dirty="0" err="1">
                <a:solidFill>
                  <a:srgbClr val="595959"/>
                </a:solidFill>
                <a:latin typeface="Arial" panose="020B0604020202020204" pitchFamily="34" charset="0"/>
                <a:cs typeface="Arial" panose="020B0604020202020204" pitchFamily="34" charset="0"/>
              </a:rPr>
              <a:t>Thank</a:t>
            </a:r>
            <a:r>
              <a:rPr lang="pl-PL" sz="4800" b="1" dirty="0">
                <a:solidFill>
                  <a:srgbClr val="595959"/>
                </a:solidFill>
                <a:latin typeface="Arial" panose="020B0604020202020204" pitchFamily="34" charset="0"/>
                <a:cs typeface="Arial" panose="020B0604020202020204" pitchFamily="34" charset="0"/>
              </a:rPr>
              <a:t> </a:t>
            </a:r>
            <a:r>
              <a:rPr lang="pl-PL" sz="4800" b="1" dirty="0" err="1">
                <a:solidFill>
                  <a:srgbClr val="595959"/>
                </a:solidFill>
                <a:latin typeface="Arial" panose="020B0604020202020204" pitchFamily="34" charset="0"/>
                <a:cs typeface="Arial" panose="020B0604020202020204" pitchFamily="34" charset="0"/>
              </a:rPr>
              <a:t>you</a:t>
            </a:r>
            <a:r>
              <a:rPr lang="pl-PL" sz="4800" b="1" dirty="0">
                <a:solidFill>
                  <a:srgbClr val="59595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80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2" name="pole tekstowe 1">
            <a:extLst>
              <a:ext uri="{FF2B5EF4-FFF2-40B4-BE49-F238E27FC236}">
                <a16:creationId xmlns:a16="http://schemas.microsoft.com/office/drawing/2014/main" id="{CEB5D58D-F831-CB03-7838-A0882021F8A3}"/>
              </a:ext>
            </a:extLst>
          </p:cNvPr>
          <p:cNvSpPr txBox="1"/>
          <p:nvPr/>
        </p:nvSpPr>
        <p:spPr>
          <a:xfrm>
            <a:off x="709689" y="1697606"/>
            <a:ext cx="10772622"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595959"/>
                </a:solidFill>
                <a:latin typeface="Roboto" panose="02000000000000000000" pitchFamily="2" charset="0"/>
                <a:ea typeface="Roboto" panose="02000000000000000000" pitchFamily="2" charset="0"/>
                <a:cs typeface="Roboto" panose="02000000000000000000" pitchFamily="2" charset="0"/>
              </a:rPr>
              <a:t>Avalon Foundation</a:t>
            </a:r>
            <a:r>
              <a:rPr lang="pl-PL" sz="3200" b="1"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A</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3200" b="1" dirty="0">
                <a:solidFill>
                  <a:srgbClr val="595959"/>
                </a:solidFill>
                <a:latin typeface="Roboto" panose="02000000000000000000" pitchFamily="2" charset="0"/>
                <a:ea typeface="Roboto" panose="02000000000000000000" pitchFamily="2" charset="0"/>
                <a:cs typeface="Roboto" panose="02000000000000000000" pitchFamily="2" charset="0"/>
              </a:rPr>
              <a:t>nationwide non-governmental organization</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at</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the front of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Polish</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organizations</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for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persons</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with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disabilities</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E</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stablished in </a:t>
            </a:r>
            <a:r>
              <a:rPr lang="en-US" sz="3200" b="1" dirty="0">
                <a:solidFill>
                  <a:srgbClr val="595959"/>
                </a:solidFill>
                <a:latin typeface="Roboto" panose="02000000000000000000" pitchFamily="2" charset="0"/>
                <a:ea typeface="Roboto" panose="02000000000000000000" pitchFamily="2" charset="0"/>
                <a:cs typeface="Roboto" panose="02000000000000000000" pitchFamily="2" charset="0"/>
              </a:rPr>
              <a:t>2006</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S</a:t>
            </a:r>
            <a:r>
              <a:rPr lang="en-US" sz="3200" dirty="0" err="1">
                <a:solidFill>
                  <a:srgbClr val="595959"/>
                </a:solidFill>
                <a:latin typeface="Roboto" panose="02000000000000000000" pitchFamily="2" charset="0"/>
                <a:ea typeface="Roboto" panose="02000000000000000000" pitchFamily="2" charset="0"/>
                <a:cs typeface="Roboto" panose="02000000000000000000" pitchFamily="2" charset="0"/>
              </a:rPr>
              <a:t>upport</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s</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3200" b="1" dirty="0">
                <a:solidFill>
                  <a:srgbClr val="595959"/>
                </a:solidFill>
                <a:latin typeface="Roboto" panose="02000000000000000000" pitchFamily="2" charset="0"/>
                <a:ea typeface="Roboto" panose="02000000000000000000" pitchFamily="2" charset="0"/>
                <a:cs typeface="Roboto" panose="02000000000000000000" pitchFamily="2" charset="0"/>
              </a:rPr>
              <a:t>people with disabilities and chronically ill </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people so that they can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lead</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an</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active</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life</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t>
            </a:r>
            <a:endParaRPr lang="pl-PL" sz="32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pl-PL" sz="3200" b="1" dirty="0">
                <a:solidFill>
                  <a:srgbClr val="595959"/>
                </a:solidFill>
                <a:latin typeface="Roboto" panose="02000000000000000000" pitchFamily="2" charset="0"/>
                <a:ea typeface="Roboto" panose="02000000000000000000" pitchFamily="2" charset="0"/>
                <a:cs typeface="Roboto" panose="02000000000000000000" pitchFamily="2" charset="0"/>
              </a:rPr>
              <a:t>H</a:t>
            </a:r>
            <a:r>
              <a:rPr lang="en-US" sz="3200" b="1" dirty="0" err="1">
                <a:solidFill>
                  <a:srgbClr val="595959"/>
                </a:solidFill>
                <a:latin typeface="Roboto" panose="02000000000000000000" pitchFamily="2" charset="0"/>
                <a:ea typeface="Roboto" panose="02000000000000000000" pitchFamily="2" charset="0"/>
                <a:cs typeface="Roboto" panose="02000000000000000000" pitchFamily="2" charset="0"/>
              </a:rPr>
              <a:t>igh</a:t>
            </a:r>
            <a:r>
              <a:rPr lang="pl-PL" sz="3200" b="1" dirty="0">
                <a:solidFill>
                  <a:srgbClr val="595959"/>
                </a:solidFill>
                <a:latin typeface="Roboto" panose="02000000000000000000" pitchFamily="2" charset="0"/>
                <a:ea typeface="Roboto" panose="02000000000000000000" pitchFamily="2" charset="0"/>
                <a:cs typeface="Roboto" panose="02000000000000000000" pitchFamily="2" charset="0"/>
              </a:rPr>
              <a:t>-</a:t>
            </a:r>
            <a:r>
              <a:rPr lang="en-US" sz="3200" b="1" dirty="0">
                <a:solidFill>
                  <a:srgbClr val="595959"/>
                </a:solidFill>
                <a:latin typeface="Roboto" panose="02000000000000000000" pitchFamily="2" charset="0"/>
                <a:ea typeface="Roboto" panose="02000000000000000000" pitchFamily="2" charset="0"/>
                <a:cs typeface="Roboto" panose="02000000000000000000" pitchFamily="2" charset="0"/>
              </a:rPr>
              <a:t>quality services</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including</a:t>
            </a:r>
            <a:r>
              <a:rPr lang="pl-PL"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fund</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raising</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3200" dirty="0" err="1">
                <a:solidFill>
                  <a:srgbClr val="595959"/>
                </a:solidFill>
                <a:latin typeface="Roboto" panose="02000000000000000000" pitchFamily="2" charset="0"/>
                <a:ea typeface="Roboto" panose="02000000000000000000" pitchFamily="2" charset="0"/>
                <a:cs typeface="Roboto" panose="02000000000000000000" pitchFamily="2" charset="0"/>
              </a:rPr>
              <a:t>rehabilitat</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ion</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3200" dirty="0" err="1">
                <a:solidFill>
                  <a:srgbClr val="595959"/>
                </a:solidFill>
                <a:latin typeface="Roboto" panose="02000000000000000000" pitchFamily="2" charset="0"/>
                <a:ea typeface="Roboto" panose="02000000000000000000" pitchFamily="2" charset="0"/>
                <a:cs typeface="Roboto" panose="02000000000000000000" pitchFamily="2" charset="0"/>
              </a:rPr>
              <a:t>promot</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ing</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sports </a:t>
            </a:r>
            <a:r>
              <a:rPr lang="en-US" sz="3200" dirty="0" err="1">
                <a:solidFill>
                  <a:srgbClr val="595959"/>
                </a:solidFill>
                <a:latin typeface="Roboto" panose="02000000000000000000" pitchFamily="2" charset="0"/>
                <a:ea typeface="Roboto" panose="02000000000000000000" pitchFamily="2" charset="0"/>
                <a:cs typeface="Roboto" panose="02000000000000000000" pitchFamily="2" charset="0"/>
              </a:rPr>
              <a:t>activit</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ies</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 and </a:t>
            </a:r>
            <a:r>
              <a:rPr lang="en-US" sz="3200" dirty="0" err="1">
                <a:solidFill>
                  <a:srgbClr val="595959"/>
                </a:solidFill>
                <a:latin typeface="Roboto" panose="02000000000000000000" pitchFamily="2" charset="0"/>
                <a:ea typeface="Roboto" panose="02000000000000000000" pitchFamily="2" charset="0"/>
                <a:cs typeface="Roboto" panose="02000000000000000000" pitchFamily="2" charset="0"/>
              </a:rPr>
              <a:t>educat</a:t>
            </a:r>
            <a:r>
              <a:rPr lang="pl-PL" sz="3200" dirty="0" err="1">
                <a:solidFill>
                  <a:srgbClr val="595959"/>
                </a:solidFill>
                <a:latin typeface="Roboto" panose="02000000000000000000" pitchFamily="2" charset="0"/>
                <a:ea typeface="Roboto" panose="02000000000000000000" pitchFamily="2" charset="0"/>
                <a:cs typeface="Roboto" panose="02000000000000000000" pitchFamily="2" charset="0"/>
              </a:rPr>
              <a:t>ion</a:t>
            </a:r>
            <a:r>
              <a:rPr lang="en-US" sz="3200" dirty="0">
                <a:solidFill>
                  <a:srgbClr val="595959"/>
                </a:solidFill>
                <a:latin typeface="Roboto" panose="02000000000000000000" pitchFamily="2" charset="0"/>
                <a:ea typeface="Roboto" panose="02000000000000000000" pitchFamily="2" charset="0"/>
                <a:cs typeface="Roboto" panose="02000000000000000000" pitchFamily="2" charset="0"/>
              </a:rPr>
              <a:t>.</a:t>
            </a:r>
          </a:p>
        </p:txBody>
      </p:sp>
      <p:sp>
        <p:nvSpPr>
          <p:cNvPr id="4" name="pole tekstowe 3">
            <a:extLst>
              <a:ext uri="{FF2B5EF4-FFF2-40B4-BE49-F238E27FC236}">
                <a16:creationId xmlns:a16="http://schemas.microsoft.com/office/drawing/2014/main" id="{79C1D1C4-4028-DABA-FF16-42EA46314D5B}"/>
              </a:ext>
            </a:extLst>
          </p:cNvPr>
          <p:cNvSpPr txBox="1"/>
          <p:nvPr/>
        </p:nvSpPr>
        <p:spPr>
          <a:xfrm>
            <a:off x="610694" y="636079"/>
            <a:ext cx="6662941" cy="830997"/>
          </a:xfrm>
          <a:prstGeom prst="rect">
            <a:avLst/>
          </a:prstGeom>
          <a:noFill/>
        </p:spPr>
        <p:txBody>
          <a:bodyPr wrap="square" rtlCol="0">
            <a:spAutoFit/>
          </a:bodyPr>
          <a:lstStyle/>
          <a:p>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Who</a:t>
            </a:r>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are</a:t>
            </a:r>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 we?</a:t>
            </a:r>
          </a:p>
        </p:txBody>
      </p:sp>
      <p:pic>
        <p:nvPicPr>
          <p:cNvPr id="5" name="Obraz 4" descr="Obraz zawierający Grafika, projekt graficzny, logo, Czcionka&#10;&#10;Zawartość wygenerowana przez sztuczną inteligencję może być niepoprawna.">
            <a:extLst>
              <a:ext uri="{FF2B5EF4-FFF2-40B4-BE49-F238E27FC236}">
                <a16:creationId xmlns:a16="http://schemas.microsoft.com/office/drawing/2014/main" id="{0C594434-7A9A-37B8-4A2E-1899AD833B56}"/>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1519-BB9C-2D6E-82F6-037CE381980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C4A601-C0EE-E197-8210-D9640F19D690}"/>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2" name="pole tekstowe 1">
            <a:extLst>
              <a:ext uri="{FF2B5EF4-FFF2-40B4-BE49-F238E27FC236}">
                <a16:creationId xmlns:a16="http://schemas.microsoft.com/office/drawing/2014/main" id="{06CFD032-88B2-643E-C690-FB5AC79C5D15}"/>
              </a:ext>
            </a:extLst>
          </p:cNvPr>
          <p:cNvSpPr txBox="1"/>
          <p:nvPr/>
        </p:nvSpPr>
        <p:spPr>
          <a:xfrm>
            <a:off x="712796" y="2335538"/>
            <a:ext cx="10766407" cy="34163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595959"/>
                </a:solidFill>
                <a:latin typeface="Roboto" panose="02000000000000000000" pitchFamily="2" charset="0"/>
                <a:ea typeface="Roboto" panose="02000000000000000000" pitchFamily="2" charset="0"/>
                <a:cs typeface="Roboto" panose="02000000000000000000" pitchFamily="2" charset="0"/>
              </a:rPr>
              <a:t>We believe a person with a disability can be independent and active in every sphere of their life. </a:t>
            </a:r>
            <a:endParaRPr lang="pl-PL" sz="3600" b="1" dirty="0">
              <a:solidFill>
                <a:srgbClr val="595959"/>
              </a:solidFill>
              <a:latin typeface="Roboto" panose="02000000000000000000" pitchFamily="2" charset="0"/>
              <a:ea typeface="Roboto" panose="02000000000000000000" pitchFamily="2" charset="0"/>
              <a:cs typeface="Roboto" panose="02000000000000000000" pitchFamily="2" charset="0"/>
            </a:endParaRPr>
          </a:p>
          <a:p>
            <a:endParaRPr lang="pl-PL" sz="3600" b="1" dirty="0">
              <a:solidFill>
                <a:srgbClr val="595959"/>
              </a:solidFill>
              <a:latin typeface="Roboto" panose="02000000000000000000" pitchFamily="2" charset="0"/>
              <a:ea typeface="Roboto" panose="02000000000000000000" pitchFamily="2" charset="0"/>
              <a:cs typeface="Roboto" panose="02000000000000000000" pitchFamily="2" charset="0"/>
            </a:endParaRPr>
          </a:p>
          <a:p>
            <a:r>
              <a:rPr lang="en-US" sz="3600" dirty="0">
                <a:solidFill>
                  <a:srgbClr val="595959"/>
                </a:solidFill>
                <a:latin typeface="Roboto" panose="02000000000000000000" pitchFamily="2" charset="0"/>
                <a:ea typeface="Roboto" panose="02000000000000000000" pitchFamily="2" charset="0"/>
                <a:cs typeface="Roboto" panose="02000000000000000000" pitchFamily="2" charset="0"/>
              </a:rPr>
              <a:t>We are committed to changing the perception of disability and</a:t>
            </a:r>
            <a:r>
              <a:rPr lang="pl-PL" sz="36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3600" dirty="0">
                <a:solidFill>
                  <a:srgbClr val="595959"/>
                </a:solidFill>
                <a:latin typeface="Roboto" panose="02000000000000000000" pitchFamily="2" charset="0"/>
                <a:ea typeface="Roboto" panose="02000000000000000000" pitchFamily="2" charset="0"/>
                <a:cs typeface="Roboto" panose="02000000000000000000" pitchFamily="2" charset="0"/>
              </a:rPr>
              <a:t> people with disabilities</a:t>
            </a:r>
            <a:r>
              <a:rPr lang="pl-PL" sz="3600" dirty="0">
                <a:solidFill>
                  <a:srgbClr val="595959"/>
                </a:solidFill>
                <a:latin typeface="Roboto" panose="02000000000000000000" pitchFamily="2" charset="0"/>
                <a:ea typeface="Roboto" panose="02000000000000000000" pitchFamily="2" charset="0"/>
                <a:cs typeface="Roboto" panose="02000000000000000000" pitchFamily="2" charset="0"/>
              </a:rPr>
              <a:t> in the </a:t>
            </a:r>
            <a:r>
              <a:rPr lang="pl-PL" sz="3600" dirty="0" err="1">
                <a:solidFill>
                  <a:srgbClr val="595959"/>
                </a:solidFill>
                <a:latin typeface="Roboto" panose="02000000000000000000" pitchFamily="2" charset="0"/>
                <a:ea typeface="Roboto" panose="02000000000000000000" pitchFamily="2" charset="0"/>
                <a:cs typeface="Roboto" panose="02000000000000000000" pitchFamily="2" charset="0"/>
              </a:rPr>
              <a:t>eyes</a:t>
            </a:r>
            <a:r>
              <a:rPr lang="pl-PL" sz="3600"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3600" dirty="0">
                <a:solidFill>
                  <a:srgbClr val="595959"/>
                </a:solidFill>
                <a:latin typeface="Roboto" panose="02000000000000000000" pitchFamily="2" charset="0"/>
                <a:ea typeface="Roboto" panose="02000000000000000000" pitchFamily="2" charset="0"/>
                <a:cs typeface="Roboto" panose="02000000000000000000" pitchFamily="2" charset="0"/>
              </a:rPr>
              <a:t> soc</a:t>
            </a:r>
            <a:r>
              <a:rPr lang="pl-PL" sz="3600" dirty="0">
                <a:solidFill>
                  <a:srgbClr val="595959"/>
                </a:solidFill>
                <a:latin typeface="Roboto" panose="02000000000000000000" pitchFamily="2" charset="0"/>
                <a:ea typeface="Roboto" panose="02000000000000000000" pitchFamily="2" charset="0"/>
                <a:cs typeface="Roboto" panose="02000000000000000000" pitchFamily="2" charset="0"/>
              </a:rPr>
              <a:t>i</a:t>
            </a:r>
            <a:r>
              <a:rPr lang="en-US" sz="3600" dirty="0" err="1">
                <a:solidFill>
                  <a:srgbClr val="595959"/>
                </a:solidFill>
                <a:latin typeface="Roboto" panose="02000000000000000000" pitchFamily="2" charset="0"/>
                <a:ea typeface="Roboto" panose="02000000000000000000" pitchFamily="2" charset="0"/>
                <a:cs typeface="Roboto" panose="02000000000000000000" pitchFamily="2" charset="0"/>
              </a:rPr>
              <a:t>ety</a:t>
            </a:r>
            <a:r>
              <a:rPr lang="pl-PL" sz="3600" dirty="0">
                <a:solidFill>
                  <a:srgbClr val="595959"/>
                </a:solidFill>
                <a:latin typeface="Roboto" panose="02000000000000000000" pitchFamily="2" charset="0"/>
                <a:ea typeface="Roboto" panose="02000000000000000000" pitchFamily="2" charset="0"/>
                <a:cs typeface="Roboto" panose="02000000000000000000" pitchFamily="2" charset="0"/>
              </a:rPr>
              <a:t>.</a:t>
            </a:r>
          </a:p>
        </p:txBody>
      </p:sp>
      <p:sp>
        <p:nvSpPr>
          <p:cNvPr id="4" name="pole tekstowe 3">
            <a:extLst>
              <a:ext uri="{FF2B5EF4-FFF2-40B4-BE49-F238E27FC236}">
                <a16:creationId xmlns:a16="http://schemas.microsoft.com/office/drawing/2014/main" id="{C759325B-6BC1-0A86-5198-B85AC268AEB0}"/>
              </a:ext>
            </a:extLst>
          </p:cNvPr>
          <p:cNvSpPr txBox="1"/>
          <p:nvPr/>
        </p:nvSpPr>
        <p:spPr>
          <a:xfrm>
            <a:off x="610694" y="636079"/>
            <a:ext cx="4626323" cy="830997"/>
          </a:xfrm>
          <a:prstGeom prst="rect">
            <a:avLst/>
          </a:prstGeom>
          <a:noFill/>
        </p:spPr>
        <p:txBody>
          <a:bodyPr wrap="square" rtlCol="0">
            <a:spAutoFit/>
          </a:bodyPr>
          <a:lstStyle/>
          <a:p>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Our</a:t>
            </a:r>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vision</a:t>
            </a:r>
            <a:endPar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pic>
        <p:nvPicPr>
          <p:cNvPr id="5" name="Obraz 4" descr="Obraz zawierający Grafika, projekt graficzny, logo, Czcionka&#10;&#10;Zawartość wygenerowana przez sztuczną inteligencję może być niepoprawna.">
            <a:extLst>
              <a:ext uri="{FF2B5EF4-FFF2-40B4-BE49-F238E27FC236}">
                <a16:creationId xmlns:a16="http://schemas.microsoft.com/office/drawing/2014/main" id="{4E060C88-77A3-5C9A-A41D-1F04011129F9}"/>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Tree>
    <p:extLst>
      <p:ext uri="{BB962C8B-B14F-4D97-AF65-F5344CB8AC3E}">
        <p14:creationId xmlns:p14="http://schemas.microsoft.com/office/powerpoint/2010/main" val="160114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87AA-4ECB-4DC7-8704-39D7089687E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251C24-7842-EE62-04AA-CCDB667C57E3}"/>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4" name="pole tekstowe 3">
            <a:extLst>
              <a:ext uri="{FF2B5EF4-FFF2-40B4-BE49-F238E27FC236}">
                <a16:creationId xmlns:a16="http://schemas.microsoft.com/office/drawing/2014/main" id="{468B9466-6ECC-4265-248F-9674078B45D1}"/>
              </a:ext>
            </a:extLst>
          </p:cNvPr>
          <p:cNvSpPr txBox="1"/>
          <p:nvPr/>
        </p:nvSpPr>
        <p:spPr>
          <a:xfrm>
            <a:off x="610695" y="636079"/>
            <a:ext cx="6261160" cy="830997"/>
          </a:xfrm>
          <a:prstGeom prst="rect">
            <a:avLst/>
          </a:prstGeom>
          <a:noFill/>
        </p:spPr>
        <p:txBody>
          <a:bodyPr wrap="square" rtlCol="0">
            <a:spAutoFit/>
          </a:bodyPr>
          <a:lstStyle/>
          <a:p>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Accessibility Map</a:t>
            </a:r>
          </a:p>
        </p:txBody>
      </p:sp>
      <p:sp>
        <p:nvSpPr>
          <p:cNvPr id="5" name="pole tekstowe 4">
            <a:extLst>
              <a:ext uri="{FF2B5EF4-FFF2-40B4-BE49-F238E27FC236}">
                <a16:creationId xmlns:a16="http://schemas.microsoft.com/office/drawing/2014/main" id="{7D551CB7-DA14-98BE-7D69-AA05D220BDF3}"/>
              </a:ext>
            </a:extLst>
          </p:cNvPr>
          <p:cNvSpPr txBox="1"/>
          <p:nvPr/>
        </p:nvSpPr>
        <p:spPr>
          <a:xfrm>
            <a:off x="712796" y="1781361"/>
            <a:ext cx="10766407"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n interactive map </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of accessible services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 </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search tool,</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for</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medical </a:t>
            </a:r>
            <a:r>
              <a:rPr lang="en-US" sz="2800" dirty="0" err="1">
                <a:solidFill>
                  <a:srgbClr val="595959"/>
                </a:solidFill>
                <a:latin typeface="Roboto" panose="02000000000000000000" pitchFamily="2" charset="0"/>
                <a:ea typeface="Roboto" panose="02000000000000000000" pitchFamily="2" charset="0"/>
                <a:cs typeface="Roboto" panose="02000000000000000000" pitchFamily="2" charset="0"/>
              </a:rPr>
              <a:t>facilit</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ies</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adapted to needs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of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patients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with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disabilities</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as well as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healthcare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professionals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with </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experience in admitting</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such</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patients. </a:t>
            </a:r>
            <a:endParaRPr lang="pl-PL" sz="28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O</a:t>
            </a:r>
            <a:r>
              <a:rPr lang="en-US" sz="2800" b="1" dirty="0" err="1">
                <a:solidFill>
                  <a:srgbClr val="595959"/>
                </a:solidFill>
                <a:latin typeface="Roboto" panose="02000000000000000000" pitchFamily="2" charset="0"/>
                <a:ea typeface="Roboto" panose="02000000000000000000" pitchFamily="2" charset="0"/>
                <a:cs typeface="Roboto" panose="02000000000000000000" pitchFamily="2" charset="0"/>
              </a:rPr>
              <a:t>ver</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 350</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medical</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entities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a:t>
            </a:r>
            <a:endParaRPr lang="pl-PL" sz="28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Since the website was launched, </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21</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752 people </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have used it.</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p>
          <a:p>
            <a:pPr marL="342900" indent="-342900">
              <a:buFont typeface="Arial" panose="020B0604020202020204" pitchFamily="34" charset="0"/>
              <a:buChar char="•"/>
            </a:pPr>
            <a:endParaRPr lang="pl-PL" sz="2800" dirty="0">
              <a:solidFill>
                <a:srgbClr val="595959"/>
              </a:solidFill>
              <a:latin typeface="Roboto" panose="02000000000000000000" pitchFamily="2" charset="0"/>
              <a:ea typeface="Roboto" panose="02000000000000000000" pitchFamily="2" charset="0"/>
              <a:cs typeface="Roboto" panose="02000000000000000000" pitchFamily="2" charset="0"/>
            </a:endParaRPr>
          </a:p>
          <a:p>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Thanks to the Accessibility Map, we enable people with disabilities </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equal access to</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medical care </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and the opportunity to use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healthcare</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services </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in t</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he most independent way possible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endParaRPr lang="en-US" sz="28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pic>
        <p:nvPicPr>
          <p:cNvPr id="3" name="Obraz 2" descr="Obraz zawierający Grafika, projekt graficzny, logo, Czcionka&#10;&#10;Zawartość wygenerowana przez sztuczną inteligencję może być niepoprawna.">
            <a:extLst>
              <a:ext uri="{FF2B5EF4-FFF2-40B4-BE49-F238E27FC236}">
                <a16:creationId xmlns:a16="http://schemas.microsoft.com/office/drawing/2014/main" id="{FEFDEAE1-A587-8CE3-9092-3A2076DBE388}"/>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Tree>
    <p:extLst>
      <p:ext uri="{BB962C8B-B14F-4D97-AF65-F5344CB8AC3E}">
        <p14:creationId xmlns:p14="http://schemas.microsoft.com/office/powerpoint/2010/main" val="30100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AA04-44A0-E12E-4ED6-4D481979D09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750D0C-B0B8-20DC-EF18-7AE1F7390B11}"/>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8" name="Obraz 7" descr="Obraz zawierający Grafika, projekt graficzny, logo, Czcionka&#10;&#10;Zawartość wygenerowana przez sztuczną inteligencję może być niepoprawna.">
            <a:extLst>
              <a:ext uri="{FF2B5EF4-FFF2-40B4-BE49-F238E27FC236}">
                <a16:creationId xmlns:a16="http://schemas.microsoft.com/office/drawing/2014/main" id="{BAA34157-B189-C694-FC68-B42AB1B9CE55}"/>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
        <p:nvSpPr>
          <p:cNvPr id="10" name="pole tekstowe 9">
            <a:extLst>
              <a:ext uri="{FF2B5EF4-FFF2-40B4-BE49-F238E27FC236}">
                <a16:creationId xmlns:a16="http://schemas.microsoft.com/office/drawing/2014/main" id="{405197D1-75B1-87DF-6591-FCF259DBA9F7}"/>
              </a:ext>
            </a:extLst>
          </p:cNvPr>
          <p:cNvSpPr txBox="1"/>
          <p:nvPr/>
        </p:nvSpPr>
        <p:spPr>
          <a:xfrm>
            <a:off x="273375" y="262536"/>
            <a:ext cx="4156781" cy="830997"/>
          </a:xfrm>
          <a:prstGeom prst="rect">
            <a:avLst/>
          </a:prstGeom>
          <a:noFill/>
        </p:spPr>
        <p:txBody>
          <a:bodyPr wrap="square" rtlCol="0">
            <a:spAutoFit/>
          </a:bodyPr>
          <a:lstStyle/>
          <a:p>
            <a:r>
              <a:rPr lang="pl-PL" sz="4800" b="1" dirty="0">
                <a:solidFill>
                  <a:srgbClr val="595959"/>
                </a:solidFill>
                <a:latin typeface="Arial" panose="020B0604020202020204" pitchFamily="34" charset="0"/>
                <a:cs typeface="Arial" panose="020B0604020202020204" pitchFamily="34" charset="0"/>
              </a:rPr>
              <a:t>Home</a:t>
            </a:r>
            <a:r>
              <a:rPr lang="pl-PL" sz="3000" b="1" dirty="0">
                <a:solidFill>
                  <a:srgbClr val="595959"/>
                </a:solidFill>
                <a:latin typeface="Arial" panose="020B0604020202020204" pitchFamily="34" charset="0"/>
                <a:cs typeface="Arial" panose="020B0604020202020204" pitchFamily="34" charset="0"/>
              </a:rPr>
              <a:t> </a:t>
            </a:r>
            <a:r>
              <a:rPr lang="pl-PL" sz="4800" b="1" dirty="0" err="1">
                <a:solidFill>
                  <a:srgbClr val="595959"/>
                </a:solidFill>
                <a:latin typeface="Arial" panose="020B0604020202020204" pitchFamily="34" charset="0"/>
                <a:cs typeface="Arial" panose="020B0604020202020204" pitchFamily="34" charset="0"/>
              </a:rPr>
              <a:t>Page</a:t>
            </a:r>
            <a:endParaRPr lang="pl-PL" sz="3000" b="1" dirty="0">
              <a:solidFill>
                <a:srgbClr val="595959"/>
              </a:solidFill>
              <a:latin typeface="Arial" panose="020B0604020202020204" pitchFamily="34" charset="0"/>
              <a:cs typeface="Arial" panose="020B0604020202020204" pitchFamily="34" charset="0"/>
            </a:endParaRPr>
          </a:p>
        </p:txBody>
      </p:sp>
      <p:pic>
        <p:nvPicPr>
          <p:cNvPr id="12" name="Obraz 11" descr="A screenshot of the Accessibility map of Fundacja Avalon. It's an interactive map of Poland showing locations marked with orange dots. The dots are distributed throughout the country, with a higher density in large cities such as Warsaw, Krakow, Katowice, Poznan, Wroclaw, Gdansk. The borders of provinces and countries are clearly marked, and map navigation allows you to zoom and pan the view. The map is used to mark places accessible to people with disabilities, but the details of the markings are not visible on the static image.">
            <a:extLst>
              <a:ext uri="{FF2B5EF4-FFF2-40B4-BE49-F238E27FC236}">
                <a16:creationId xmlns:a16="http://schemas.microsoft.com/office/drawing/2014/main" id="{63EF7B56-4BCF-AC50-5B09-B212B5104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81" y="1327536"/>
            <a:ext cx="7685167" cy="5168722"/>
          </a:xfrm>
          <a:prstGeom prst="rect">
            <a:avLst/>
          </a:prstGeom>
        </p:spPr>
      </p:pic>
      <p:pic>
        <p:nvPicPr>
          <p:cNvPr id="14" name="Obraz 13" descr="The screenshot shows the Polish language filter panel, which allows users to select accessibility criteria. At the very top is a button that says  &quot;Change to Ukrainian language&quot;, suggesting the possibility of switching to Ukrainian.&#10;Underneath, you can see the heading &quot;Expand and select selected filters&quot;, and below that, a list of filters with toggles that are active (enabled). The filter categories are:&#10;Specialties and practices (with the possibility of expanding the list)&#10;Specialists (healthcare professionals)&#10;Architectural adaptations&#10;Sensory adaptations&#10;Comfort, privacy and security&#10;Online registration and test results&#10;Experienced staff&#10;Each filter is marked with an icon suggesting its subject matter. The structure of the interface is clear and makes it easy for users to choose the appropriate accessibility options.">
            <a:extLst>
              <a:ext uri="{FF2B5EF4-FFF2-40B4-BE49-F238E27FC236}">
                <a16:creationId xmlns:a16="http://schemas.microsoft.com/office/drawing/2014/main" id="{FFD4F9D8-3A1B-E5F3-1404-13629A27AD2B}"/>
              </a:ext>
            </a:extLst>
          </p:cNvPr>
          <p:cNvPicPr>
            <a:picLocks noChangeAspect="1"/>
          </p:cNvPicPr>
          <p:nvPr/>
        </p:nvPicPr>
        <p:blipFill>
          <a:blip r:embed="rId5">
            <a:extLst>
              <a:ext uri="{28A0092B-C50C-407E-A947-70E740481C1C}">
                <a14:useLocalDpi xmlns:a14="http://schemas.microsoft.com/office/drawing/2010/main" val="0"/>
              </a:ext>
            </a:extLst>
          </a:blip>
          <a:srcRect l="3452" t="2465" r="3389" b="17741"/>
          <a:stretch/>
        </p:blipFill>
        <p:spPr>
          <a:xfrm>
            <a:off x="8202824" y="1089040"/>
            <a:ext cx="2998576" cy="5768960"/>
          </a:xfrm>
          <a:prstGeom prst="rect">
            <a:avLst/>
          </a:prstGeom>
        </p:spPr>
      </p:pic>
    </p:spTree>
    <p:extLst>
      <p:ext uri="{BB962C8B-B14F-4D97-AF65-F5344CB8AC3E}">
        <p14:creationId xmlns:p14="http://schemas.microsoft.com/office/powerpoint/2010/main" val="346436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1A94-756D-2ED7-7CCB-62902B719AF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5E15F5-C151-647A-DFED-E9F0C42A7F6D}"/>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5" name="Obraz 4" descr="Obraz zawierający Grafika, projekt graficzny, logo, Czcionka&#10;&#10;Zawartość wygenerowana przez sztuczną inteligencję może być niepoprawna.">
            <a:extLst>
              <a:ext uri="{FF2B5EF4-FFF2-40B4-BE49-F238E27FC236}">
                <a16:creationId xmlns:a16="http://schemas.microsoft.com/office/drawing/2014/main" id="{684BB37F-82EA-E001-791A-2E6B8B29B625}"/>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
        <p:nvSpPr>
          <p:cNvPr id="3" name="pole tekstowe 2">
            <a:extLst>
              <a:ext uri="{FF2B5EF4-FFF2-40B4-BE49-F238E27FC236}">
                <a16:creationId xmlns:a16="http://schemas.microsoft.com/office/drawing/2014/main" id="{5455810E-1711-C7D8-5D05-AD694C394E70}"/>
              </a:ext>
            </a:extLst>
          </p:cNvPr>
          <p:cNvSpPr txBox="1"/>
          <p:nvPr/>
        </p:nvSpPr>
        <p:spPr>
          <a:xfrm>
            <a:off x="426721" y="493995"/>
            <a:ext cx="7516231" cy="553998"/>
          </a:xfrm>
          <a:prstGeom prst="rect">
            <a:avLst/>
          </a:prstGeom>
          <a:noFill/>
        </p:spPr>
        <p:txBody>
          <a:bodyPr wrap="square" rtlCol="0">
            <a:spAutoFit/>
          </a:bodyPr>
          <a:lstStyle/>
          <a:p>
            <a:r>
              <a:rPr lang="pl-PL" sz="3000" b="1" dirty="0">
                <a:solidFill>
                  <a:srgbClr val="595959"/>
                </a:solidFill>
                <a:latin typeface="Arial" panose="020B0604020202020204" pitchFamily="34" charset="0"/>
                <a:cs typeface="Arial" panose="020B0604020202020204" pitchFamily="34" charset="0"/>
              </a:rPr>
              <a:t>F</a:t>
            </a:r>
            <a:r>
              <a:rPr lang="en-US" sz="3000" b="1" dirty="0" err="1">
                <a:solidFill>
                  <a:srgbClr val="595959"/>
                </a:solidFill>
                <a:latin typeface="Arial" panose="020B0604020202020204" pitchFamily="34" charset="0"/>
                <a:cs typeface="Arial" panose="020B0604020202020204" pitchFamily="34" charset="0"/>
              </a:rPr>
              <a:t>unctions</a:t>
            </a:r>
            <a:r>
              <a:rPr lang="en-US" sz="3000" b="1" dirty="0">
                <a:solidFill>
                  <a:srgbClr val="595959"/>
                </a:solidFill>
                <a:latin typeface="Arial" panose="020B0604020202020204" pitchFamily="34" charset="0"/>
                <a:cs typeface="Arial" panose="020B0604020202020204" pitchFamily="34" charset="0"/>
              </a:rPr>
              <a:t> and capabilities</a:t>
            </a:r>
            <a:endParaRPr lang="pl-PL" sz="3000" b="1" dirty="0">
              <a:solidFill>
                <a:srgbClr val="595959"/>
              </a:solidFill>
              <a:latin typeface="Arial" panose="020B0604020202020204" pitchFamily="34" charset="0"/>
              <a:cs typeface="Arial" panose="020B0604020202020204" pitchFamily="34" charset="0"/>
            </a:endParaRPr>
          </a:p>
        </p:txBody>
      </p:sp>
      <p:pic>
        <p:nvPicPr>
          <p:cNvPr id="8" name="Obraz 7" descr="The screenshot shows the interface of the medical facility search engine on the Avalon Foundation's Accessibility Map. In the visible panel on the left, the user can enter an address and specify a search radius – in this case its set to 10 km. The search results show 27 medical facilities, divided into:&#10;General facilities (21)&#10;Private facilities (3)&#10;Mobile specialists (2)&#10;Public facilities (1)&#10;The map of Warsaw shows a gray circle indicating the selected search area, and the facilities are marked with orange dots and icons in orange squares.&#10;On the right side is a filter panel where the user can select accessibility criteria such as:&#10;Specializations&#10;Specialists (enabled)&#10;Architectural adaptations (enabled)&#10;Sensory adaptations (enabled)&#10;Comfort, privacy and security (disabled)&#10;Online registration and test results (enabled)&#10;In the upper right corner is the button &quot;Change to Ukrainian language&quot; and a banner encouraging support for the initiative. &#10;The map is based on OpenStreetMap and includes tools for navigation, zooming and changing the search area.">
            <a:extLst>
              <a:ext uri="{FF2B5EF4-FFF2-40B4-BE49-F238E27FC236}">
                <a16:creationId xmlns:a16="http://schemas.microsoft.com/office/drawing/2014/main" id="{CA3B8C38-6460-FD14-2920-1C8268538557}"/>
              </a:ext>
            </a:extLst>
          </p:cNvPr>
          <p:cNvPicPr>
            <a:picLocks noChangeAspect="1"/>
          </p:cNvPicPr>
          <p:nvPr/>
        </p:nvPicPr>
        <p:blipFill>
          <a:blip r:embed="rId4"/>
          <a:stretch>
            <a:fillRect/>
          </a:stretch>
        </p:blipFill>
        <p:spPr>
          <a:xfrm>
            <a:off x="0" y="1324891"/>
            <a:ext cx="12192000" cy="4762399"/>
          </a:xfrm>
          <a:prstGeom prst="rect">
            <a:avLst/>
          </a:prstGeom>
        </p:spPr>
      </p:pic>
    </p:spTree>
    <p:extLst>
      <p:ext uri="{BB962C8B-B14F-4D97-AF65-F5344CB8AC3E}">
        <p14:creationId xmlns:p14="http://schemas.microsoft.com/office/powerpoint/2010/main" val="104253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B47E-FF22-307A-D4C6-D55CB3446A8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9AA2B6-893F-D4D3-DACB-22D7FA6C9867}"/>
              </a:ext>
            </a:extLst>
          </p:cNvPr>
          <p:cNvSpPr>
            <a:spLocks noGrp="1"/>
          </p:cNvSpPr>
          <p:nvPr>
            <p:ph type="sldNum" sz="quarter" idx="12"/>
          </p:nvPr>
        </p:nvSpPr>
        <p:spPr/>
        <p:txBody>
          <a:bodyPr/>
          <a:lstStyle/>
          <a:p>
            <a:fld id="{1195A9E4-2CE9-4E32-BE85-7C32F0F78A6D}" type="slidenum">
              <a:rPr lang="en-GB" smtClean="0"/>
              <a:t>7</a:t>
            </a:fld>
            <a:endParaRPr lang="en-GB"/>
          </a:p>
        </p:txBody>
      </p:sp>
      <p:sp>
        <p:nvSpPr>
          <p:cNvPr id="7" name="pole tekstowe 6">
            <a:extLst>
              <a:ext uri="{FF2B5EF4-FFF2-40B4-BE49-F238E27FC236}">
                <a16:creationId xmlns:a16="http://schemas.microsoft.com/office/drawing/2014/main" id="{B686F5DC-CBA3-16DA-95DA-3C1A8464296F}"/>
              </a:ext>
            </a:extLst>
          </p:cNvPr>
          <p:cNvSpPr txBox="1"/>
          <p:nvPr/>
        </p:nvSpPr>
        <p:spPr>
          <a:xfrm>
            <a:off x="6783469" y="1208763"/>
            <a:ext cx="4821382" cy="5663089"/>
          </a:xfrm>
          <a:prstGeom prst="rect">
            <a:avLst/>
          </a:prstGeom>
          <a:noFill/>
        </p:spPr>
        <p:txBody>
          <a:bodyPr wrap="square" rtlCol="0">
            <a:spAutoFit/>
          </a:bodyPr>
          <a:lstStyle/>
          <a:p>
            <a:r>
              <a:rPr lang="pl-PL" sz="2600" dirty="0">
                <a:solidFill>
                  <a:srgbClr val="595959"/>
                </a:solidFill>
              </a:rPr>
              <a:t>Here </a:t>
            </a:r>
            <a:r>
              <a:rPr lang="pl-PL" sz="2600" dirty="0" err="1">
                <a:solidFill>
                  <a:srgbClr val="595959"/>
                </a:solidFill>
              </a:rPr>
              <a:t>is</a:t>
            </a:r>
            <a:r>
              <a:rPr lang="pl-PL" sz="2600" dirty="0">
                <a:solidFill>
                  <a:srgbClr val="595959"/>
                </a:solidFill>
              </a:rPr>
              <a:t> </a:t>
            </a:r>
            <a:r>
              <a:rPr lang="pl-PL" sz="2600" dirty="0" err="1">
                <a:solidFill>
                  <a:srgbClr val="595959"/>
                </a:solidFill>
              </a:rPr>
              <a:t>an</a:t>
            </a:r>
            <a:r>
              <a:rPr lang="pl-PL" sz="2600" dirty="0">
                <a:solidFill>
                  <a:srgbClr val="595959"/>
                </a:solidFill>
              </a:rPr>
              <a:t> </a:t>
            </a:r>
            <a:r>
              <a:rPr lang="pl-PL" sz="2600" dirty="0" err="1">
                <a:solidFill>
                  <a:srgbClr val="595959"/>
                </a:solidFill>
              </a:rPr>
              <a:t>example</a:t>
            </a:r>
            <a:r>
              <a:rPr lang="pl-PL" sz="2600" dirty="0">
                <a:solidFill>
                  <a:srgbClr val="595959"/>
                </a:solidFill>
              </a:rPr>
              <a:t> of the </a:t>
            </a:r>
            <a:r>
              <a:rPr lang="pl-PL" sz="2600" dirty="0" err="1">
                <a:solidFill>
                  <a:srgbClr val="595959"/>
                </a:solidFill>
              </a:rPr>
              <a:t>chosen</a:t>
            </a:r>
            <a:r>
              <a:rPr lang="pl-PL" sz="2600" dirty="0">
                <a:solidFill>
                  <a:srgbClr val="595959"/>
                </a:solidFill>
              </a:rPr>
              <a:t> </a:t>
            </a:r>
            <a:r>
              <a:rPr lang="pl-PL" sz="2600" dirty="0" err="1">
                <a:solidFill>
                  <a:srgbClr val="595959"/>
                </a:solidFill>
              </a:rPr>
              <a:t>facility</a:t>
            </a:r>
            <a:r>
              <a:rPr lang="pl-PL" sz="2600" dirty="0">
                <a:solidFill>
                  <a:srgbClr val="595959"/>
                </a:solidFill>
              </a:rPr>
              <a:t>, </a:t>
            </a:r>
            <a:r>
              <a:rPr lang="pl-PL" sz="2600" dirty="0" err="1">
                <a:solidFill>
                  <a:srgbClr val="595959"/>
                </a:solidFill>
              </a:rPr>
              <a:t>that</a:t>
            </a:r>
            <a:r>
              <a:rPr lang="pl-PL" sz="2600" dirty="0">
                <a:solidFill>
                  <a:srgbClr val="595959"/>
                </a:solidFill>
              </a:rPr>
              <a:t> </a:t>
            </a:r>
            <a:r>
              <a:rPr lang="pl-PL" sz="2600" dirty="0" err="1">
                <a:solidFill>
                  <a:srgbClr val="595959"/>
                </a:solidFill>
              </a:rPr>
              <a:t>displays</a:t>
            </a:r>
            <a:r>
              <a:rPr lang="pl-PL" sz="2600" dirty="0">
                <a:solidFill>
                  <a:srgbClr val="595959"/>
                </a:solidFill>
              </a:rPr>
              <a:t> the profile with the </a:t>
            </a:r>
            <a:r>
              <a:rPr lang="pl-PL" sz="2600" dirty="0" err="1">
                <a:solidFill>
                  <a:srgbClr val="595959"/>
                </a:solidFill>
              </a:rPr>
              <a:t>basic</a:t>
            </a:r>
            <a:r>
              <a:rPr lang="pl-PL" sz="2600" dirty="0">
                <a:solidFill>
                  <a:srgbClr val="595959"/>
                </a:solidFill>
              </a:rPr>
              <a:t> </a:t>
            </a:r>
            <a:r>
              <a:rPr lang="pl-PL" sz="2600" dirty="0" err="1">
                <a:solidFill>
                  <a:srgbClr val="595959"/>
                </a:solidFill>
              </a:rPr>
              <a:t>infomation</a:t>
            </a:r>
            <a:r>
              <a:rPr lang="pl-PL" sz="2600" dirty="0">
                <a:solidFill>
                  <a:srgbClr val="595959"/>
                </a:solidFill>
              </a:rPr>
              <a:t> in the </a:t>
            </a:r>
            <a:r>
              <a:rPr lang="pl-PL" sz="2600" dirty="0" err="1">
                <a:solidFill>
                  <a:srgbClr val="595959"/>
                </a:solidFill>
              </a:rPr>
              <a:t>database</a:t>
            </a:r>
            <a:r>
              <a:rPr lang="pl-PL" sz="2600" dirty="0">
                <a:solidFill>
                  <a:srgbClr val="595959"/>
                </a:solidFill>
              </a:rPr>
              <a:t>.</a:t>
            </a:r>
          </a:p>
          <a:p>
            <a:endParaRPr lang="pl-PL" sz="2600" dirty="0">
              <a:solidFill>
                <a:srgbClr val="595959"/>
              </a:solidFill>
            </a:endParaRPr>
          </a:p>
          <a:p>
            <a:r>
              <a:rPr lang="pl-PL" sz="2600" dirty="0">
                <a:solidFill>
                  <a:srgbClr val="595959"/>
                </a:solidFill>
              </a:rPr>
              <a:t>O</a:t>
            </a:r>
            <a:r>
              <a:rPr lang="en-US" sz="2600" dirty="0">
                <a:solidFill>
                  <a:srgbClr val="595959"/>
                </a:solidFill>
              </a:rPr>
              <a:t>n the profile of each facility</a:t>
            </a:r>
            <a:r>
              <a:rPr lang="pl-PL" sz="2600" dirty="0">
                <a:solidFill>
                  <a:srgbClr val="595959"/>
                </a:solidFill>
              </a:rPr>
              <a:t>,</a:t>
            </a:r>
            <a:r>
              <a:rPr lang="en-US" sz="2600" dirty="0">
                <a:solidFill>
                  <a:srgbClr val="595959"/>
                </a:solidFill>
              </a:rPr>
              <a:t> you will </a:t>
            </a:r>
            <a:r>
              <a:rPr lang="pl-PL" sz="2600" dirty="0" err="1">
                <a:solidFill>
                  <a:srgbClr val="595959"/>
                </a:solidFill>
              </a:rPr>
              <a:t>find</a:t>
            </a:r>
            <a:r>
              <a:rPr lang="en-US" sz="2600" dirty="0">
                <a:solidFill>
                  <a:srgbClr val="595959"/>
                </a:solidFill>
              </a:rPr>
              <a:t> contact details and </a:t>
            </a:r>
            <a:r>
              <a:rPr lang="pl-PL" sz="2600" dirty="0" err="1">
                <a:solidFill>
                  <a:srgbClr val="595959"/>
                </a:solidFill>
              </a:rPr>
              <a:t>directions</a:t>
            </a:r>
            <a:r>
              <a:rPr lang="pl-PL" sz="2600" dirty="0">
                <a:solidFill>
                  <a:srgbClr val="595959"/>
                </a:solidFill>
              </a:rPr>
              <a:t>, </a:t>
            </a:r>
            <a:r>
              <a:rPr lang="pl-PL" sz="2600" dirty="0" err="1">
                <a:solidFill>
                  <a:srgbClr val="595959"/>
                </a:solidFill>
              </a:rPr>
              <a:t>what</a:t>
            </a:r>
            <a:r>
              <a:rPr lang="pl-PL" sz="2600" dirty="0">
                <a:solidFill>
                  <a:srgbClr val="595959"/>
                </a:solidFill>
              </a:rPr>
              <a:t> </a:t>
            </a:r>
            <a:r>
              <a:rPr lang="pl-PL" sz="2600" dirty="0" err="1">
                <a:solidFill>
                  <a:srgbClr val="595959"/>
                </a:solidFill>
              </a:rPr>
              <a:t>healthcare</a:t>
            </a:r>
            <a:r>
              <a:rPr lang="pl-PL" sz="2600" dirty="0">
                <a:solidFill>
                  <a:srgbClr val="595959"/>
                </a:solidFill>
              </a:rPr>
              <a:t> </a:t>
            </a:r>
            <a:r>
              <a:rPr lang="pl-PL" sz="2600" dirty="0" err="1">
                <a:solidFill>
                  <a:srgbClr val="595959"/>
                </a:solidFill>
              </a:rPr>
              <a:t>professionals</a:t>
            </a:r>
            <a:r>
              <a:rPr lang="pl-PL" sz="2600" dirty="0">
                <a:solidFill>
                  <a:srgbClr val="595959"/>
                </a:solidFill>
              </a:rPr>
              <a:t> </a:t>
            </a:r>
            <a:r>
              <a:rPr lang="pl-PL" sz="2600" dirty="0" err="1">
                <a:solidFill>
                  <a:srgbClr val="595959"/>
                </a:solidFill>
              </a:rPr>
              <a:t>you</a:t>
            </a:r>
            <a:r>
              <a:rPr lang="pl-PL" sz="2600" dirty="0">
                <a:solidFill>
                  <a:srgbClr val="595959"/>
                </a:solidFill>
              </a:rPr>
              <a:t> </a:t>
            </a:r>
            <a:r>
              <a:rPr lang="pl-PL" sz="2600" dirty="0" err="1">
                <a:solidFill>
                  <a:srgbClr val="595959"/>
                </a:solidFill>
              </a:rPr>
              <a:t>will</a:t>
            </a:r>
            <a:r>
              <a:rPr lang="pl-PL" sz="2600" dirty="0">
                <a:solidFill>
                  <a:srgbClr val="595959"/>
                </a:solidFill>
              </a:rPr>
              <a:t> </a:t>
            </a:r>
            <a:r>
              <a:rPr lang="pl-PL" sz="2600" dirty="0" err="1">
                <a:solidFill>
                  <a:srgbClr val="595959"/>
                </a:solidFill>
              </a:rPr>
              <a:t>find</a:t>
            </a:r>
            <a:r>
              <a:rPr lang="pl-PL" sz="2600" dirty="0">
                <a:solidFill>
                  <a:srgbClr val="595959"/>
                </a:solidFill>
              </a:rPr>
              <a:t> </a:t>
            </a:r>
            <a:r>
              <a:rPr lang="pl-PL" sz="2600" dirty="0" err="1">
                <a:solidFill>
                  <a:srgbClr val="595959"/>
                </a:solidFill>
              </a:rPr>
              <a:t>there</a:t>
            </a:r>
            <a:r>
              <a:rPr lang="pl-PL" sz="2600" dirty="0">
                <a:solidFill>
                  <a:srgbClr val="595959"/>
                </a:solidFill>
              </a:rPr>
              <a:t> (</a:t>
            </a:r>
            <a:r>
              <a:rPr lang="pl-PL" sz="2600" dirty="0" err="1">
                <a:solidFill>
                  <a:srgbClr val="595959"/>
                </a:solidFill>
              </a:rPr>
              <a:t>also</a:t>
            </a:r>
            <a:r>
              <a:rPr lang="pl-PL" sz="2600" dirty="0">
                <a:solidFill>
                  <a:srgbClr val="595959"/>
                </a:solidFill>
              </a:rPr>
              <a:t> the </a:t>
            </a:r>
            <a:r>
              <a:rPr lang="pl-PL" sz="2600" dirty="0" err="1">
                <a:solidFill>
                  <a:srgbClr val="595959"/>
                </a:solidFill>
              </a:rPr>
              <a:t>name</a:t>
            </a:r>
            <a:r>
              <a:rPr lang="pl-PL" sz="2600" dirty="0">
                <a:solidFill>
                  <a:srgbClr val="595959"/>
                </a:solidFill>
              </a:rPr>
              <a:t> of the </a:t>
            </a:r>
            <a:r>
              <a:rPr lang="pl-PL" sz="2600" dirty="0" err="1">
                <a:solidFill>
                  <a:srgbClr val="595959"/>
                </a:solidFill>
              </a:rPr>
              <a:t>doctor</a:t>
            </a:r>
            <a:r>
              <a:rPr lang="pl-PL" sz="2600" dirty="0">
                <a:solidFill>
                  <a:srgbClr val="595959"/>
                </a:solidFill>
              </a:rPr>
              <a:t>), and the </a:t>
            </a:r>
            <a:r>
              <a:rPr lang="pl-PL" sz="2600" dirty="0" err="1">
                <a:solidFill>
                  <a:srgbClr val="595959"/>
                </a:solidFill>
              </a:rPr>
              <a:t>adaptations</a:t>
            </a:r>
            <a:r>
              <a:rPr lang="pl-PL" sz="2600" dirty="0">
                <a:solidFill>
                  <a:srgbClr val="595959"/>
                </a:solidFill>
              </a:rPr>
              <a:t> and </a:t>
            </a:r>
            <a:r>
              <a:rPr lang="pl-PL" sz="2600" dirty="0" err="1">
                <a:solidFill>
                  <a:srgbClr val="595959"/>
                </a:solidFill>
              </a:rPr>
              <a:t>accessibility</a:t>
            </a:r>
            <a:r>
              <a:rPr lang="pl-PL" sz="2600" dirty="0">
                <a:solidFill>
                  <a:srgbClr val="595959"/>
                </a:solidFill>
              </a:rPr>
              <a:t> </a:t>
            </a:r>
            <a:r>
              <a:rPr lang="pl-PL" sz="2600" dirty="0" err="1">
                <a:solidFill>
                  <a:srgbClr val="595959"/>
                </a:solidFill>
              </a:rPr>
              <a:t>measures</a:t>
            </a:r>
            <a:r>
              <a:rPr lang="pl-PL" sz="2600" dirty="0">
                <a:solidFill>
                  <a:srgbClr val="595959"/>
                </a:solidFill>
              </a:rPr>
              <a:t> – not </a:t>
            </a:r>
            <a:r>
              <a:rPr lang="pl-PL" sz="2600" dirty="0" err="1">
                <a:solidFill>
                  <a:srgbClr val="595959"/>
                </a:solidFill>
              </a:rPr>
              <a:t>only</a:t>
            </a:r>
            <a:r>
              <a:rPr lang="pl-PL" sz="2600" dirty="0">
                <a:solidFill>
                  <a:srgbClr val="595959"/>
                </a:solidFill>
              </a:rPr>
              <a:t> in </a:t>
            </a:r>
            <a:r>
              <a:rPr lang="pl-PL" sz="2600" dirty="0" err="1">
                <a:solidFill>
                  <a:srgbClr val="595959"/>
                </a:solidFill>
              </a:rPr>
              <a:t>written</a:t>
            </a:r>
            <a:r>
              <a:rPr lang="pl-PL" sz="2600" dirty="0">
                <a:solidFill>
                  <a:srgbClr val="595959"/>
                </a:solidFill>
              </a:rPr>
              <a:t> form but </a:t>
            </a:r>
            <a:r>
              <a:rPr lang="pl-PL" sz="2600" dirty="0" err="1">
                <a:solidFill>
                  <a:srgbClr val="595959"/>
                </a:solidFill>
              </a:rPr>
              <a:t>also</a:t>
            </a:r>
            <a:r>
              <a:rPr lang="pl-PL" sz="2600" dirty="0">
                <a:solidFill>
                  <a:srgbClr val="595959"/>
                </a:solidFill>
              </a:rPr>
              <a:t> </a:t>
            </a:r>
            <a:r>
              <a:rPr lang="pl-PL" sz="2600" dirty="0" err="1">
                <a:solidFill>
                  <a:srgbClr val="595959"/>
                </a:solidFill>
              </a:rPr>
              <a:t>through</a:t>
            </a:r>
            <a:r>
              <a:rPr lang="pl-PL" sz="2600" dirty="0">
                <a:solidFill>
                  <a:srgbClr val="595959"/>
                </a:solidFill>
              </a:rPr>
              <a:t> </a:t>
            </a:r>
            <a:r>
              <a:rPr lang="pl-PL" sz="2600" dirty="0" err="1">
                <a:solidFill>
                  <a:srgbClr val="595959"/>
                </a:solidFill>
              </a:rPr>
              <a:t>symbols</a:t>
            </a:r>
            <a:r>
              <a:rPr lang="pl-PL" sz="2600" dirty="0">
                <a:solidFill>
                  <a:srgbClr val="595959"/>
                </a:solidFill>
              </a:rPr>
              <a:t>.</a:t>
            </a:r>
          </a:p>
          <a:p>
            <a:endParaRPr lang="pl-PL" sz="2400" dirty="0">
              <a:solidFill>
                <a:srgbClr val="595959"/>
              </a:solidFill>
            </a:endParaRPr>
          </a:p>
        </p:txBody>
      </p:sp>
      <p:pic>
        <p:nvPicPr>
          <p:cNvPr id="5" name="Obraz 4" descr="Obraz zawierający Grafika, projekt graficzny, logo, Czcionka&#10;&#10;Zawartość wygenerowana przez sztuczną inteligencję może być niepoprawna.">
            <a:extLst>
              <a:ext uri="{FF2B5EF4-FFF2-40B4-BE49-F238E27FC236}">
                <a16:creationId xmlns:a16="http://schemas.microsoft.com/office/drawing/2014/main" id="{7098AB79-DA96-807B-EC30-DE277C6DE0E4}"/>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
        <p:nvSpPr>
          <p:cNvPr id="3" name="pole tekstowe 2">
            <a:extLst>
              <a:ext uri="{FF2B5EF4-FFF2-40B4-BE49-F238E27FC236}">
                <a16:creationId xmlns:a16="http://schemas.microsoft.com/office/drawing/2014/main" id="{6A0FD6BF-DDEF-1251-2467-B8C44B5A9F7B}"/>
              </a:ext>
            </a:extLst>
          </p:cNvPr>
          <p:cNvSpPr txBox="1"/>
          <p:nvPr/>
        </p:nvSpPr>
        <p:spPr>
          <a:xfrm>
            <a:off x="426721" y="355448"/>
            <a:ext cx="7516231" cy="553998"/>
          </a:xfrm>
          <a:prstGeom prst="rect">
            <a:avLst/>
          </a:prstGeom>
          <a:noFill/>
        </p:spPr>
        <p:txBody>
          <a:bodyPr wrap="square" rtlCol="0">
            <a:spAutoFit/>
          </a:bodyPr>
          <a:lstStyle/>
          <a:p>
            <a:r>
              <a:rPr lang="pl-PL" sz="3000" b="1" dirty="0">
                <a:solidFill>
                  <a:srgbClr val="595959"/>
                </a:solidFill>
                <a:latin typeface="Arial" panose="020B0604020202020204" pitchFamily="34" charset="0"/>
                <a:cs typeface="Arial" panose="020B0604020202020204" pitchFamily="34" charset="0"/>
              </a:rPr>
              <a:t>F</a:t>
            </a:r>
            <a:r>
              <a:rPr lang="en-US" sz="3000" b="1" dirty="0" err="1">
                <a:solidFill>
                  <a:srgbClr val="595959"/>
                </a:solidFill>
                <a:latin typeface="Arial" panose="020B0604020202020204" pitchFamily="34" charset="0"/>
                <a:cs typeface="Arial" panose="020B0604020202020204" pitchFamily="34" charset="0"/>
              </a:rPr>
              <a:t>unctions</a:t>
            </a:r>
            <a:r>
              <a:rPr lang="en-US" sz="3000" b="1" dirty="0">
                <a:solidFill>
                  <a:srgbClr val="595959"/>
                </a:solidFill>
                <a:latin typeface="Arial" panose="020B0604020202020204" pitchFamily="34" charset="0"/>
                <a:cs typeface="Arial" panose="020B0604020202020204" pitchFamily="34" charset="0"/>
              </a:rPr>
              <a:t> and capabilities</a:t>
            </a:r>
            <a:r>
              <a:rPr lang="pl-PL" sz="3000" b="1" dirty="0">
                <a:solidFill>
                  <a:srgbClr val="595959"/>
                </a:solidFill>
                <a:latin typeface="Arial" panose="020B0604020202020204" pitchFamily="34" charset="0"/>
                <a:cs typeface="Arial" panose="020B0604020202020204" pitchFamily="34" charset="0"/>
              </a:rPr>
              <a:t> - </a:t>
            </a:r>
            <a:r>
              <a:rPr lang="pl-PL" sz="3000" b="1" dirty="0" err="1">
                <a:solidFill>
                  <a:srgbClr val="595959"/>
                </a:solidFill>
                <a:latin typeface="Arial" panose="020B0604020202020204" pitchFamily="34" charset="0"/>
                <a:cs typeface="Arial" panose="020B0604020202020204" pitchFamily="34" charset="0"/>
              </a:rPr>
              <a:t>example</a:t>
            </a:r>
            <a:endParaRPr lang="pl-PL" sz="3000" b="1" dirty="0">
              <a:solidFill>
                <a:srgbClr val="595959"/>
              </a:solidFill>
              <a:latin typeface="Arial" panose="020B0604020202020204" pitchFamily="34" charset="0"/>
              <a:cs typeface="Arial" panose="020B0604020202020204" pitchFamily="34" charset="0"/>
            </a:endParaRPr>
          </a:p>
        </p:txBody>
      </p:sp>
      <p:pic>
        <p:nvPicPr>
          <p:cNvPr id="9" name="Obraz 8" descr="The screenshot shows the details of one of the medical facilities marked on the accessibility map - Kierach Medical Clinic Sp. z o.o., located at Bolesława Chrobrego 4/u5, Warsaw, Masovian Voivodeship.&#10;&#10;The information window that appears shows the contact details:&#10;&#10;📞 Phone: 579645819&#10;📧 E-mail: recepcja@drkierach.pl&#10;&#10;The facility offers specializations:&#10;&#10;Gynecologist (Rafał Kierach)&#10;Sexologist&#10;The facility has architectural adaptations, including:&#10;&#10;A ramp to the building or a stair lift&#10;Adjustable gynecological chair&#10;At the bottom of the window, there are two icons indicating the availability of amenities in the facility, but their description is not visible in the screenshot.&#10;&#10;The map in the background shows Warsaw with marked facilities (orange dots) and an active search zone (gray circle). The Kierach Medical Clinic facility is highlighted with a blue circle.">
            <a:extLst>
              <a:ext uri="{FF2B5EF4-FFF2-40B4-BE49-F238E27FC236}">
                <a16:creationId xmlns:a16="http://schemas.microsoft.com/office/drawing/2014/main" id="{C54F96F8-E1A1-A8BC-5A0A-7B657CDE2592}"/>
              </a:ext>
            </a:extLst>
          </p:cNvPr>
          <p:cNvPicPr>
            <a:picLocks noChangeAspect="1"/>
          </p:cNvPicPr>
          <p:nvPr/>
        </p:nvPicPr>
        <p:blipFill>
          <a:blip r:embed="rId4"/>
          <a:stretch>
            <a:fillRect/>
          </a:stretch>
        </p:blipFill>
        <p:spPr>
          <a:xfrm>
            <a:off x="514493" y="1172685"/>
            <a:ext cx="5803697" cy="5440966"/>
          </a:xfrm>
          <a:prstGeom prst="rect">
            <a:avLst/>
          </a:prstGeom>
        </p:spPr>
      </p:pic>
    </p:spTree>
    <p:extLst>
      <p:ext uri="{BB962C8B-B14F-4D97-AF65-F5344CB8AC3E}">
        <p14:creationId xmlns:p14="http://schemas.microsoft.com/office/powerpoint/2010/main" val="109804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8078-169D-2F20-B43C-21696A1E2EB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DE9D18-888A-6BC9-D5E7-BECB2DDA213A}"/>
              </a:ext>
            </a:extLst>
          </p:cNvPr>
          <p:cNvSpPr>
            <a:spLocks noGrp="1"/>
          </p:cNvSpPr>
          <p:nvPr>
            <p:ph type="sldNum" sz="quarter" idx="12"/>
          </p:nvPr>
        </p:nvSpPr>
        <p:spPr/>
        <p:txBody>
          <a:bodyPr/>
          <a:lstStyle/>
          <a:p>
            <a:fld id="{1195A9E4-2CE9-4E32-BE85-7C32F0F78A6D}" type="slidenum">
              <a:rPr lang="en-GB" smtClean="0"/>
              <a:t>8</a:t>
            </a:fld>
            <a:endParaRPr lang="en-GB"/>
          </a:p>
        </p:txBody>
      </p:sp>
      <p:sp>
        <p:nvSpPr>
          <p:cNvPr id="2" name="pole tekstowe 1">
            <a:extLst>
              <a:ext uri="{FF2B5EF4-FFF2-40B4-BE49-F238E27FC236}">
                <a16:creationId xmlns:a16="http://schemas.microsoft.com/office/drawing/2014/main" id="{C692A883-BD80-6FDD-94C1-9A1E0C6737B9}"/>
              </a:ext>
            </a:extLst>
          </p:cNvPr>
          <p:cNvSpPr txBox="1"/>
          <p:nvPr/>
        </p:nvSpPr>
        <p:spPr>
          <a:xfrm>
            <a:off x="712796" y="1562575"/>
            <a:ext cx="10883459" cy="48320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 real-life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example</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 of</a:t>
            </a:r>
            <a:r>
              <a:rPr lang="en-US" sz="2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why</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 the map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is</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needed</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800100" lvl="1" indent="-342900">
              <a:buFont typeface="Arial" panose="020B0604020202020204" pitchFamily="34" charset="0"/>
              <a:buChar char="•"/>
            </a:pP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twenty-five-year-old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larger-bodied</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girl who used a wheelchair was unable to undergo a gynecological examination</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 </a:t>
            </a:r>
            <a:endParaRPr lang="pl-PL" sz="28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800100" lvl="1" indent="-342900">
              <a:buFont typeface="Arial" panose="020B0604020202020204" pitchFamily="34" charset="0"/>
              <a:buChar char="•"/>
            </a:pP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L</a:t>
            </a:r>
            <a:r>
              <a:rPr lang="en-US" sz="2800" dirty="0">
                <a:solidFill>
                  <a:srgbClr val="595959"/>
                </a:solidFill>
                <a:latin typeface="Roboto" panose="02000000000000000000" pitchFamily="2" charset="0"/>
                <a:ea typeface="Roboto" panose="02000000000000000000" pitchFamily="2" charset="0"/>
                <a:cs typeface="Roboto" panose="02000000000000000000" pitchFamily="2" charset="0"/>
              </a:rPr>
              <a:t>ack of a suitable clinic in the entire province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800100" lvl="1" indent="-342900">
              <a:buFont typeface="Arial" panose="020B0604020202020204" pitchFamily="34" charset="0"/>
              <a:buChar char="•"/>
            </a:pP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No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access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to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information</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800100" lvl="1" indent="-342900">
              <a:buFont typeface="Arial" panose="020B0604020202020204" pitchFamily="34" charset="0"/>
              <a:buChar char="•"/>
            </a:pPr>
            <a:endParaRPr lang="pl-PL" sz="2800" dirty="0">
              <a:solidFill>
                <a:srgbClr val="595959"/>
              </a:solidFill>
              <a:latin typeface="Roboto" panose="02000000000000000000" pitchFamily="2" charset="0"/>
              <a:ea typeface="Roboto" panose="02000000000000000000" pitchFamily="2" charset="0"/>
              <a:cs typeface="Roboto" panose="02000000000000000000" pitchFamily="2" charset="0"/>
            </a:endParaRPr>
          </a:p>
          <a:p>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The Accessibility map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is</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 a </a:t>
            </a:r>
            <a:r>
              <a:rPr lang="pl-PL" sz="2800" b="1" dirty="0" err="1">
                <a:solidFill>
                  <a:srgbClr val="595959"/>
                </a:solidFill>
                <a:latin typeface="Roboto" panose="02000000000000000000" pitchFamily="2" charset="0"/>
                <a:ea typeface="Roboto" panose="02000000000000000000" pitchFamily="2" charset="0"/>
                <a:cs typeface="Roboto" panose="02000000000000000000" pitchFamily="2" charset="0"/>
              </a:rPr>
              <a:t>solution</a:t>
            </a:r>
            <a:r>
              <a:rPr lang="pl-PL" sz="2800" b="1"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800100" lvl="1" indent="-342900">
              <a:buFont typeface="Arial" panose="020B0604020202020204" pitchFamily="34" charset="0"/>
              <a:buChar char="•"/>
            </a:pP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T</a:t>
            </a:r>
            <a:r>
              <a:rPr lang="en-US"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he entire package of information</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the </a:t>
            </a:r>
            <a:r>
              <a:rPr lang="pl-PL" sz="2800" b="0" i="0" dirty="0" err="1">
                <a:solidFill>
                  <a:srgbClr val="595959"/>
                </a:solidFill>
                <a:effectLst/>
                <a:latin typeface="Roboto" panose="02000000000000000000" pitchFamily="2" charset="0"/>
                <a:ea typeface="Roboto" panose="02000000000000000000" pitchFamily="2" charset="0"/>
                <a:cs typeface="Roboto" panose="02000000000000000000" pitchFamily="2" charset="0"/>
              </a:rPr>
              <a:t>adaptation</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of </a:t>
            </a:r>
            <a:r>
              <a:rPr lang="pl-PL" sz="2800" b="0" i="0" dirty="0" err="1">
                <a:solidFill>
                  <a:srgbClr val="595959"/>
                </a:solidFill>
                <a:effectLst/>
                <a:latin typeface="Roboto" panose="02000000000000000000" pitchFamily="2" charset="0"/>
                <a:ea typeface="Roboto" panose="02000000000000000000" pitchFamily="2" charset="0"/>
                <a:cs typeface="Roboto" panose="02000000000000000000" pitchFamily="2" charset="0"/>
              </a:rPr>
              <a:t>facilities</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a:t>
            </a:r>
            <a:r>
              <a:rPr lang="pl-PL" sz="2800" b="0" i="0" dirty="0" err="1">
                <a:solidFill>
                  <a:srgbClr val="595959"/>
                </a:solidFill>
                <a:effectLst/>
                <a:latin typeface="Roboto" panose="02000000000000000000" pitchFamily="2" charset="0"/>
                <a:ea typeface="Roboto" panose="02000000000000000000" pitchFamily="2" charset="0"/>
                <a:cs typeface="Roboto" panose="02000000000000000000" pitchFamily="2" charset="0"/>
              </a:rPr>
              <a:t>requirements</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and </a:t>
            </a:r>
            <a:r>
              <a:rPr lang="pl-PL" sz="2800" b="0" i="0" dirty="0" err="1">
                <a:solidFill>
                  <a:srgbClr val="595959"/>
                </a:solidFill>
                <a:effectLst/>
                <a:latin typeface="Roboto" panose="02000000000000000000" pitchFamily="2" charset="0"/>
                <a:ea typeface="Roboto" panose="02000000000000000000" pitchFamily="2" charset="0"/>
                <a:cs typeface="Roboto" panose="02000000000000000000" pitchFamily="2" charset="0"/>
              </a:rPr>
              <a:t>support</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a:t>
            </a:r>
            <a:r>
              <a:rPr lang="pl-PL" sz="2800" b="0" i="0" dirty="0" err="1">
                <a:solidFill>
                  <a:srgbClr val="595959"/>
                </a:solidFill>
                <a:effectLst/>
                <a:latin typeface="Roboto" panose="02000000000000000000" pitchFamily="2" charset="0"/>
                <a:ea typeface="Roboto" panose="02000000000000000000" pitchFamily="2" charset="0"/>
                <a:cs typeface="Roboto" panose="02000000000000000000" pitchFamily="2" charset="0"/>
              </a:rPr>
              <a:t>needs</a:t>
            </a:r>
            <a:r>
              <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rPr>
              <a:t> in one place</a:t>
            </a:r>
          </a:p>
          <a:p>
            <a:pPr marL="800100" lvl="1" indent="-342900">
              <a:buFont typeface="Arial" panose="020B0604020202020204" pitchFamily="34" charset="0"/>
              <a:buChar char="•"/>
            </a:pP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Multiple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languages</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so</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it</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will</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be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accessible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to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even</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more</a:t>
            </a:r>
            <a:r>
              <a:rPr lang="pl-PL" sz="28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800" dirty="0" err="1">
                <a:solidFill>
                  <a:srgbClr val="595959"/>
                </a:solidFill>
                <a:latin typeface="Roboto" panose="02000000000000000000" pitchFamily="2" charset="0"/>
                <a:ea typeface="Roboto" panose="02000000000000000000" pitchFamily="2" charset="0"/>
                <a:cs typeface="Roboto" panose="02000000000000000000" pitchFamily="2" charset="0"/>
              </a:rPr>
              <a:t>persons</a:t>
            </a:r>
            <a:endParaRPr lang="pl-PL" sz="2800" b="0" i="0" dirty="0">
              <a:solidFill>
                <a:srgbClr val="595959"/>
              </a:solidFill>
              <a:effectLst/>
              <a:latin typeface="Roboto" panose="02000000000000000000" pitchFamily="2" charset="0"/>
              <a:ea typeface="Roboto" panose="02000000000000000000" pitchFamily="2" charset="0"/>
              <a:cs typeface="Roboto" panose="02000000000000000000" pitchFamily="2" charset="0"/>
            </a:endParaRPr>
          </a:p>
        </p:txBody>
      </p:sp>
      <p:sp>
        <p:nvSpPr>
          <p:cNvPr id="5" name="pole tekstowe 4">
            <a:extLst>
              <a:ext uri="{FF2B5EF4-FFF2-40B4-BE49-F238E27FC236}">
                <a16:creationId xmlns:a16="http://schemas.microsoft.com/office/drawing/2014/main" id="{E77B7E95-EA12-87BD-AA0A-3C77958460CE}"/>
              </a:ext>
            </a:extLst>
          </p:cNvPr>
          <p:cNvSpPr txBox="1"/>
          <p:nvPr/>
        </p:nvSpPr>
        <p:spPr>
          <a:xfrm>
            <a:off x="712796" y="462821"/>
            <a:ext cx="8481364" cy="830997"/>
          </a:xfrm>
          <a:prstGeom prst="rect">
            <a:avLst/>
          </a:prstGeom>
          <a:noFill/>
        </p:spPr>
        <p:txBody>
          <a:bodyPr wrap="square" rtlCol="0">
            <a:spAutoFit/>
          </a:bodyPr>
          <a:lstStyle/>
          <a:p>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Accessibility </a:t>
            </a:r>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adjustments</a:t>
            </a:r>
            <a:endPar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pic>
        <p:nvPicPr>
          <p:cNvPr id="7" name="Obraz 6" descr="Obraz zawierający Grafika, projekt graficzny, logo, Czcionka&#10;&#10;Zawartość wygenerowana przez sztuczną inteligencję może być niepoprawna.">
            <a:extLst>
              <a:ext uri="{FF2B5EF4-FFF2-40B4-BE49-F238E27FC236}">
                <a16:creationId xmlns:a16="http://schemas.microsoft.com/office/drawing/2014/main" id="{4B1AF0B4-4BF2-F121-B223-E5AB3BDAA007}"/>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Tree>
    <p:extLst>
      <p:ext uri="{BB962C8B-B14F-4D97-AF65-F5344CB8AC3E}">
        <p14:creationId xmlns:p14="http://schemas.microsoft.com/office/powerpoint/2010/main" val="169593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B462D-F10F-F024-7371-23EE90D1312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1A9E25-9C88-7473-8176-757417E3A2A9}"/>
              </a:ext>
            </a:extLst>
          </p:cNvPr>
          <p:cNvSpPr>
            <a:spLocks noGrp="1"/>
          </p:cNvSpPr>
          <p:nvPr>
            <p:ph type="sldNum" sz="quarter" idx="12"/>
          </p:nvPr>
        </p:nvSpPr>
        <p:spPr/>
        <p:txBody>
          <a:bodyPr/>
          <a:lstStyle/>
          <a:p>
            <a:fld id="{1195A9E4-2CE9-4E32-BE85-7C32F0F78A6D}" type="slidenum">
              <a:rPr lang="en-GB" smtClean="0"/>
              <a:t>9</a:t>
            </a:fld>
            <a:endParaRPr lang="en-GB"/>
          </a:p>
        </p:txBody>
      </p:sp>
      <p:sp>
        <p:nvSpPr>
          <p:cNvPr id="2" name="pole tekstowe 1">
            <a:extLst>
              <a:ext uri="{FF2B5EF4-FFF2-40B4-BE49-F238E27FC236}">
                <a16:creationId xmlns:a16="http://schemas.microsoft.com/office/drawing/2014/main" id="{7CE78B1C-B9C2-0BB7-7465-769021E07796}"/>
              </a:ext>
            </a:extLst>
          </p:cNvPr>
          <p:cNvSpPr txBox="1"/>
          <p:nvPr/>
        </p:nvSpPr>
        <p:spPr>
          <a:xfrm>
            <a:off x="712796" y="1545040"/>
            <a:ext cx="10766406" cy="489364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E</a:t>
            </a:r>
            <a:r>
              <a:rPr lang="en-US" sz="2400" b="1" dirty="0" err="1">
                <a:solidFill>
                  <a:srgbClr val="595959"/>
                </a:solidFill>
                <a:latin typeface="Roboto" panose="02000000000000000000" pitchFamily="2" charset="0"/>
                <a:ea typeface="Roboto" panose="02000000000000000000" pitchFamily="2" charset="0"/>
                <a:cs typeface="Roboto" panose="02000000000000000000" pitchFamily="2" charset="0"/>
              </a:rPr>
              <a:t>asily</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to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implement</a:t>
            </a: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and </a:t>
            </a:r>
            <a:r>
              <a:rPr lang="pl-PL" sz="2400" b="1" dirty="0" err="1">
                <a:solidFill>
                  <a:srgbClr val="595959"/>
                </a:solidFill>
                <a:latin typeface="Roboto" panose="02000000000000000000" pitchFamily="2" charset="0"/>
                <a:ea typeface="Roboto" panose="02000000000000000000" pitchFamily="2" charset="0"/>
                <a:cs typeface="Roboto" panose="02000000000000000000" pitchFamily="2" charset="0"/>
              </a:rPr>
              <a:t>replicate</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both in the database development scheme of various entities in a given country and internationally</a:t>
            </a:r>
            <a:endParaRPr lang="pl-PL" sz="24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pl-PL" sz="24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pl-PL" sz="2400" dirty="0">
                <a:solidFill>
                  <a:srgbClr val="595959"/>
                </a:solidFill>
                <a:latin typeface="Roboto" panose="02000000000000000000" pitchFamily="2" charset="0"/>
                <a:ea typeface="Roboto" panose="02000000000000000000" pitchFamily="2" charset="0"/>
                <a:cs typeface="Roboto" panose="02000000000000000000" pitchFamily="2" charset="0"/>
              </a:rPr>
              <a:t>C</a:t>
            </a:r>
            <a:r>
              <a:rPr lang="en-US" sz="2400" dirty="0" err="1">
                <a:solidFill>
                  <a:srgbClr val="595959"/>
                </a:solidFill>
                <a:latin typeface="Roboto" panose="02000000000000000000" pitchFamily="2" charset="0"/>
                <a:ea typeface="Roboto" panose="02000000000000000000" pitchFamily="2" charset="0"/>
                <a:cs typeface="Roboto" panose="02000000000000000000" pitchFamily="2" charset="0"/>
              </a:rPr>
              <a:t>ombine</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 the Accessibility Map with another initiative run by the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Avalon Extreme</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 department - a map of accessible sports facilities</a:t>
            </a:r>
            <a:endParaRPr lang="pl-PL" sz="24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pl-PL" sz="24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Our goal is to create a </a:t>
            </a:r>
            <a:r>
              <a:rPr lang="pl-PL" sz="2400" b="1" dirty="0" err="1">
                <a:solidFill>
                  <a:srgbClr val="595959"/>
                </a:solidFill>
                <a:latin typeface="Roboto" panose="02000000000000000000" pitchFamily="2" charset="0"/>
                <a:ea typeface="Roboto" panose="02000000000000000000" pitchFamily="2" charset="0"/>
                <a:cs typeface="Roboto" panose="02000000000000000000" pitchFamily="2" charset="0"/>
              </a:rPr>
              <a:t>comprehensive</a:t>
            </a: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 platform </a:t>
            </a:r>
            <a:r>
              <a:rPr lang="pl-PL" sz="2400" b="1" dirty="0" err="1">
                <a:solidFill>
                  <a:srgbClr val="595959"/>
                </a:solidFill>
                <a:latin typeface="Roboto" panose="02000000000000000000" pitchFamily="2" charset="0"/>
                <a:ea typeface="Roboto" panose="02000000000000000000" pitchFamily="2" charset="0"/>
                <a:cs typeface="Roboto" panose="02000000000000000000" pitchFamily="2" charset="0"/>
              </a:rPr>
              <a:t>that</a:t>
            </a: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2400" b="1" dirty="0" err="1">
                <a:solidFill>
                  <a:srgbClr val="595959"/>
                </a:solidFill>
                <a:latin typeface="Roboto" panose="02000000000000000000" pitchFamily="2" charset="0"/>
                <a:ea typeface="Roboto" panose="02000000000000000000" pitchFamily="2" charset="0"/>
                <a:cs typeface="Roboto" panose="02000000000000000000" pitchFamily="2" charset="0"/>
              </a:rPr>
              <a:t>covers</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 all accessible places in Poland</a:t>
            </a:r>
            <a:r>
              <a:rPr lang="pl-PL" sz="2400" b="1" dirty="0">
                <a:solidFill>
                  <a:srgbClr val="595959"/>
                </a:solidFill>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pl-PL" sz="24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In the future, we plan to create databases of adapted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cultural institutions </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(museums, theaters, community centers),</a:t>
            </a:r>
            <a:r>
              <a:rPr lang="pl-PL" sz="2400"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database of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educational institutions</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 and</a:t>
            </a:r>
            <a:r>
              <a:rPr lang="pl-PL" sz="2400" dirty="0">
                <a:solidFill>
                  <a:srgbClr val="595959"/>
                </a:solidFill>
                <a:latin typeface="Roboto" panose="02000000000000000000" pitchFamily="2" charset="0"/>
                <a:ea typeface="Roboto" panose="02000000000000000000" pitchFamily="2" charset="0"/>
                <a:cs typeface="Roboto" panose="02000000000000000000" pitchFamily="2" charset="0"/>
              </a:rPr>
              <a:t> a</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 database of </a:t>
            </a:r>
            <a:r>
              <a:rPr lang="en-US" sz="2400" b="1" dirty="0">
                <a:solidFill>
                  <a:srgbClr val="595959"/>
                </a:solidFill>
                <a:latin typeface="Roboto" panose="02000000000000000000" pitchFamily="2" charset="0"/>
                <a:ea typeface="Roboto" panose="02000000000000000000" pitchFamily="2" charset="0"/>
                <a:cs typeface="Roboto" panose="02000000000000000000" pitchFamily="2" charset="0"/>
              </a:rPr>
              <a:t>public entities </a:t>
            </a:r>
            <a:r>
              <a:rPr lang="en-US" sz="2400" dirty="0">
                <a:solidFill>
                  <a:srgbClr val="595959"/>
                </a:solidFill>
                <a:latin typeface="Roboto" panose="02000000000000000000" pitchFamily="2" charset="0"/>
                <a:ea typeface="Roboto" panose="02000000000000000000" pitchFamily="2" charset="0"/>
                <a:cs typeface="Roboto" panose="02000000000000000000" pitchFamily="2" charset="0"/>
              </a:rPr>
              <a:t>such as city offices, banks, post offices, etc.).</a:t>
            </a:r>
          </a:p>
        </p:txBody>
      </p:sp>
      <p:pic>
        <p:nvPicPr>
          <p:cNvPr id="3" name="Obraz 2" descr="Obraz zawierający Grafika, projekt graficzny, logo, Czcionka&#10;&#10;Zawartość wygenerowana przez sztuczną inteligencję może być niepoprawna.">
            <a:extLst>
              <a:ext uri="{FF2B5EF4-FFF2-40B4-BE49-F238E27FC236}">
                <a16:creationId xmlns:a16="http://schemas.microsoft.com/office/drawing/2014/main" id="{6DF7FB90-9AAB-B183-744A-AF68ECA6981A}"/>
              </a:ext>
            </a:extLst>
          </p:cNvPr>
          <p:cNvPicPr>
            <a:picLocks noChangeAspect="1"/>
          </p:cNvPicPr>
          <p:nvPr/>
        </p:nvPicPr>
        <p:blipFill>
          <a:blip r:embed="rId3">
            <a:extLst>
              <a:ext uri="{28A0092B-C50C-407E-A947-70E740481C1C}">
                <a14:useLocalDpi xmlns:a14="http://schemas.microsoft.com/office/drawing/2010/main" val="0"/>
              </a:ext>
            </a:extLst>
          </a:blip>
          <a:srcRect l="18372" t="32576" r="18729" b="33336"/>
          <a:stretch/>
        </p:blipFill>
        <p:spPr>
          <a:xfrm>
            <a:off x="9194160" y="195078"/>
            <a:ext cx="1697618" cy="648482"/>
          </a:xfrm>
          <a:prstGeom prst="rect">
            <a:avLst/>
          </a:prstGeom>
        </p:spPr>
      </p:pic>
      <p:sp>
        <p:nvSpPr>
          <p:cNvPr id="4" name="pole tekstowe 3">
            <a:extLst>
              <a:ext uri="{FF2B5EF4-FFF2-40B4-BE49-F238E27FC236}">
                <a16:creationId xmlns:a16="http://schemas.microsoft.com/office/drawing/2014/main" id="{73FCA328-63AD-0FA2-5C2D-106F9371AE1A}"/>
              </a:ext>
            </a:extLst>
          </p:cNvPr>
          <p:cNvSpPr txBox="1"/>
          <p:nvPr/>
        </p:nvSpPr>
        <p:spPr>
          <a:xfrm>
            <a:off x="712796" y="268854"/>
            <a:ext cx="5383204" cy="830997"/>
          </a:xfrm>
          <a:prstGeom prst="rect">
            <a:avLst/>
          </a:prstGeom>
          <a:noFill/>
        </p:spPr>
        <p:txBody>
          <a:bodyPr wrap="square" rtlCol="0">
            <a:spAutoFit/>
          </a:bodyPr>
          <a:lstStyle/>
          <a:p>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Next</a:t>
            </a:r>
            <a:r>
              <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rPr>
              <a:t> </a:t>
            </a:r>
            <a:r>
              <a:rPr lang="pl-PL" sz="4800" b="1" dirty="0" err="1">
                <a:solidFill>
                  <a:srgbClr val="595959"/>
                </a:solidFill>
                <a:latin typeface="Roboto" panose="02000000000000000000" pitchFamily="2" charset="0"/>
                <a:ea typeface="Roboto" panose="02000000000000000000" pitchFamily="2" charset="0"/>
                <a:cs typeface="Roboto" panose="02000000000000000000" pitchFamily="2" charset="0"/>
              </a:rPr>
              <a:t>steps</a:t>
            </a:r>
            <a:endParaRPr lang="pl-PL" sz="4800" b="1"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7145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Panoramiczny</PresentationFormat>
  <Paragraphs>122</Paragraphs>
  <Slides>10</Slides>
  <Notes>10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Roboto</vt:lpstr>
      <vt:lpstr>Office Theme</vt:lpstr>
      <vt:lpstr>Accessibility Map - a nationwide platform with a search tool for medical facilities and specialist clinics adapted to the needs of people with disabilities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19</cp:revision>
  <dcterms:created xsi:type="dcterms:W3CDTF">2022-12-05T13:52:15Z</dcterms:created>
  <dcterms:modified xsi:type="dcterms:W3CDTF">2025-02-24T14:53:17Z</dcterms:modified>
</cp:coreProperties>
</file>