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8" r:id="rId2"/>
    <p:sldId id="11939" r:id="rId3"/>
    <p:sldId id="11940" r:id="rId4"/>
    <p:sldId id="11884" r:id="rId5"/>
    <p:sldId id="265" r:id="rId6"/>
    <p:sldId id="256" r:id="rId7"/>
    <p:sldId id="267" r:id="rId8"/>
    <p:sldId id="269" r:id="rId9"/>
    <p:sldId id="11937" r:id="rId10"/>
    <p:sldId id="270" r:id="rId11"/>
    <p:sldId id="11941" r:id="rId12"/>
    <p:sldId id="261" r:id="rId13"/>
    <p:sldId id="1191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8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DD4F01-3934-374F-A0E6-8585BC9C0C22}" v="14" dt="2024-02-19T16:14:26.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95" autoAdjust="0"/>
    <p:restoredTop sz="75497" autoAdjust="0"/>
  </p:normalViewPr>
  <p:slideViewPr>
    <p:cSldViewPr snapToGrid="0">
      <p:cViewPr varScale="1">
        <p:scale>
          <a:sx n="47" d="100"/>
          <a:sy n="47" d="100"/>
        </p:scale>
        <p:origin x="1228" y="60"/>
      </p:cViewPr>
      <p:guideLst/>
    </p:cSldViewPr>
  </p:slideViewPr>
  <p:notesTextViewPr>
    <p:cViewPr>
      <p:scale>
        <a:sx n="1" d="1"/>
        <a:sy n="1" d="1"/>
      </p:scale>
      <p:origin x="0" y="0"/>
    </p:cViewPr>
  </p:notesTextViewPr>
  <p:notesViewPr>
    <p:cSldViewPr snapToGrid="0">
      <p:cViewPr varScale="1">
        <p:scale>
          <a:sx n="49" d="100"/>
          <a:sy n="49" d="100"/>
        </p:scale>
        <p:origin x="266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ie roth" userId="914f6af62e015078" providerId="LiveId" clId="{5CDD4F01-3934-374F-A0E6-8585BC9C0C22}"/>
    <pc:docChg chg="undo custSel addSld delSld modSld sldOrd">
      <pc:chgData name="marcie roth" userId="914f6af62e015078" providerId="LiveId" clId="{5CDD4F01-3934-374F-A0E6-8585BC9C0C22}" dt="2024-02-19T16:21:27.733" v="611" actId="1076"/>
      <pc:docMkLst>
        <pc:docMk/>
      </pc:docMkLst>
      <pc:sldChg chg="modSp add mod">
        <pc:chgData name="marcie roth" userId="914f6af62e015078" providerId="LiveId" clId="{5CDD4F01-3934-374F-A0E6-8585BC9C0C22}" dt="2024-02-19T16:00:39.176" v="376" actId="14100"/>
        <pc:sldMkLst>
          <pc:docMk/>
          <pc:sldMk cId="3279699754" sldId="256"/>
        </pc:sldMkLst>
        <pc:spChg chg="mod">
          <ac:chgData name="marcie roth" userId="914f6af62e015078" providerId="LiveId" clId="{5CDD4F01-3934-374F-A0E6-8585BC9C0C22}" dt="2024-02-19T16:00:39.176" v="376" actId="14100"/>
          <ac:spMkLst>
            <pc:docMk/>
            <pc:sldMk cId="3279699754" sldId="256"/>
            <ac:spMk id="7" creationId="{6D1F749E-48D7-1AA3-46C1-4DADADC6A03A}"/>
          </ac:spMkLst>
        </pc:spChg>
        <pc:picChg chg="mod">
          <ac:chgData name="marcie roth" userId="914f6af62e015078" providerId="LiveId" clId="{5CDD4F01-3934-374F-A0E6-8585BC9C0C22}" dt="2024-02-19T15:58:30.714" v="369" actId="14100"/>
          <ac:picMkLst>
            <pc:docMk/>
            <pc:sldMk cId="3279699754" sldId="256"/>
            <ac:picMk id="9" creationId="{4C6EFECE-B0AF-4717-AE9D-6AF10B4AFE58}"/>
          </ac:picMkLst>
        </pc:picChg>
      </pc:sldChg>
      <pc:sldChg chg="addSp delSp modSp mod">
        <pc:chgData name="marcie roth" userId="914f6af62e015078" providerId="LiveId" clId="{5CDD4F01-3934-374F-A0E6-8585BC9C0C22}" dt="2024-02-19T15:35:50.226" v="199" actId="478"/>
        <pc:sldMkLst>
          <pc:docMk/>
          <pc:sldMk cId="54376518" sldId="258"/>
        </pc:sldMkLst>
        <pc:spChg chg="mod">
          <ac:chgData name="marcie roth" userId="914f6af62e015078" providerId="LiveId" clId="{5CDD4F01-3934-374F-A0E6-8585BC9C0C22}" dt="2024-02-19T15:32:50.680" v="196" actId="20577"/>
          <ac:spMkLst>
            <pc:docMk/>
            <pc:sldMk cId="54376518" sldId="258"/>
            <ac:spMk id="2" creationId="{80A782FC-8B01-42F4-8056-DCC2EFED95D1}"/>
          </ac:spMkLst>
        </pc:spChg>
        <pc:spChg chg="mod">
          <ac:chgData name="marcie roth" userId="914f6af62e015078" providerId="LiveId" clId="{5CDD4F01-3934-374F-A0E6-8585BC9C0C22}" dt="2024-02-19T15:31:55.716" v="168" actId="27636"/>
          <ac:spMkLst>
            <pc:docMk/>
            <pc:sldMk cId="54376518" sldId="258"/>
            <ac:spMk id="3" creationId="{28D29E75-4221-A94E-345A-B32600075CE2}"/>
          </ac:spMkLst>
        </pc:spChg>
        <pc:spChg chg="mod">
          <ac:chgData name="marcie roth" userId="914f6af62e015078" providerId="LiveId" clId="{5CDD4F01-3934-374F-A0E6-8585BC9C0C22}" dt="2024-02-19T15:30:43.633" v="152" actId="20577"/>
          <ac:spMkLst>
            <pc:docMk/>
            <pc:sldMk cId="54376518" sldId="258"/>
            <ac:spMk id="4" creationId="{E4771D02-F4E4-C632-E5D7-C5E26F71C09C}"/>
          </ac:spMkLst>
        </pc:spChg>
        <pc:picChg chg="add del mod">
          <ac:chgData name="marcie roth" userId="914f6af62e015078" providerId="LiveId" clId="{5CDD4F01-3934-374F-A0E6-8585BC9C0C22}" dt="2024-02-19T15:35:50.226" v="199" actId="478"/>
          <ac:picMkLst>
            <pc:docMk/>
            <pc:sldMk cId="54376518" sldId="258"/>
            <ac:picMk id="5" creationId="{48CE4707-53E0-739A-1344-0CCC9BF3A19E}"/>
          </ac:picMkLst>
        </pc:picChg>
      </pc:sldChg>
      <pc:sldChg chg="del">
        <pc:chgData name="marcie roth" userId="914f6af62e015078" providerId="LiveId" clId="{5CDD4F01-3934-374F-A0E6-8585BC9C0C22}" dt="2024-02-19T16:17:48.651" v="610" actId="2696"/>
        <pc:sldMkLst>
          <pc:docMk/>
          <pc:sldMk cId="2056236133" sldId="259"/>
        </pc:sldMkLst>
      </pc:sldChg>
      <pc:sldChg chg="modSp add mod ord">
        <pc:chgData name="marcie roth" userId="914f6af62e015078" providerId="LiveId" clId="{5CDD4F01-3934-374F-A0E6-8585BC9C0C22}" dt="2024-02-19T16:15:24.512" v="609" actId="20578"/>
        <pc:sldMkLst>
          <pc:docMk/>
          <pc:sldMk cId="0" sldId="261"/>
        </pc:sldMkLst>
        <pc:spChg chg="mod">
          <ac:chgData name="marcie roth" userId="914f6af62e015078" providerId="LiveId" clId="{5CDD4F01-3934-374F-A0E6-8585BC9C0C22}" dt="2024-02-19T16:14:57.397" v="608" actId="20577"/>
          <ac:spMkLst>
            <pc:docMk/>
            <pc:sldMk cId="0" sldId="261"/>
            <ac:spMk id="257" creationId="{00000000-0000-0000-0000-000000000000}"/>
          </ac:spMkLst>
        </pc:spChg>
      </pc:sldChg>
      <pc:sldChg chg="add">
        <pc:chgData name="marcie roth" userId="914f6af62e015078" providerId="LiveId" clId="{5CDD4F01-3934-374F-A0E6-8585BC9C0C22}" dt="2024-02-19T16:00:07.540" v="373"/>
        <pc:sldMkLst>
          <pc:docMk/>
          <pc:sldMk cId="0" sldId="265"/>
        </pc:sldMkLst>
      </pc:sldChg>
      <pc:sldChg chg="modSp add mod">
        <pc:chgData name="marcie roth" userId="914f6af62e015078" providerId="LiveId" clId="{5CDD4F01-3934-374F-A0E6-8585BC9C0C22}" dt="2024-02-19T15:46:17.952" v="233" actId="1076"/>
        <pc:sldMkLst>
          <pc:docMk/>
          <pc:sldMk cId="0" sldId="267"/>
        </pc:sldMkLst>
        <pc:spChg chg="mod">
          <ac:chgData name="marcie roth" userId="914f6af62e015078" providerId="LiveId" clId="{5CDD4F01-3934-374F-A0E6-8585BC9C0C22}" dt="2024-02-19T15:45:53.507" v="230" actId="14100"/>
          <ac:spMkLst>
            <pc:docMk/>
            <pc:sldMk cId="0" sldId="267"/>
            <ac:spMk id="3" creationId="{93EBFA1E-6141-E1A2-7326-10888DD013C1}"/>
          </ac:spMkLst>
        </pc:spChg>
        <pc:spChg chg="mod">
          <ac:chgData name="marcie roth" userId="914f6af62e015078" providerId="LiveId" clId="{5CDD4F01-3934-374F-A0E6-8585BC9C0C22}" dt="2024-02-19T15:46:17.952" v="233" actId="1076"/>
          <ac:spMkLst>
            <pc:docMk/>
            <pc:sldMk cId="0" sldId="267"/>
            <ac:spMk id="362" creationId="{00000000-0000-0000-0000-000000000000}"/>
          </ac:spMkLst>
        </pc:spChg>
        <pc:spChg chg="mod">
          <ac:chgData name="marcie roth" userId="914f6af62e015078" providerId="LiveId" clId="{5CDD4F01-3934-374F-A0E6-8585BC9C0C22}" dt="2024-02-19T15:45:59.692" v="231" actId="1076"/>
          <ac:spMkLst>
            <pc:docMk/>
            <pc:sldMk cId="0" sldId="267"/>
            <ac:spMk id="364" creationId="{00000000-0000-0000-0000-000000000000}"/>
          </ac:spMkLst>
        </pc:spChg>
        <pc:picChg chg="mod">
          <ac:chgData name="marcie roth" userId="914f6af62e015078" providerId="LiveId" clId="{5CDD4F01-3934-374F-A0E6-8585BC9C0C22}" dt="2024-02-19T15:45:28.366" v="228" actId="14100"/>
          <ac:picMkLst>
            <pc:docMk/>
            <pc:sldMk cId="0" sldId="267"/>
            <ac:picMk id="355" creationId="{00000000-0000-0000-0000-000000000000}"/>
          </ac:picMkLst>
        </pc:picChg>
      </pc:sldChg>
      <pc:sldChg chg="add">
        <pc:chgData name="marcie roth" userId="914f6af62e015078" providerId="LiveId" clId="{5CDD4F01-3934-374F-A0E6-8585BC9C0C22}" dt="2024-02-19T16:03:52.471" v="377"/>
        <pc:sldMkLst>
          <pc:docMk/>
          <pc:sldMk cId="2424098142" sldId="269"/>
        </pc:sldMkLst>
      </pc:sldChg>
      <pc:sldChg chg="modSp add mod">
        <pc:chgData name="marcie roth" userId="914f6af62e015078" providerId="LiveId" clId="{5CDD4F01-3934-374F-A0E6-8585BC9C0C22}" dt="2024-02-19T16:03:52.746" v="378" actId="27636"/>
        <pc:sldMkLst>
          <pc:docMk/>
          <pc:sldMk cId="2253520660" sldId="270"/>
        </pc:sldMkLst>
        <pc:spChg chg="mod">
          <ac:chgData name="marcie roth" userId="914f6af62e015078" providerId="LiveId" clId="{5CDD4F01-3934-374F-A0E6-8585BC9C0C22}" dt="2024-02-19T16:03:52.746" v="378" actId="27636"/>
          <ac:spMkLst>
            <pc:docMk/>
            <pc:sldMk cId="2253520660" sldId="270"/>
            <ac:spMk id="3" creationId="{B878E603-7CFB-4C46-9DE0-A1285685E6A3}"/>
          </ac:spMkLst>
        </pc:spChg>
      </pc:sldChg>
      <pc:sldChg chg="modSp add mod">
        <pc:chgData name="marcie roth" userId="914f6af62e015078" providerId="LiveId" clId="{5CDD4F01-3934-374F-A0E6-8585BC9C0C22}" dt="2024-02-19T16:21:27.733" v="611" actId="1076"/>
        <pc:sldMkLst>
          <pc:docMk/>
          <pc:sldMk cId="754539098" sldId="11884"/>
        </pc:sldMkLst>
        <pc:spChg chg="mod">
          <ac:chgData name="marcie roth" userId="914f6af62e015078" providerId="LiveId" clId="{5CDD4F01-3934-374F-A0E6-8585BC9C0C22}" dt="2024-02-19T15:57:48.298" v="363" actId="1076"/>
          <ac:spMkLst>
            <pc:docMk/>
            <pc:sldMk cId="754539098" sldId="11884"/>
            <ac:spMk id="2" creationId="{56772CCC-7EF1-4367-8FF3-234E71B965FF}"/>
          </ac:spMkLst>
        </pc:spChg>
        <pc:spChg chg="mod">
          <ac:chgData name="marcie roth" userId="914f6af62e015078" providerId="LiveId" clId="{5CDD4F01-3934-374F-A0E6-8585BC9C0C22}" dt="2024-02-19T16:21:27.733" v="611" actId="1076"/>
          <ac:spMkLst>
            <pc:docMk/>
            <pc:sldMk cId="754539098" sldId="11884"/>
            <ac:spMk id="3" creationId="{5B0F00CE-76A4-2541-B88A-170E4F3BC376}"/>
          </ac:spMkLst>
        </pc:spChg>
        <pc:picChg chg="mod">
          <ac:chgData name="marcie roth" userId="914f6af62e015078" providerId="LiveId" clId="{5CDD4F01-3934-374F-A0E6-8585BC9C0C22}" dt="2024-02-19T15:50:35.211" v="249" actId="962"/>
          <ac:picMkLst>
            <pc:docMk/>
            <pc:sldMk cId="754539098" sldId="11884"/>
            <ac:picMk id="3074" creationId="{2E603444-3543-2F7A-64BB-A2F27DA55627}"/>
          </ac:picMkLst>
        </pc:picChg>
      </pc:sldChg>
      <pc:sldChg chg="modSp add mod">
        <pc:chgData name="marcie roth" userId="914f6af62e015078" providerId="LiveId" clId="{5CDD4F01-3934-374F-A0E6-8585BC9C0C22}" dt="2024-02-19T16:14:02.875" v="605" actId="1076"/>
        <pc:sldMkLst>
          <pc:docMk/>
          <pc:sldMk cId="3859974923" sldId="11912"/>
        </pc:sldMkLst>
        <pc:spChg chg="mod">
          <ac:chgData name="marcie roth" userId="914f6af62e015078" providerId="LiveId" clId="{5CDD4F01-3934-374F-A0E6-8585BC9C0C22}" dt="2024-02-19T16:14:02.875" v="605" actId="1076"/>
          <ac:spMkLst>
            <pc:docMk/>
            <pc:sldMk cId="3859974923" sldId="11912"/>
            <ac:spMk id="3" creationId="{8728CF43-85BB-CE40-B957-42B3FA51462C}"/>
          </ac:spMkLst>
        </pc:spChg>
        <pc:picChg chg="mod">
          <ac:chgData name="marcie roth" userId="914f6af62e015078" providerId="LiveId" clId="{5CDD4F01-3934-374F-A0E6-8585BC9C0C22}" dt="2024-02-19T16:13:36.169" v="604" actId="1076"/>
          <ac:picMkLst>
            <pc:docMk/>
            <pc:sldMk cId="3859974923" sldId="11912"/>
            <ac:picMk id="7" creationId="{461D3D34-1494-45DE-B69B-23FF300763C2}"/>
          </ac:picMkLst>
        </pc:picChg>
      </pc:sldChg>
      <pc:sldChg chg="add">
        <pc:chgData name="marcie roth" userId="914f6af62e015078" providerId="LiveId" clId="{5CDD4F01-3934-374F-A0E6-8585BC9C0C22}" dt="2024-02-19T16:03:52.471" v="377"/>
        <pc:sldMkLst>
          <pc:docMk/>
          <pc:sldMk cId="2487614544" sldId="11937"/>
        </pc:sldMkLst>
      </pc:sldChg>
      <pc:sldChg chg="addSp delSp modSp add mod">
        <pc:chgData name="marcie roth" userId="914f6af62e015078" providerId="LiveId" clId="{5CDD4F01-3934-374F-A0E6-8585BC9C0C22}" dt="2024-02-19T15:57:29.286" v="362"/>
        <pc:sldMkLst>
          <pc:docMk/>
          <pc:sldMk cId="2524074435" sldId="11939"/>
        </pc:sldMkLst>
        <pc:spChg chg="add mod">
          <ac:chgData name="marcie roth" userId="914f6af62e015078" providerId="LiveId" clId="{5CDD4F01-3934-374F-A0E6-8585BC9C0C22}" dt="2024-02-19T15:56:49.741" v="357" actId="14100"/>
          <ac:spMkLst>
            <pc:docMk/>
            <pc:sldMk cId="2524074435" sldId="11939"/>
            <ac:spMk id="3" creationId="{69C03063-94EA-A4A4-BB2F-FFFFC57897C0}"/>
          </ac:spMkLst>
        </pc:spChg>
        <pc:spChg chg="mod">
          <ac:chgData name="marcie roth" userId="914f6af62e015078" providerId="LiveId" clId="{5CDD4F01-3934-374F-A0E6-8585BC9C0C22}" dt="2024-02-19T15:57:19.438" v="360" actId="255"/>
          <ac:spMkLst>
            <pc:docMk/>
            <pc:sldMk cId="2524074435" sldId="11939"/>
            <ac:spMk id="4" creationId="{649ED0E2-8477-892D-1681-52358FD80060}"/>
          </ac:spMkLst>
        </pc:spChg>
        <pc:spChg chg="del mod">
          <ac:chgData name="marcie roth" userId="914f6af62e015078" providerId="LiveId" clId="{5CDD4F01-3934-374F-A0E6-8585BC9C0C22}" dt="2024-02-19T15:57:29.286" v="362"/>
          <ac:spMkLst>
            <pc:docMk/>
            <pc:sldMk cId="2524074435" sldId="11939"/>
            <ac:spMk id="12" creationId="{5E57B00E-7613-6211-F626-3D8B4C479AB4}"/>
          </ac:spMkLst>
        </pc:spChg>
        <pc:picChg chg="del mod">
          <ac:chgData name="marcie roth" userId="914f6af62e015078" providerId="LiveId" clId="{5CDD4F01-3934-374F-A0E6-8585BC9C0C22}" dt="2024-02-19T15:41:24.361" v="216" actId="478"/>
          <ac:picMkLst>
            <pc:docMk/>
            <pc:sldMk cId="2524074435" sldId="11939"/>
            <ac:picMk id="7" creationId="{EA146E87-5594-EFB3-B7AD-97A8EB6A210D}"/>
          </ac:picMkLst>
        </pc:picChg>
        <pc:picChg chg="add mod">
          <ac:chgData name="marcie roth" userId="914f6af62e015078" providerId="LiveId" clId="{5CDD4F01-3934-374F-A0E6-8585BC9C0C22}" dt="2024-02-19T15:53:48.371" v="339" actId="962"/>
          <ac:picMkLst>
            <pc:docMk/>
            <pc:sldMk cId="2524074435" sldId="11939"/>
            <ac:picMk id="8" creationId="{8E8A2D29-455E-2B2E-1EB8-4702A3BBA2C0}"/>
          </ac:picMkLst>
        </pc:picChg>
        <pc:picChg chg="mod">
          <ac:chgData name="marcie roth" userId="914f6af62e015078" providerId="LiveId" clId="{5CDD4F01-3934-374F-A0E6-8585BC9C0C22}" dt="2024-02-19T15:56:53.975" v="358" actId="14100"/>
          <ac:picMkLst>
            <pc:docMk/>
            <pc:sldMk cId="2524074435" sldId="11939"/>
            <ac:picMk id="10" creationId="{4CFDFD9E-CC5E-19AB-E292-5B7A0FE8CA6D}"/>
          </ac:picMkLst>
        </pc:picChg>
      </pc:sldChg>
      <pc:sldChg chg="add">
        <pc:chgData name="marcie roth" userId="914f6af62e015078" providerId="LiveId" clId="{5CDD4F01-3934-374F-A0E6-8585BC9C0C22}" dt="2024-02-19T15:54:19.664" v="340"/>
        <pc:sldMkLst>
          <pc:docMk/>
          <pc:sldMk cId="0" sldId="11940"/>
        </pc:sldMkLst>
      </pc:sldChg>
      <pc:sldChg chg="modSp add mod">
        <pc:chgData name="marcie roth" userId="914f6af62e015078" providerId="LiveId" clId="{5CDD4F01-3934-374F-A0E6-8585BC9C0C22}" dt="2024-02-19T16:12:04.894" v="601" actId="14100"/>
        <pc:sldMkLst>
          <pc:docMk/>
          <pc:sldMk cId="2618096936" sldId="11941"/>
        </pc:sldMkLst>
        <pc:spChg chg="mod">
          <ac:chgData name="marcie roth" userId="914f6af62e015078" providerId="LiveId" clId="{5CDD4F01-3934-374F-A0E6-8585BC9C0C22}" dt="2024-02-19T16:12:04.894" v="601" actId="14100"/>
          <ac:spMkLst>
            <pc:docMk/>
            <pc:sldMk cId="2618096936" sldId="11941"/>
            <ac:spMk id="3" creationId="{B878E603-7CFB-4C46-9DE0-A1285685E6A3}"/>
          </ac:spMkLst>
        </pc:spChg>
      </pc:sldChg>
      <pc:sldChg chg="delSp modSp add del mod">
        <pc:chgData name="marcie roth" userId="914f6af62e015078" providerId="LiveId" clId="{5CDD4F01-3934-374F-A0E6-8585BC9C0C22}" dt="2024-02-19T16:09:04.138" v="558" actId="2696"/>
        <pc:sldMkLst>
          <pc:docMk/>
          <pc:sldMk cId="848829912" sldId="11942"/>
        </pc:sldMkLst>
        <pc:spChg chg="mod">
          <ac:chgData name="marcie roth" userId="914f6af62e015078" providerId="LiveId" clId="{5CDD4F01-3934-374F-A0E6-8585BC9C0C22}" dt="2024-02-19T16:05:12.502" v="395" actId="20577"/>
          <ac:spMkLst>
            <pc:docMk/>
            <pc:sldMk cId="848829912" sldId="11942"/>
            <ac:spMk id="2" creationId="{EC2606DA-0077-4C38-3353-457154958F1A}"/>
          </ac:spMkLst>
        </pc:spChg>
        <pc:spChg chg="mod">
          <ac:chgData name="marcie roth" userId="914f6af62e015078" providerId="LiveId" clId="{5CDD4F01-3934-374F-A0E6-8585BC9C0C22}" dt="2024-02-19T16:08:38.419" v="557" actId="122"/>
          <ac:spMkLst>
            <pc:docMk/>
            <pc:sldMk cId="848829912" sldId="11942"/>
            <ac:spMk id="3" creationId="{1E5FE754-6A5A-2C1D-40EE-3000F2C8898E}"/>
          </ac:spMkLst>
        </pc:spChg>
        <pc:picChg chg="del">
          <ac:chgData name="marcie roth" userId="914f6af62e015078" providerId="LiveId" clId="{5CDD4F01-3934-374F-A0E6-8585BC9C0C22}" dt="2024-02-19T16:05:19.915" v="398" actId="478"/>
          <ac:picMkLst>
            <pc:docMk/>
            <pc:sldMk cId="848829912" sldId="11942"/>
            <ac:picMk id="6" creationId="{CD244D49-79E3-0CF9-79B9-741A3699329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92A86-C5C9-6113-6AC7-4064BBD094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6277400-9A88-4A14-1B97-2E611F2842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4067AC-4DA6-47DD-9DAA-82F8496AEA1D}" type="datetimeFigureOut">
              <a:rPr lang="en-GB" smtClean="0"/>
              <a:t>20/02/2024</a:t>
            </a:fld>
            <a:endParaRPr lang="en-GB"/>
          </a:p>
        </p:txBody>
      </p:sp>
      <p:sp>
        <p:nvSpPr>
          <p:cNvPr id="4" name="Footer Placeholder 3">
            <a:extLst>
              <a:ext uri="{FF2B5EF4-FFF2-40B4-BE49-F238E27FC236}">
                <a16:creationId xmlns:a16="http://schemas.microsoft.com/office/drawing/2014/main" id="{BA149F3E-834F-ADBB-A517-1E7341E464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0F16239-9E04-27B8-09A3-ACB4AC19F6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62F9E2-E68F-463D-B409-4BB1E4E53707}" type="slidenum">
              <a:rPr lang="en-GB" smtClean="0"/>
              <a:t>‹Nr.›</a:t>
            </a:fld>
            <a:endParaRPr lang="en-GB"/>
          </a:p>
        </p:txBody>
      </p:sp>
    </p:spTree>
    <p:extLst>
      <p:ext uri="{BB962C8B-B14F-4D97-AF65-F5344CB8AC3E}">
        <p14:creationId xmlns:p14="http://schemas.microsoft.com/office/powerpoint/2010/main" val="223648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B6916-6BB4-491D-A9F6-98CF7382B083}" type="datetimeFigureOut">
              <a:rPr lang="en-GB" smtClean="0"/>
              <a:t>20/02/2024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881E3-068B-48DF-8881-A991B8AEA704}" type="slidenum">
              <a:rPr lang="en-GB" smtClean="0"/>
              <a:t>‹Nr.›</a:t>
            </a:fld>
            <a:endParaRPr lang="en-GB"/>
          </a:p>
        </p:txBody>
      </p:sp>
    </p:spTree>
    <p:extLst>
      <p:ext uri="{BB962C8B-B14F-4D97-AF65-F5344CB8AC3E}">
        <p14:creationId xmlns:p14="http://schemas.microsoft.com/office/powerpoint/2010/main" val="973556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your notes here.</a:t>
            </a:r>
          </a:p>
          <a:p>
            <a:r>
              <a:rPr lang="en-US" dirty="0"/>
              <a:t>Title; First name, last name of speaker(s); Name of Organization, Name of Country, Name of Session (as written in Agenda)</a:t>
            </a:r>
          </a:p>
          <a:p>
            <a:r>
              <a:rPr lang="en-US" dirty="0"/>
              <a:t>#ZeroCon24</a:t>
            </a:r>
          </a:p>
          <a:p>
            <a:r>
              <a:rPr lang="en-US" dirty="0"/>
              <a:t>Day and Time of Session</a:t>
            </a:r>
          </a:p>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1</a:t>
            </a:fld>
            <a:endParaRPr lang="en-GB"/>
          </a:p>
        </p:txBody>
      </p:sp>
    </p:spTree>
    <p:extLst>
      <p:ext uri="{BB962C8B-B14F-4D97-AF65-F5344CB8AC3E}">
        <p14:creationId xmlns:p14="http://schemas.microsoft.com/office/powerpoint/2010/main" val="107822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2</a:t>
            </a:fld>
            <a:endParaRPr lang="en-GB"/>
          </a:p>
        </p:txBody>
      </p:sp>
    </p:spTree>
    <p:extLst>
      <p:ext uri="{BB962C8B-B14F-4D97-AF65-F5344CB8AC3E}">
        <p14:creationId xmlns:p14="http://schemas.microsoft.com/office/powerpoint/2010/main" val="391616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4</a:t>
            </a:fld>
            <a:endParaRPr lang="en-GB"/>
          </a:p>
        </p:txBody>
      </p:sp>
    </p:spTree>
    <p:extLst>
      <p:ext uri="{BB962C8B-B14F-4D97-AF65-F5344CB8AC3E}">
        <p14:creationId xmlns:p14="http://schemas.microsoft.com/office/powerpoint/2010/main" val="3169052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881E3-068B-48DF-8881-A991B8AEA704}" type="slidenum">
              <a:rPr lang="en-GB" smtClean="0"/>
              <a:t>6</a:t>
            </a:fld>
            <a:endParaRPr lang="en-GB"/>
          </a:p>
        </p:txBody>
      </p:sp>
    </p:spTree>
    <p:extLst>
      <p:ext uri="{BB962C8B-B14F-4D97-AF65-F5344CB8AC3E}">
        <p14:creationId xmlns:p14="http://schemas.microsoft.com/office/powerpoint/2010/main" val="4041176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1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7328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B8CD-9207-0F5A-87AB-B27A517BCE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A2C4F2-5991-51CC-558C-A4D5E1F7B1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9284A5B7-3009-3078-DA1C-A775027F1201}"/>
              </a:ext>
            </a:extLst>
          </p:cNvPr>
          <p:cNvSpPr>
            <a:spLocks noGrp="1"/>
          </p:cNvSpPr>
          <p:nvPr>
            <p:ph type="ftr" sz="quarter" idx="11"/>
          </p:nvPr>
        </p:nvSpPr>
        <p:spPr/>
        <p:txBody>
          <a:bodyPr/>
          <a:lstStyle/>
          <a:p>
            <a:r>
              <a:rPr lang="en-US" dirty="0"/>
              <a:t>#ZeroCon24</a:t>
            </a:r>
            <a:endParaRPr lang="en-GB" dirty="0"/>
          </a:p>
        </p:txBody>
      </p:sp>
      <p:sp>
        <p:nvSpPr>
          <p:cNvPr id="6" name="Slide Number Placeholder 5">
            <a:extLst>
              <a:ext uri="{FF2B5EF4-FFF2-40B4-BE49-F238E27FC236}">
                <a16:creationId xmlns:a16="http://schemas.microsoft.com/office/drawing/2014/main" id="{4EA569FD-5A00-3B11-103C-21BA8A71B265}"/>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9" name="Picture 8" descr="Zero Project Plant: an icon showing a green seedling breaking through a circle.">
            <a:extLst>
              <a:ext uri="{FF2B5EF4-FFF2-40B4-BE49-F238E27FC236}">
                <a16:creationId xmlns:a16="http://schemas.microsoft.com/office/drawing/2014/main" id="{0F1C7164-87D9-4217-364F-45206FDAD5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
        <p:nvSpPr>
          <p:cNvPr id="7" name="TextBox 6">
            <a:extLst>
              <a:ext uri="{FF2B5EF4-FFF2-40B4-BE49-F238E27FC236}">
                <a16:creationId xmlns:a16="http://schemas.microsoft.com/office/drawing/2014/main" id="{8F0236DA-C301-789C-C8AF-938A5F826071}"/>
              </a:ext>
            </a:extLst>
          </p:cNvPr>
          <p:cNvSpPr txBox="1"/>
          <p:nvPr userDrawn="1"/>
        </p:nvSpPr>
        <p:spPr>
          <a:xfrm>
            <a:off x="393290" y="276328"/>
            <a:ext cx="3010922" cy="646331"/>
          </a:xfrm>
          <a:prstGeom prst="rect">
            <a:avLst/>
          </a:prstGeom>
          <a:noFill/>
        </p:spPr>
        <p:txBody>
          <a:bodyPr wrap="square">
            <a:spAutoFit/>
          </a:bodyPr>
          <a:lstStyle/>
          <a:p>
            <a:r>
              <a:rPr lang="en-US" sz="3600" b="1" dirty="0">
                <a:solidFill>
                  <a:srgbClr val="2B882E"/>
                </a:solidFill>
                <a:latin typeface="Arial" panose="020B0604020202020204" pitchFamily="34" charset="0"/>
                <a:cs typeface="Arial" panose="020B0604020202020204" pitchFamily="34" charset="0"/>
              </a:rPr>
              <a:t>#ZeroCon24</a:t>
            </a:r>
            <a:endParaRPr lang="en-GB" sz="3600" b="1" dirty="0">
              <a:solidFill>
                <a:srgbClr val="2B88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57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9A398-607E-19AA-2FA2-6A9486FF41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67A71F-93D1-3FE1-9D98-47190B6F93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4B76AF-A44B-BCC8-6368-2FCB924767B6}"/>
              </a:ext>
            </a:extLst>
          </p:cNvPr>
          <p:cNvSpPr>
            <a:spLocks noGrp="1"/>
          </p:cNvSpPr>
          <p:nvPr>
            <p:ph type="dt" sz="half" idx="10"/>
          </p:nvPr>
        </p:nvSpPr>
        <p:spPr/>
        <p:txBody>
          <a:bodyPr/>
          <a:lstStyle/>
          <a:p>
            <a:fld id="{952FF940-A1E4-49C1-A94C-258B66B1FEFB}" type="datetime1">
              <a:rPr lang="en-GB" smtClean="0"/>
              <a:t>20/02/2024</a:t>
            </a:fld>
            <a:endParaRPr lang="en-GB"/>
          </a:p>
        </p:txBody>
      </p:sp>
      <p:sp>
        <p:nvSpPr>
          <p:cNvPr id="5" name="Footer Placeholder 4">
            <a:extLst>
              <a:ext uri="{FF2B5EF4-FFF2-40B4-BE49-F238E27FC236}">
                <a16:creationId xmlns:a16="http://schemas.microsoft.com/office/drawing/2014/main" id="{428CFEDC-9A6E-A3AD-47BB-4544BD985678}"/>
              </a:ext>
            </a:extLst>
          </p:cNvPr>
          <p:cNvSpPr>
            <a:spLocks noGrp="1"/>
          </p:cNvSpPr>
          <p:nvPr>
            <p:ph type="ftr" sz="quarter" idx="11"/>
          </p:nvPr>
        </p:nvSpPr>
        <p:spPr/>
        <p:txBody>
          <a:bodyPr/>
          <a:lstStyle/>
          <a:p>
            <a:r>
              <a:rPr lang="en-US" dirty="0"/>
              <a:t>#ZeroCon23</a:t>
            </a:r>
            <a:endParaRPr lang="en-GB" dirty="0"/>
          </a:p>
        </p:txBody>
      </p:sp>
      <p:sp>
        <p:nvSpPr>
          <p:cNvPr id="6" name="Slide Number Placeholder 5">
            <a:extLst>
              <a:ext uri="{FF2B5EF4-FFF2-40B4-BE49-F238E27FC236}">
                <a16:creationId xmlns:a16="http://schemas.microsoft.com/office/drawing/2014/main" id="{9A38CCB9-6F66-B343-A239-09809FB7E75D}"/>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7" name="Picture 6" descr="Zero Project Plant: an icon showing a green seedling breaking through a circle.">
            <a:extLst>
              <a:ext uri="{FF2B5EF4-FFF2-40B4-BE49-F238E27FC236}">
                <a16:creationId xmlns:a16="http://schemas.microsoft.com/office/drawing/2014/main" id="{D6B42D19-6742-C21D-3E3A-50AF0056C0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011962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C57BD-472C-6054-F85B-C6E7EBFD78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A5734E-BF7C-6ADA-36DF-8345F81F3D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9FA9AB-245D-7C9C-7F7C-F0DDADFC869E}"/>
              </a:ext>
            </a:extLst>
          </p:cNvPr>
          <p:cNvSpPr>
            <a:spLocks noGrp="1"/>
          </p:cNvSpPr>
          <p:nvPr>
            <p:ph type="dt" sz="half" idx="10"/>
          </p:nvPr>
        </p:nvSpPr>
        <p:spPr/>
        <p:txBody>
          <a:bodyPr/>
          <a:lstStyle/>
          <a:p>
            <a:fld id="{30DA194E-3B7B-4619-9F0B-8946120CC2C2}" type="datetime1">
              <a:rPr lang="en-GB" smtClean="0"/>
              <a:t>20/02/2024</a:t>
            </a:fld>
            <a:endParaRPr lang="en-GB"/>
          </a:p>
        </p:txBody>
      </p:sp>
      <p:sp>
        <p:nvSpPr>
          <p:cNvPr id="5" name="Footer Placeholder 4">
            <a:extLst>
              <a:ext uri="{FF2B5EF4-FFF2-40B4-BE49-F238E27FC236}">
                <a16:creationId xmlns:a16="http://schemas.microsoft.com/office/drawing/2014/main" id="{DB28D991-9ADE-8892-D016-6590D6AF8F22}"/>
              </a:ext>
            </a:extLst>
          </p:cNvPr>
          <p:cNvSpPr>
            <a:spLocks noGrp="1"/>
          </p:cNvSpPr>
          <p:nvPr>
            <p:ph type="ftr" sz="quarter" idx="11"/>
          </p:nvPr>
        </p:nvSpPr>
        <p:spPr/>
        <p:txBody>
          <a:bodyPr/>
          <a:lstStyle/>
          <a:p>
            <a:r>
              <a:rPr lang="en-US" dirty="0"/>
              <a:t>#ZeroCon23</a:t>
            </a:r>
            <a:endParaRPr lang="en-GB" dirty="0"/>
          </a:p>
        </p:txBody>
      </p:sp>
      <p:sp>
        <p:nvSpPr>
          <p:cNvPr id="6" name="Slide Number Placeholder 5">
            <a:extLst>
              <a:ext uri="{FF2B5EF4-FFF2-40B4-BE49-F238E27FC236}">
                <a16:creationId xmlns:a16="http://schemas.microsoft.com/office/drawing/2014/main" id="{B88715A0-7D97-C371-F46C-459234CE37EA}"/>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7" name="Picture 6" descr="Zero Project Plant: an icon showing a green seedling breaking through a circle.">
            <a:extLst>
              <a:ext uri="{FF2B5EF4-FFF2-40B4-BE49-F238E27FC236}">
                <a16:creationId xmlns:a16="http://schemas.microsoft.com/office/drawing/2014/main" id="{A92BB482-4C0F-1893-218E-340DCE3E4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2930465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6"/>
        <p:cNvGrpSpPr/>
        <p:nvPr/>
      </p:nvGrpSpPr>
      <p:grpSpPr>
        <a:xfrm>
          <a:off x="0" y="0"/>
          <a:ext cx="0" cy="0"/>
          <a:chOff x="0" y="0"/>
          <a:chExt cx="0" cy="0"/>
        </a:xfrm>
      </p:grpSpPr>
      <p:sp>
        <p:nvSpPr>
          <p:cNvPr id="27" name="Google Shape;27;p17"/>
          <p:cNvSpPr txBox="1">
            <a:spLocks noGrp="1"/>
          </p:cNvSpPr>
          <p:nvPr>
            <p:ph type="title"/>
          </p:nvPr>
        </p:nvSpPr>
        <p:spPr>
          <a:xfrm>
            <a:off x="916939" y="615856"/>
            <a:ext cx="10358120" cy="68326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150" b="1" i="0">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7"/>
          <p:cNvSpPr txBox="1">
            <a:spLocks noGrp="1"/>
          </p:cNvSpPr>
          <p:nvPr>
            <p:ph type="body" idx="1"/>
          </p:nvPr>
        </p:nvSpPr>
        <p:spPr>
          <a:xfrm>
            <a:off x="532196" y="1823585"/>
            <a:ext cx="9174480" cy="339979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000" b="0" i="0">
                <a:solidFill>
                  <a:schemeClr val="dk1"/>
                </a:solidFill>
                <a:latin typeface="Verdana"/>
                <a:ea typeface="Verdana"/>
                <a:cs typeface="Verdana"/>
                <a:sym typeface="Verdana"/>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 name="Google Shape;29;p1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7"/>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7"/>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‹Nr.›</a:t>
            </a:fld>
            <a:endParaRPr/>
          </a:p>
        </p:txBody>
      </p:sp>
    </p:spTree>
    <p:extLst>
      <p:ext uri="{BB962C8B-B14F-4D97-AF65-F5344CB8AC3E}">
        <p14:creationId xmlns:p14="http://schemas.microsoft.com/office/powerpoint/2010/main" val="109089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CDE7-D24B-A1C8-5E44-202ABECFC7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62AA8D-420E-E8B5-CDB6-88D320632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C8133A-0964-2A2C-F557-E8A9D21E46C6}"/>
              </a:ext>
            </a:extLst>
          </p:cNvPr>
          <p:cNvSpPr>
            <a:spLocks noGrp="1"/>
          </p:cNvSpPr>
          <p:nvPr>
            <p:ph type="dt" sz="half" idx="10"/>
          </p:nvPr>
        </p:nvSpPr>
        <p:spPr/>
        <p:txBody>
          <a:bodyPr/>
          <a:lstStyle/>
          <a:p>
            <a:fld id="{BB89F230-EE29-4360-9E5D-C4AB95018DB3}" type="datetime1">
              <a:rPr lang="en-GB" smtClean="0"/>
              <a:t>20/02/2024</a:t>
            </a:fld>
            <a:endParaRPr lang="en-GB"/>
          </a:p>
        </p:txBody>
      </p:sp>
      <p:sp>
        <p:nvSpPr>
          <p:cNvPr id="5" name="Footer Placeholder 4">
            <a:extLst>
              <a:ext uri="{FF2B5EF4-FFF2-40B4-BE49-F238E27FC236}">
                <a16:creationId xmlns:a16="http://schemas.microsoft.com/office/drawing/2014/main" id="{026AD633-B6D6-91FA-64FB-501EA2FB2B77}"/>
              </a:ext>
            </a:extLst>
          </p:cNvPr>
          <p:cNvSpPr>
            <a:spLocks noGrp="1"/>
          </p:cNvSpPr>
          <p:nvPr>
            <p:ph type="ftr" sz="quarter" idx="11"/>
          </p:nvPr>
        </p:nvSpPr>
        <p:spPr/>
        <p:txBody>
          <a:bodyPr/>
          <a:lstStyle/>
          <a:p>
            <a:r>
              <a:rPr lang="en-US" dirty="0"/>
              <a:t>#ZeroCon23</a:t>
            </a:r>
            <a:endParaRPr lang="en-GB" dirty="0"/>
          </a:p>
        </p:txBody>
      </p:sp>
      <p:sp>
        <p:nvSpPr>
          <p:cNvPr id="6" name="Slide Number Placeholder 5">
            <a:extLst>
              <a:ext uri="{FF2B5EF4-FFF2-40B4-BE49-F238E27FC236}">
                <a16:creationId xmlns:a16="http://schemas.microsoft.com/office/drawing/2014/main" id="{F7EAAD51-9D5D-25E1-F465-809F007ECFE0}"/>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87A3ADA9-529C-6BD8-8B18-D897077722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5720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86FF-9CEB-1D25-2E90-369E9B0FF7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08384C-F6AC-F088-2F50-A86FF934D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C40FCB-67DF-CE66-B624-667997970E05}"/>
              </a:ext>
            </a:extLst>
          </p:cNvPr>
          <p:cNvSpPr>
            <a:spLocks noGrp="1"/>
          </p:cNvSpPr>
          <p:nvPr>
            <p:ph type="dt" sz="half" idx="10"/>
          </p:nvPr>
        </p:nvSpPr>
        <p:spPr/>
        <p:txBody>
          <a:bodyPr/>
          <a:lstStyle/>
          <a:p>
            <a:fld id="{CE7C451A-BAE8-4BB7-B4A9-840375C61CF2}" type="datetime1">
              <a:rPr lang="en-GB" smtClean="0"/>
              <a:t>20/02/2024</a:t>
            </a:fld>
            <a:endParaRPr lang="en-GB"/>
          </a:p>
        </p:txBody>
      </p:sp>
      <p:sp>
        <p:nvSpPr>
          <p:cNvPr id="5" name="Footer Placeholder 4">
            <a:extLst>
              <a:ext uri="{FF2B5EF4-FFF2-40B4-BE49-F238E27FC236}">
                <a16:creationId xmlns:a16="http://schemas.microsoft.com/office/drawing/2014/main" id="{96D9611E-370E-03AF-C519-6268D0A6631F}"/>
              </a:ext>
            </a:extLst>
          </p:cNvPr>
          <p:cNvSpPr>
            <a:spLocks noGrp="1"/>
          </p:cNvSpPr>
          <p:nvPr>
            <p:ph type="ftr" sz="quarter" idx="11"/>
          </p:nvPr>
        </p:nvSpPr>
        <p:spPr/>
        <p:txBody>
          <a:bodyPr/>
          <a:lstStyle/>
          <a:p>
            <a:r>
              <a:rPr lang="en-US" dirty="0"/>
              <a:t>#ZeroCon23</a:t>
            </a:r>
            <a:endParaRPr lang="en-GB" dirty="0"/>
          </a:p>
        </p:txBody>
      </p:sp>
      <p:sp>
        <p:nvSpPr>
          <p:cNvPr id="6" name="Slide Number Placeholder 5">
            <a:extLst>
              <a:ext uri="{FF2B5EF4-FFF2-40B4-BE49-F238E27FC236}">
                <a16:creationId xmlns:a16="http://schemas.microsoft.com/office/drawing/2014/main" id="{F9F8EE00-A0DC-F045-A7B2-6D6970D172FB}"/>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88684AF3-AE79-E964-B9D1-32174968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223281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645F-4ADB-34A8-8348-8DA5EC0B3F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7DEFF4-799C-B171-FDEC-9F32D3683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2E9D5E4-9475-B9C9-B19F-C6F90A2573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ED3DB3A-533A-A389-C798-9BB43D1F7DA4}"/>
              </a:ext>
            </a:extLst>
          </p:cNvPr>
          <p:cNvSpPr>
            <a:spLocks noGrp="1"/>
          </p:cNvSpPr>
          <p:nvPr>
            <p:ph type="dt" sz="half" idx="10"/>
          </p:nvPr>
        </p:nvSpPr>
        <p:spPr/>
        <p:txBody>
          <a:bodyPr/>
          <a:lstStyle/>
          <a:p>
            <a:fld id="{551F48CE-F800-44D8-9FB8-C2F14BB717AF}" type="datetime1">
              <a:rPr lang="en-GB" smtClean="0"/>
              <a:t>20/02/2024</a:t>
            </a:fld>
            <a:endParaRPr lang="en-GB"/>
          </a:p>
        </p:txBody>
      </p:sp>
      <p:sp>
        <p:nvSpPr>
          <p:cNvPr id="6" name="Footer Placeholder 5">
            <a:extLst>
              <a:ext uri="{FF2B5EF4-FFF2-40B4-BE49-F238E27FC236}">
                <a16:creationId xmlns:a16="http://schemas.microsoft.com/office/drawing/2014/main" id="{5A692D28-6A9A-84C4-8E6F-E19FDA416BEF}"/>
              </a:ext>
            </a:extLst>
          </p:cNvPr>
          <p:cNvSpPr>
            <a:spLocks noGrp="1"/>
          </p:cNvSpPr>
          <p:nvPr>
            <p:ph type="ftr" sz="quarter" idx="11"/>
          </p:nvPr>
        </p:nvSpPr>
        <p:spPr/>
        <p:txBody>
          <a:bodyPr/>
          <a:lstStyle/>
          <a:p>
            <a:r>
              <a:rPr lang="en-US" dirty="0"/>
              <a:t>#ZeroCon23</a:t>
            </a:r>
            <a:endParaRPr lang="en-GB" dirty="0"/>
          </a:p>
        </p:txBody>
      </p:sp>
      <p:sp>
        <p:nvSpPr>
          <p:cNvPr id="7" name="Slide Number Placeholder 6">
            <a:extLst>
              <a:ext uri="{FF2B5EF4-FFF2-40B4-BE49-F238E27FC236}">
                <a16:creationId xmlns:a16="http://schemas.microsoft.com/office/drawing/2014/main" id="{F67EFDAC-0A32-E484-69C9-CAC7902FDD0B}"/>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509410CA-2628-6086-32C8-F078A3F00D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314812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298A-1F8E-C04A-F0FC-303981F8889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04B0BE-77C8-FC6F-2D01-52EA579BE8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30E7F1-9FCB-C624-0AD0-0B4362A9C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940BA5-6077-6C83-9A0A-D929E1353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A5F4E-F46E-F9D4-EB91-01F3AF3BB7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A89E74-A823-F039-110E-16DB1050A213}"/>
              </a:ext>
            </a:extLst>
          </p:cNvPr>
          <p:cNvSpPr>
            <a:spLocks noGrp="1"/>
          </p:cNvSpPr>
          <p:nvPr>
            <p:ph type="dt" sz="half" idx="10"/>
          </p:nvPr>
        </p:nvSpPr>
        <p:spPr/>
        <p:txBody>
          <a:bodyPr/>
          <a:lstStyle/>
          <a:p>
            <a:fld id="{76BEAA53-9EBB-475F-81CE-60A0FA17D35A}" type="datetime1">
              <a:rPr lang="en-GB" smtClean="0"/>
              <a:t>20/02/2024</a:t>
            </a:fld>
            <a:endParaRPr lang="en-GB"/>
          </a:p>
        </p:txBody>
      </p:sp>
      <p:sp>
        <p:nvSpPr>
          <p:cNvPr id="8" name="Footer Placeholder 7">
            <a:extLst>
              <a:ext uri="{FF2B5EF4-FFF2-40B4-BE49-F238E27FC236}">
                <a16:creationId xmlns:a16="http://schemas.microsoft.com/office/drawing/2014/main" id="{6D5C4120-5D85-2DAB-1B82-679CBFE0F312}"/>
              </a:ext>
            </a:extLst>
          </p:cNvPr>
          <p:cNvSpPr>
            <a:spLocks noGrp="1"/>
          </p:cNvSpPr>
          <p:nvPr>
            <p:ph type="ftr" sz="quarter" idx="11"/>
          </p:nvPr>
        </p:nvSpPr>
        <p:spPr/>
        <p:txBody>
          <a:bodyPr/>
          <a:lstStyle/>
          <a:p>
            <a:r>
              <a:rPr lang="en-US" dirty="0"/>
              <a:t>#ZeroCon23</a:t>
            </a:r>
            <a:endParaRPr lang="en-GB" dirty="0"/>
          </a:p>
        </p:txBody>
      </p:sp>
      <p:sp>
        <p:nvSpPr>
          <p:cNvPr id="9" name="Slide Number Placeholder 8">
            <a:extLst>
              <a:ext uri="{FF2B5EF4-FFF2-40B4-BE49-F238E27FC236}">
                <a16:creationId xmlns:a16="http://schemas.microsoft.com/office/drawing/2014/main" id="{B22AED93-B0A6-16E2-54DD-BAC7D1CFF05C}"/>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10" name="Picture 9" descr="Zero Project Plant: an icon showing a green seedling breaking through a circle.">
            <a:extLst>
              <a:ext uri="{FF2B5EF4-FFF2-40B4-BE49-F238E27FC236}">
                <a16:creationId xmlns:a16="http://schemas.microsoft.com/office/drawing/2014/main" id="{6C21E80C-5188-0E99-CB29-545240103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329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EC525-402E-F69C-210B-5268E9E93C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CFC308-6A34-9878-DECA-D72CAED76938}"/>
              </a:ext>
            </a:extLst>
          </p:cNvPr>
          <p:cNvSpPr>
            <a:spLocks noGrp="1"/>
          </p:cNvSpPr>
          <p:nvPr>
            <p:ph type="dt" sz="half" idx="10"/>
          </p:nvPr>
        </p:nvSpPr>
        <p:spPr/>
        <p:txBody>
          <a:bodyPr/>
          <a:lstStyle/>
          <a:p>
            <a:fld id="{323E1DF0-723F-4583-B7C7-FD8C4EA08810}" type="datetime1">
              <a:rPr lang="en-GB" smtClean="0"/>
              <a:t>20/02/2024</a:t>
            </a:fld>
            <a:endParaRPr lang="en-GB"/>
          </a:p>
        </p:txBody>
      </p:sp>
      <p:sp>
        <p:nvSpPr>
          <p:cNvPr id="4" name="Footer Placeholder 3">
            <a:extLst>
              <a:ext uri="{FF2B5EF4-FFF2-40B4-BE49-F238E27FC236}">
                <a16:creationId xmlns:a16="http://schemas.microsoft.com/office/drawing/2014/main" id="{6250079B-A083-6A7F-4194-BA4D85C4883C}"/>
              </a:ext>
            </a:extLst>
          </p:cNvPr>
          <p:cNvSpPr>
            <a:spLocks noGrp="1"/>
          </p:cNvSpPr>
          <p:nvPr>
            <p:ph type="ftr" sz="quarter" idx="11"/>
          </p:nvPr>
        </p:nvSpPr>
        <p:spPr/>
        <p:txBody>
          <a:bodyPr/>
          <a:lstStyle/>
          <a:p>
            <a:r>
              <a:rPr lang="en-US" dirty="0"/>
              <a:t>#ZeroCon23</a:t>
            </a:r>
            <a:endParaRPr lang="en-GB" dirty="0"/>
          </a:p>
        </p:txBody>
      </p:sp>
      <p:sp>
        <p:nvSpPr>
          <p:cNvPr id="5" name="Slide Number Placeholder 4">
            <a:extLst>
              <a:ext uri="{FF2B5EF4-FFF2-40B4-BE49-F238E27FC236}">
                <a16:creationId xmlns:a16="http://schemas.microsoft.com/office/drawing/2014/main" id="{206EC79D-9860-3786-8D4E-46E02CC0ECE3}"/>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6" name="Picture 5" descr="Zero Project Plant: an icon showing a green seedling breaking through a circle.">
            <a:extLst>
              <a:ext uri="{FF2B5EF4-FFF2-40B4-BE49-F238E27FC236}">
                <a16:creationId xmlns:a16="http://schemas.microsoft.com/office/drawing/2014/main" id="{9B978296-E8D6-80D7-911A-F4F68A8F61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83931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BA8C4-CBF7-6C7C-BB26-6A44D83DE51B}"/>
              </a:ext>
            </a:extLst>
          </p:cNvPr>
          <p:cNvSpPr>
            <a:spLocks noGrp="1"/>
          </p:cNvSpPr>
          <p:nvPr>
            <p:ph type="dt" sz="half" idx="10"/>
          </p:nvPr>
        </p:nvSpPr>
        <p:spPr/>
        <p:txBody>
          <a:bodyPr/>
          <a:lstStyle/>
          <a:p>
            <a:fld id="{920F14AC-2947-477D-A5A3-42D95CFB8153}" type="datetime1">
              <a:rPr lang="en-GB" smtClean="0"/>
              <a:t>20/02/2024</a:t>
            </a:fld>
            <a:endParaRPr lang="en-GB"/>
          </a:p>
        </p:txBody>
      </p:sp>
      <p:sp>
        <p:nvSpPr>
          <p:cNvPr id="3" name="Footer Placeholder 2">
            <a:extLst>
              <a:ext uri="{FF2B5EF4-FFF2-40B4-BE49-F238E27FC236}">
                <a16:creationId xmlns:a16="http://schemas.microsoft.com/office/drawing/2014/main" id="{C0A765CF-3B46-DDD1-5D61-DEE3956934CA}"/>
              </a:ext>
            </a:extLst>
          </p:cNvPr>
          <p:cNvSpPr>
            <a:spLocks noGrp="1"/>
          </p:cNvSpPr>
          <p:nvPr>
            <p:ph type="ftr" sz="quarter" idx="11"/>
          </p:nvPr>
        </p:nvSpPr>
        <p:spPr/>
        <p:txBody>
          <a:bodyPr/>
          <a:lstStyle/>
          <a:p>
            <a:r>
              <a:rPr lang="en-US" dirty="0"/>
              <a:t>#ZeroCon23</a:t>
            </a:r>
            <a:endParaRPr lang="en-GB" dirty="0"/>
          </a:p>
        </p:txBody>
      </p:sp>
      <p:sp>
        <p:nvSpPr>
          <p:cNvPr id="4" name="Slide Number Placeholder 3">
            <a:extLst>
              <a:ext uri="{FF2B5EF4-FFF2-40B4-BE49-F238E27FC236}">
                <a16:creationId xmlns:a16="http://schemas.microsoft.com/office/drawing/2014/main" id="{DD92119D-5AC0-FA92-AC8A-20B4D8168F90}"/>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5" name="Picture 4" descr="Zero Project Plant: an icon showing a green seedling breaking through a circle.">
            <a:extLst>
              <a:ext uri="{FF2B5EF4-FFF2-40B4-BE49-F238E27FC236}">
                <a16:creationId xmlns:a16="http://schemas.microsoft.com/office/drawing/2014/main" id="{D0459225-7B96-6284-00B2-CF639F892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4252805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5413-E692-6DD2-584B-C153D1CDA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573494-908C-8287-2878-B8109DD71A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E99BDB-AE6B-E7B3-79DD-6DA3BEF43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EE4D6-70C6-0DAC-3D3B-CEF908DC77D5}"/>
              </a:ext>
            </a:extLst>
          </p:cNvPr>
          <p:cNvSpPr>
            <a:spLocks noGrp="1"/>
          </p:cNvSpPr>
          <p:nvPr>
            <p:ph type="dt" sz="half" idx="10"/>
          </p:nvPr>
        </p:nvSpPr>
        <p:spPr/>
        <p:txBody>
          <a:bodyPr/>
          <a:lstStyle/>
          <a:p>
            <a:fld id="{48BA894F-2169-40F5-A488-0DED1E32D92D}" type="datetime1">
              <a:rPr lang="en-GB" smtClean="0"/>
              <a:t>20/02/2024</a:t>
            </a:fld>
            <a:endParaRPr lang="en-GB"/>
          </a:p>
        </p:txBody>
      </p:sp>
      <p:sp>
        <p:nvSpPr>
          <p:cNvPr id="6" name="Footer Placeholder 5">
            <a:extLst>
              <a:ext uri="{FF2B5EF4-FFF2-40B4-BE49-F238E27FC236}">
                <a16:creationId xmlns:a16="http://schemas.microsoft.com/office/drawing/2014/main" id="{F49C3971-79A3-C209-564C-BD5D9D86E4C7}"/>
              </a:ext>
            </a:extLst>
          </p:cNvPr>
          <p:cNvSpPr>
            <a:spLocks noGrp="1"/>
          </p:cNvSpPr>
          <p:nvPr>
            <p:ph type="ftr" sz="quarter" idx="11"/>
          </p:nvPr>
        </p:nvSpPr>
        <p:spPr/>
        <p:txBody>
          <a:bodyPr/>
          <a:lstStyle/>
          <a:p>
            <a:r>
              <a:rPr lang="en-US" dirty="0"/>
              <a:t>#ZeroCon23</a:t>
            </a:r>
            <a:endParaRPr lang="en-GB" dirty="0"/>
          </a:p>
        </p:txBody>
      </p:sp>
      <p:sp>
        <p:nvSpPr>
          <p:cNvPr id="7" name="Slide Number Placeholder 6">
            <a:extLst>
              <a:ext uri="{FF2B5EF4-FFF2-40B4-BE49-F238E27FC236}">
                <a16:creationId xmlns:a16="http://schemas.microsoft.com/office/drawing/2014/main" id="{30402702-277B-3ACF-851A-C0C404ED8B54}"/>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2A8373D0-4AD4-04E7-6DAC-6E1FA94700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3989665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3E06-41AF-0ACA-CCBD-F5BAB7AC3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6BC9B1-E8C2-C7D8-0ACB-3D5B734FE3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78FB8E-65FD-4C56-E3A9-054836CB1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3F7DA-8E45-6DD8-7482-BC161C4701CB}"/>
              </a:ext>
            </a:extLst>
          </p:cNvPr>
          <p:cNvSpPr>
            <a:spLocks noGrp="1"/>
          </p:cNvSpPr>
          <p:nvPr>
            <p:ph type="dt" sz="half" idx="10"/>
          </p:nvPr>
        </p:nvSpPr>
        <p:spPr/>
        <p:txBody>
          <a:bodyPr/>
          <a:lstStyle/>
          <a:p>
            <a:fld id="{AC800F5A-532D-4F87-AB6D-3F2ECE8BF666}" type="datetime1">
              <a:rPr lang="en-GB" smtClean="0"/>
              <a:t>20/02/2024</a:t>
            </a:fld>
            <a:endParaRPr lang="en-GB"/>
          </a:p>
        </p:txBody>
      </p:sp>
      <p:sp>
        <p:nvSpPr>
          <p:cNvPr id="6" name="Footer Placeholder 5">
            <a:extLst>
              <a:ext uri="{FF2B5EF4-FFF2-40B4-BE49-F238E27FC236}">
                <a16:creationId xmlns:a16="http://schemas.microsoft.com/office/drawing/2014/main" id="{A0FDB1F6-A587-5CC5-B4A1-6CBC2452EDC2}"/>
              </a:ext>
            </a:extLst>
          </p:cNvPr>
          <p:cNvSpPr>
            <a:spLocks noGrp="1"/>
          </p:cNvSpPr>
          <p:nvPr>
            <p:ph type="ftr" sz="quarter" idx="11"/>
          </p:nvPr>
        </p:nvSpPr>
        <p:spPr/>
        <p:txBody>
          <a:bodyPr/>
          <a:lstStyle/>
          <a:p>
            <a:r>
              <a:rPr lang="en-US" dirty="0"/>
              <a:t>#ZeroCon23</a:t>
            </a:r>
            <a:endParaRPr lang="en-GB" dirty="0"/>
          </a:p>
        </p:txBody>
      </p:sp>
      <p:sp>
        <p:nvSpPr>
          <p:cNvPr id="7" name="Slide Number Placeholder 6">
            <a:extLst>
              <a:ext uri="{FF2B5EF4-FFF2-40B4-BE49-F238E27FC236}">
                <a16:creationId xmlns:a16="http://schemas.microsoft.com/office/drawing/2014/main" id="{3C3402A9-A0E0-7045-EA1F-7AA57991E93E}"/>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C97FE7C3-62EE-EBCF-7381-9E13CB86EC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40217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C4DFD2-A48F-938F-9C39-58C9547BD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1346B3-1FB5-CBE0-B15E-5E254CF78A18}"/>
              </a:ext>
            </a:extLst>
          </p:cNvPr>
          <p:cNvSpPr>
            <a:spLocks noGrp="1"/>
          </p:cNvSpPr>
          <p:nvPr>
            <p:ph type="body" idx="1"/>
          </p:nvPr>
        </p:nvSpPr>
        <p:spPr>
          <a:xfrm>
            <a:off x="838200" y="1792518"/>
            <a:ext cx="10515600" cy="38612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545C8-B46A-1919-AEB8-64178D1CD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3C978-C8B7-45B7-A1FD-262897265120}" type="datetime1">
              <a:rPr lang="en-GB" smtClean="0"/>
              <a:t>20/02/2024</a:t>
            </a:fld>
            <a:endParaRPr lang="en-GB"/>
          </a:p>
        </p:txBody>
      </p:sp>
      <p:sp>
        <p:nvSpPr>
          <p:cNvPr id="5" name="Footer Placeholder 4">
            <a:extLst>
              <a:ext uri="{FF2B5EF4-FFF2-40B4-BE49-F238E27FC236}">
                <a16:creationId xmlns:a16="http://schemas.microsoft.com/office/drawing/2014/main" id="{21ACA2EC-9AAA-A334-BAFC-D20203C40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a:solidFill>
                  <a:schemeClr val="tx1">
                    <a:tint val="75000"/>
                  </a:schemeClr>
                </a:solidFill>
              </a:defRPr>
            </a:lvl1pPr>
          </a:lstStyle>
          <a:p>
            <a:r>
              <a:rPr lang="en-US" dirty="0"/>
              <a:t>#ZeroCon23</a:t>
            </a:r>
            <a:endParaRPr lang="en-GB" dirty="0"/>
          </a:p>
        </p:txBody>
      </p:sp>
      <p:sp>
        <p:nvSpPr>
          <p:cNvPr id="6" name="Slide Number Placeholder 5">
            <a:extLst>
              <a:ext uri="{FF2B5EF4-FFF2-40B4-BE49-F238E27FC236}">
                <a16:creationId xmlns:a16="http://schemas.microsoft.com/office/drawing/2014/main" id="{E2F4DD50-8E12-ED09-0BAF-BA8058E0E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5A9E4-2CE9-4E32-BE85-7C32F0F78A6D}" type="slidenum">
              <a:rPr lang="en-GB" smtClean="0"/>
              <a:t>‹Nr.›</a:t>
            </a:fld>
            <a:endParaRPr lang="en-GB"/>
          </a:p>
        </p:txBody>
      </p:sp>
    </p:spTree>
    <p:extLst>
      <p:ext uri="{BB962C8B-B14F-4D97-AF65-F5344CB8AC3E}">
        <p14:creationId xmlns:p14="http://schemas.microsoft.com/office/powerpoint/2010/main" val="65587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hyperlink" Target="https://disabilityphilanthropy.org/wp-content/uploads/2023/02/FoundationGivingForDisability_FullReport.pdf"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facebook.com/DisabilityGADRA/" TargetMode="External"/><Relationship Id="rId3" Type="http://schemas.openxmlformats.org/officeDocument/2006/relationships/image" Target="../media/image30.jpg"/><Relationship Id="rId7" Type="http://schemas.openxmlformats.org/officeDocument/2006/relationships/hyperlink" Target="http://www.facebook.com/WorldInstituteonDisability"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mailto:info@wid.org" TargetMode="External"/><Relationship Id="rId11" Type="http://schemas.openxmlformats.org/officeDocument/2006/relationships/hyperlink" Target="http://www.linkedin.com/company/world-institute-on-disability/" TargetMode="External"/><Relationship Id="rId5" Type="http://schemas.openxmlformats.org/officeDocument/2006/relationships/hyperlink" Target="https://gadra.communityos.org/" TargetMode="External"/><Relationship Id="rId10" Type="http://schemas.openxmlformats.org/officeDocument/2006/relationships/hyperlink" Target="http://twitter.com/disabilityGADRA" TargetMode="External"/><Relationship Id="rId4" Type="http://schemas.openxmlformats.org/officeDocument/2006/relationships/hyperlink" Target="http://www.wid.org/" TargetMode="External"/><Relationship Id="rId9" Type="http://schemas.openxmlformats.org/officeDocument/2006/relationships/hyperlink" Target="http://www.twitter.com/WID_or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wid.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hyperlink" Target="mailto:GADRA@wid.org"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www.gadra.communityos.org/" TargetMode="External"/><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82FC-8B01-42F4-8056-DCC2EFED95D1}"/>
              </a:ext>
            </a:extLst>
          </p:cNvPr>
          <p:cNvSpPr>
            <a:spLocks noGrp="1"/>
          </p:cNvSpPr>
          <p:nvPr>
            <p:ph type="ctrTitle"/>
          </p:nvPr>
        </p:nvSpPr>
        <p:spPr>
          <a:xfrm>
            <a:off x="641683" y="1122363"/>
            <a:ext cx="10828421" cy="1434024"/>
          </a:xfrm>
        </p:spPr>
        <p:txBody>
          <a:bodyPr>
            <a:normAutofit/>
          </a:bodyPr>
          <a:lstStyle/>
          <a:p>
            <a:r>
              <a:rPr lang="en-US" sz="3600" b="1" dirty="0">
                <a:effectLst/>
                <a:latin typeface="+mn-lt"/>
                <a:ea typeface="MS Mincho" panose="02020609040205080304" pitchFamily="49" charset="-128"/>
              </a:rPr>
              <a:t>Disability Led Climate Justice and Humanitarian Action</a:t>
            </a:r>
            <a:r>
              <a:rPr lang="en-US" sz="3600" b="1" dirty="0">
                <a:effectLst/>
                <a:latin typeface="+mn-lt"/>
              </a:rPr>
              <a:t> </a:t>
            </a:r>
            <a:endParaRPr lang="en-GB" sz="3600" b="1" dirty="0">
              <a:latin typeface="+mn-lt"/>
            </a:endParaRPr>
          </a:p>
        </p:txBody>
      </p:sp>
      <p:sp>
        <p:nvSpPr>
          <p:cNvPr id="3" name="Subtitle 2">
            <a:extLst>
              <a:ext uri="{FF2B5EF4-FFF2-40B4-BE49-F238E27FC236}">
                <a16:creationId xmlns:a16="http://schemas.microsoft.com/office/drawing/2014/main" id="{28D29E75-4221-A94E-345A-B32600075CE2}"/>
              </a:ext>
            </a:extLst>
          </p:cNvPr>
          <p:cNvSpPr>
            <a:spLocks noGrp="1"/>
          </p:cNvSpPr>
          <p:nvPr>
            <p:ph type="subTitle" idx="1"/>
          </p:nvPr>
        </p:nvSpPr>
        <p:spPr>
          <a:xfrm>
            <a:off x="1524000" y="2733411"/>
            <a:ext cx="9144000" cy="2047697"/>
          </a:xfrm>
        </p:spPr>
        <p:txBody>
          <a:bodyPr>
            <a:normAutofit fontScale="92500" lnSpcReduction="20000"/>
          </a:bodyPr>
          <a:lstStyle/>
          <a:p>
            <a:r>
              <a:rPr lang="en-US" sz="2800" dirty="0"/>
              <a:t>Marcie Roth</a:t>
            </a:r>
          </a:p>
          <a:p>
            <a:r>
              <a:rPr lang="en-US" sz="2800" dirty="0"/>
              <a:t>World Institute on Disability and Global Alliance for Disaster Resource Acceleration</a:t>
            </a:r>
          </a:p>
          <a:p>
            <a:r>
              <a:rPr lang="en-US" sz="2800" dirty="0"/>
              <a:t>United States </a:t>
            </a:r>
          </a:p>
          <a:p>
            <a:r>
              <a:rPr lang="en-US" sz="3000" dirty="0">
                <a:effectLst/>
                <a:ea typeface="MS Mincho" panose="02020609040205080304" pitchFamily="49" charset="-128"/>
              </a:rPr>
              <a:t>Forum on Climate Change and Humanitarian Crises</a:t>
            </a:r>
            <a:r>
              <a:rPr lang="en-US" sz="3000" dirty="0">
                <a:effectLst/>
              </a:rPr>
              <a:t> </a:t>
            </a:r>
            <a:endParaRPr lang="en-US" sz="3000" dirty="0"/>
          </a:p>
          <a:p>
            <a:endParaRPr lang="en-US" sz="2800" dirty="0"/>
          </a:p>
          <a:p>
            <a:endParaRPr lang="en-US" sz="2800" dirty="0"/>
          </a:p>
          <a:p>
            <a:endParaRPr lang="en-US" sz="2800" dirty="0"/>
          </a:p>
          <a:p>
            <a:endParaRPr lang="en-US" sz="2800" dirty="0"/>
          </a:p>
        </p:txBody>
      </p:sp>
      <p:sp>
        <p:nvSpPr>
          <p:cNvPr id="4" name="Titel 1">
            <a:extLst>
              <a:ext uri="{FF2B5EF4-FFF2-40B4-BE49-F238E27FC236}">
                <a16:creationId xmlns:a16="http://schemas.microsoft.com/office/drawing/2014/main" id="{E4771D02-F4E4-C632-E5D7-C5E26F71C09C}"/>
              </a:ext>
            </a:extLst>
          </p:cNvPr>
          <p:cNvSpPr txBox="1">
            <a:spLocks/>
          </p:cNvSpPr>
          <p:nvPr/>
        </p:nvSpPr>
        <p:spPr>
          <a:xfrm>
            <a:off x="3903248" y="5692088"/>
            <a:ext cx="4385503" cy="8468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2400" b="1" dirty="0">
                <a:latin typeface="Arial"/>
              </a:rPr>
              <a:t>Thursday, 22 February 2024</a:t>
            </a:r>
          </a:p>
        </p:txBody>
      </p:sp>
      <p:sp>
        <p:nvSpPr>
          <p:cNvPr id="6" name="Footer Placeholder 5">
            <a:extLst>
              <a:ext uri="{FF2B5EF4-FFF2-40B4-BE49-F238E27FC236}">
                <a16:creationId xmlns:a16="http://schemas.microsoft.com/office/drawing/2014/main" id="{EA6B4AAB-13CC-0101-7D17-6ABAF03583F8}"/>
              </a:ext>
            </a:extLst>
          </p:cNvPr>
          <p:cNvSpPr>
            <a:spLocks noGrp="1"/>
          </p:cNvSpPr>
          <p:nvPr>
            <p:ph type="ftr" sz="quarter" idx="11"/>
          </p:nvPr>
        </p:nvSpPr>
        <p:spPr/>
        <p:txBody>
          <a:bodyPr/>
          <a:lstStyle/>
          <a:p>
            <a:r>
              <a:rPr lang="en-US" dirty="0"/>
              <a:t>#ZeroCon24</a:t>
            </a:r>
            <a:endParaRPr lang="en-GB" dirty="0"/>
          </a:p>
        </p:txBody>
      </p:sp>
      <p:sp>
        <p:nvSpPr>
          <p:cNvPr id="7" name="Slide Number Placeholder 6">
            <a:extLst>
              <a:ext uri="{FF2B5EF4-FFF2-40B4-BE49-F238E27FC236}">
                <a16:creationId xmlns:a16="http://schemas.microsoft.com/office/drawing/2014/main" id="{59DF2F47-DE12-0075-6EDB-366148F7F176}"/>
              </a:ext>
            </a:extLst>
          </p:cNvPr>
          <p:cNvSpPr>
            <a:spLocks noGrp="1"/>
          </p:cNvSpPr>
          <p:nvPr>
            <p:ph type="sldNum" sz="quarter" idx="12"/>
          </p:nvPr>
        </p:nvSpPr>
        <p:spPr/>
        <p:txBody>
          <a:bodyPr/>
          <a:lstStyle/>
          <a:p>
            <a:fld id="{1195A9E4-2CE9-4E32-BE85-7C32F0F78A6D}" type="slidenum">
              <a:rPr lang="en-GB" smtClean="0"/>
              <a:t>1</a:t>
            </a:fld>
            <a:endParaRPr lang="en-GB"/>
          </a:p>
        </p:txBody>
      </p:sp>
    </p:spTree>
    <p:extLst>
      <p:ext uri="{BB962C8B-B14F-4D97-AF65-F5344CB8AC3E}">
        <p14:creationId xmlns:p14="http://schemas.microsoft.com/office/powerpoint/2010/main" val="54376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7E038D-EDC0-4D8F-A116-331E3BF0C06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86" y="10820"/>
            <a:ext cx="11838214" cy="1225708"/>
          </a:xfrm>
          <a:prstGeom prst="rect">
            <a:avLst/>
          </a:prstGeom>
        </p:spPr>
      </p:pic>
      <p:sp>
        <p:nvSpPr>
          <p:cNvPr id="2" name="Title 1">
            <a:extLst>
              <a:ext uri="{FF2B5EF4-FFF2-40B4-BE49-F238E27FC236}">
                <a16:creationId xmlns:a16="http://schemas.microsoft.com/office/drawing/2014/main" id="{2F51919B-6FE2-4DFC-86C6-657D3E250056}"/>
              </a:ext>
            </a:extLst>
          </p:cNvPr>
          <p:cNvSpPr>
            <a:spLocks noGrp="1"/>
          </p:cNvSpPr>
          <p:nvPr>
            <p:ph type="title"/>
          </p:nvPr>
        </p:nvSpPr>
        <p:spPr>
          <a:xfrm>
            <a:off x="353786" y="56879"/>
            <a:ext cx="10515600" cy="831017"/>
          </a:xfrm>
        </p:spPr>
        <p:txBody>
          <a:bodyPr/>
          <a:lstStyle/>
          <a:p>
            <a:r>
              <a:rPr lang="en-US" dirty="0">
                <a:solidFill>
                  <a:schemeClr val="bg1"/>
                </a:solidFill>
                <a:latin typeface="Arial" panose="020B0604020202020204" pitchFamily="34" charset="0"/>
                <a:cs typeface="Arial" panose="020B0604020202020204" pitchFamily="34" charset="0"/>
              </a:rPr>
              <a:t>2023 - Current</a:t>
            </a:r>
          </a:p>
        </p:txBody>
      </p:sp>
      <p:sp>
        <p:nvSpPr>
          <p:cNvPr id="3" name="Content Placeholder 2">
            <a:extLst>
              <a:ext uri="{FF2B5EF4-FFF2-40B4-BE49-F238E27FC236}">
                <a16:creationId xmlns:a16="http://schemas.microsoft.com/office/drawing/2014/main" id="{B878E603-7CFB-4C46-9DE0-A1285685E6A3}"/>
              </a:ext>
            </a:extLst>
          </p:cNvPr>
          <p:cNvSpPr>
            <a:spLocks noGrp="1"/>
          </p:cNvSpPr>
          <p:nvPr>
            <p:ph idx="1"/>
          </p:nvPr>
        </p:nvSpPr>
        <p:spPr>
          <a:xfrm>
            <a:off x="447675" y="1152574"/>
            <a:ext cx="11390539" cy="5142209"/>
          </a:xfrm>
        </p:spPr>
        <p:txBody>
          <a:bodyPr>
            <a:normAutofit fontScale="62500" lnSpcReduction="20000"/>
          </a:bodyPr>
          <a:lstStyle/>
          <a:p>
            <a:pPr marL="0" indent="0">
              <a:buNone/>
            </a:pPr>
            <a:r>
              <a:rPr lang="en-US" sz="3400" b="1" dirty="0">
                <a:latin typeface="Arial Narrow" panose="020B0606020202030204" pitchFamily="34" charset="0"/>
              </a:rPr>
              <a:t>February 2023 –Türkiye &amp; Syria Earthquakes</a:t>
            </a:r>
          </a:p>
          <a:p>
            <a:pPr marL="0" indent="0">
              <a:buNone/>
            </a:pPr>
            <a:r>
              <a:rPr lang="en-US" sz="2900" b="1" dirty="0">
                <a:latin typeface="Arial Narrow" panose="020B0606020202030204" pitchFamily="34" charset="0"/>
              </a:rPr>
              <a:t>DLOs: </a:t>
            </a:r>
          </a:p>
          <a:p>
            <a:pPr>
              <a:lnSpc>
                <a:spcPct val="120000"/>
              </a:lnSpc>
            </a:pPr>
            <a:r>
              <a:rPr lang="en-US" sz="2400" dirty="0">
                <a:latin typeface="Arial" panose="020B0604020202020204" pitchFamily="34" charset="0"/>
                <a:cs typeface="Arial" panose="020B0604020202020204" pitchFamily="34" charset="0"/>
              </a:rPr>
              <a:t>Engelsiz Arsuz Gençlik Ve Spor Kulübü Derneği (Accessible World Foundation)</a:t>
            </a:r>
          </a:p>
          <a:p>
            <a:pPr>
              <a:lnSpc>
                <a:spcPct val="120000"/>
              </a:lnSpc>
            </a:pPr>
            <a:r>
              <a:rPr lang="en-US" sz="2400" dirty="0" err="1">
                <a:latin typeface="Arial" panose="020B0604020202020204" pitchFamily="34" charset="0"/>
                <a:cs typeface="Arial" panose="020B0604020202020204" pitchFamily="34" charset="0"/>
              </a:rPr>
              <a:t>Almostakabal</a:t>
            </a:r>
            <a:r>
              <a:rPr lang="en-US" sz="2400" dirty="0">
                <a:latin typeface="Arial" panose="020B0604020202020204" pitchFamily="34" charset="0"/>
                <a:cs typeface="Arial" panose="020B0604020202020204" pitchFamily="34" charset="0"/>
              </a:rPr>
              <a:t> Association for the Physically Disabled</a:t>
            </a:r>
          </a:p>
          <a:p>
            <a:pPr>
              <a:lnSpc>
                <a:spcPct val="120000"/>
              </a:lnSpc>
            </a:pPr>
            <a:r>
              <a:rPr lang="en-US" sz="2400" dirty="0">
                <a:latin typeface="Arial" panose="020B0604020202020204" pitchFamily="34" charset="0"/>
                <a:cs typeface="Arial" panose="020B0604020202020204" pitchFamily="34" charset="0"/>
              </a:rPr>
              <a:t>ALS-MNH DERNEĞİ</a:t>
            </a:r>
          </a:p>
          <a:p>
            <a:pPr>
              <a:lnSpc>
                <a:spcPct val="120000"/>
              </a:lnSpc>
            </a:pPr>
            <a:r>
              <a:rPr lang="en-US" sz="2400" dirty="0">
                <a:latin typeface="Arial" panose="020B0604020202020204" pitchFamily="34" charset="0"/>
                <a:cs typeface="Arial" panose="020B0604020202020204" pitchFamily="34" charset="0"/>
              </a:rPr>
              <a:t>Türkish Beyazay Association</a:t>
            </a:r>
          </a:p>
          <a:p>
            <a:pPr>
              <a:lnSpc>
                <a:spcPct val="120000"/>
              </a:lnSpc>
            </a:pPr>
            <a:r>
              <a:rPr lang="en-US" sz="2400" dirty="0">
                <a:latin typeface="Arial" panose="020B0604020202020204" pitchFamily="34" charset="0"/>
                <a:cs typeface="Arial" panose="020B0604020202020204" pitchFamily="34" charset="0"/>
              </a:rPr>
              <a:t>Engelliler ve Gençlik Eğitim Kültür Sağlık Spor ve Yardımlaşma Derneği (Disabled and Youth Education, Culture, Health, Sports, and Solidarity Association)</a:t>
            </a:r>
          </a:p>
          <a:p>
            <a:pPr>
              <a:lnSpc>
                <a:spcPct val="120000"/>
              </a:lnSpc>
            </a:pPr>
            <a:r>
              <a:rPr lang="en-US" sz="2400" dirty="0">
                <a:latin typeface="Arial" panose="020B0604020202020204" pitchFamily="34" charset="0"/>
                <a:cs typeface="Arial" panose="020B0604020202020204" pitchFamily="34" charset="0"/>
              </a:rPr>
              <a:t>Engelsiz Bileşenler Federasyonu (Federation of Associations for Barrier Free Living)</a:t>
            </a:r>
          </a:p>
          <a:p>
            <a:pPr>
              <a:lnSpc>
                <a:spcPct val="120000"/>
              </a:lnSpc>
            </a:pPr>
            <a:r>
              <a:rPr lang="en-US" sz="2400" dirty="0">
                <a:latin typeface="Arial" panose="020B0604020202020204" pitchFamily="34" charset="0"/>
                <a:cs typeface="Arial" panose="020B0604020202020204" pitchFamily="34" charset="0"/>
              </a:rPr>
              <a:t>Association of Women with Disabilities (Engelli Kadin Dernegi)</a:t>
            </a:r>
          </a:p>
          <a:p>
            <a:pPr marL="0" indent="0">
              <a:spcBef>
                <a:spcPts val="2400"/>
              </a:spcBef>
              <a:buNone/>
            </a:pPr>
            <a:r>
              <a:rPr lang="en-US" sz="2900" b="1" dirty="0">
                <a:latin typeface="Arial Narrow" panose="020B0606020202030204" pitchFamily="34" charset="0"/>
              </a:rPr>
              <a:t>Needs:</a:t>
            </a:r>
          </a:p>
          <a:p>
            <a:r>
              <a:rPr lang="en-US" sz="2400" dirty="0">
                <a:latin typeface="Arial" panose="020B0604020202020204" pitchFamily="34" charset="0"/>
                <a:cs typeface="Arial" panose="020B0604020202020204" pitchFamily="34" charset="0"/>
              </a:rPr>
              <a:t>Funding &amp; Supplies donations</a:t>
            </a:r>
          </a:p>
          <a:p>
            <a:r>
              <a:rPr lang="en-US" sz="2400" dirty="0">
                <a:latin typeface="Arial" panose="020B0604020202020204" pitchFamily="34" charset="0"/>
                <a:cs typeface="Arial" panose="020B0604020202020204" pitchFamily="34" charset="0"/>
              </a:rPr>
              <a:t>Public Awareness</a:t>
            </a:r>
          </a:p>
          <a:p>
            <a:r>
              <a:rPr lang="en-US" sz="2400" dirty="0">
                <a:latin typeface="Arial" panose="020B0604020202020204" pitchFamily="34" charset="0"/>
                <a:cs typeface="Arial" panose="020B0604020202020204" pitchFamily="34" charset="0"/>
              </a:rPr>
              <a:t>In country partnerships</a:t>
            </a:r>
          </a:p>
          <a:p>
            <a:r>
              <a:rPr lang="en-US" sz="2400" dirty="0">
                <a:latin typeface="Arial" panose="020B0604020202020204" pitchFamily="34" charset="0"/>
                <a:cs typeface="Arial" panose="020B0604020202020204" pitchFamily="34" charset="0"/>
              </a:rPr>
              <a:t>Training and technical assistance from experienced DLOs</a:t>
            </a:r>
          </a:p>
        </p:txBody>
      </p:sp>
      <p:pic>
        <p:nvPicPr>
          <p:cNvPr id="6" name="image13.png" descr="Aerial view of a city in Turkey with miles of 4-8 story buildings in piles of rubble on the ground post-earthquake">
            <a:extLst>
              <a:ext uri="{FF2B5EF4-FFF2-40B4-BE49-F238E27FC236}">
                <a16:creationId xmlns:a16="http://schemas.microsoft.com/office/drawing/2014/main" id="{65D079EC-FF12-4D0F-8D72-8AB122A65AF9}"/>
              </a:ext>
            </a:extLst>
          </p:cNvPr>
          <p:cNvPicPr/>
          <p:nvPr/>
        </p:nvPicPr>
        <p:blipFill rotWithShape="1">
          <a:blip r:embed="rId3"/>
          <a:srcRect r="13336"/>
          <a:stretch/>
        </p:blipFill>
        <p:spPr>
          <a:xfrm>
            <a:off x="8167121" y="3861352"/>
            <a:ext cx="3577204" cy="2200415"/>
          </a:xfrm>
          <a:prstGeom prst="rect">
            <a:avLst/>
          </a:prstGeom>
          <a:ln w="25400">
            <a:solidFill>
              <a:srgbClr val="CCCCCC"/>
            </a:solidFill>
            <a:prstDash val="solid"/>
          </a:ln>
        </p:spPr>
      </p:pic>
    </p:spTree>
    <p:extLst>
      <p:ext uri="{BB962C8B-B14F-4D97-AF65-F5344CB8AC3E}">
        <p14:creationId xmlns:p14="http://schemas.microsoft.com/office/powerpoint/2010/main" val="2253520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7E038D-EDC0-4D8F-A116-331E3BF0C06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86" y="10820"/>
            <a:ext cx="11838214" cy="1225708"/>
          </a:xfrm>
          <a:prstGeom prst="rect">
            <a:avLst/>
          </a:prstGeom>
        </p:spPr>
      </p:pic>
      <p:sp>
        <p:nvSpPr>
          <p:cNvPr id="2" name="Title 1">
            <a:extLst>
              <a:ext uri="{FF2B5EF4-FFF2-40B4-BE49-F238E27FC236}">
                <a16:creationId xmlns:a16="http://schemas.microsoft.com/office/drawing/2014/main" id="{2F51919B-6FE2-4DFC-86C6-657D3E250056}"/>
              </a:ext>
            </a:extLst>
          </p:cNvPr>
          <p:cNvSpPr>
            <a:spLocks noGrp="1"/>
          </p:cNvSpPr>
          <p:nvPr>
            <p:ph type="title"/>
          </p:nvPr>
        </p:nvSpPr>
        <p:spPr>
          <a:xfrm>
            <a:off x="353786" y="56879"/>
            <a:ext cx="10515600" cy="831017"/>
          </a:xfrm>
        </p:spPr>
        <p:txBody>
          <a:bodyPr>
            <a:normAutofit/>
          </a:bodyPr>
          <a:lstStyle/>
          <a:p>
            <a:r>
              <a:rPr lang="en-US" sz="2800" dirty="0">
                <a:solidFill>
                  <a:schemeClr val="bg1"/>
                </a:solidFill>
                <a:latin typeface="Arial" panose="020B0604020202020204" pitchFamily="34" charset="0"/>
                <a:cs typeface="Arial" panose="020B0604020202020204" pitchFamily="34" charset="0"/>
              </a:rPr>
              <a:t>Current/New  Requests from Disability-Led Organizations</a:t>
            </a:r>
          </a:p>
        </p:txBody>
      </p:sp>
      <p:sp>
        <p:nvSpPr>
          <p:cNvPr id="3" name="Content Placeholder 2">
            <a:extLst>
              <a:ext uri="{FF2B5EF4-FFF2-40B4-BE49-F238E27FC236}">
                <a16:creationId xmlns:a16="http://schemas.microsoft.com/office/drawing/2014/main" id="{B878E603-7CFB-4C46-9DE0-A1285685E6A3}"/>
              </a:ext>
            </a:extLst>
          </p:cNvPr>
          <p:cNvSpPr>
            <a:spLocks noGrp="1"/>
          </p:cNvSpPr>
          <p:nvPr>
            <p:ph idx="1"/>
          </p:nvPr>
        </p:nvSpPr>
        <p:spPr>
          <a:xfrm>
            <a:off x="745067" y="1217693"/>
            <a:ext cx="10124319" cy="5518534"/>
          </a:xfrm>
        </p:spPr>
        <p:txBody>
          <a:bodyPr numCol="2">
            <a:noAutofit/>
          </a:bodyPr>
          <a:lstStyle/>
          <a:p>
            <a:pPr marL="0" indent="0">
              <a:buNone/>
            </a:pPr>
            <a:endParaRPr lang="en-US" b="1" dirty="0">
              <a:cs typeface="Arial" panose="020B0604020202020204" pitchFamily="34" charset="0"/>
            </a:endParaRPr>
          </a:p>
          <a:p>
            <a:pPr marL="0" indent="0">
              <a:buNone/>
            </a:pPr>
            <a:r>
              <a:rPr lang="en-US" b="1" dirty="0">
                <a:cs typeface="Arial" panose="020B0604020202020204" pitchFamily="34" charset="0"/>
              </a:rPr>
              <a:t>Location of DLO:</a:t>
            </a:r>
            <a:endParaRPr lang="en-US" dirty="0">
              <a:cs typeface="Arial" panose="020B0604020202020204" pitchFamily="34" charset="0"/>
            </a:endParaRPr>
          </a:p>
          <a:p>
            <a:r>
              <a:rPr lang="en-US" dirty="0">
                <a:cs typeface="Arial" panose="020B0604020202020204" pitchFamily="34" charset="0"/>
              </a:rPr>
              <a:t>Afghanistan (Earthquake)</a:t>
            </a:r>
          </a:p>
          <a:p>
            <a:r>
              <a:rPr lang="en-US" dirty="0">
                <a:cs typeface="Arial" panose="020B0604020202020204" pitchFamily="34" charset="0"/>
              </a:rPr>
              <a:t>Libya (Flooding)</a:t>
            </a:r>
          </a:p>
          <a:p>
            <a:r>
              <a:rPr lang="en-US" dirty="0">
                <a:cs typeface="Arial" panose="020B0604020202020204" pitchFamily="34" charset="0"/>
              </a:rPr>
              <a:t>Morocco (Earthquake)</a:t>
            </a:r>
          </a:p>
          <a:p>
            <a:r>
              <a:rPr lang="en-US" dirty="0">
                <a:cs typeface="Arial" panose="020B0604020202020204" pitchFamily="34" charset="0"/>
              </a:rPr>
              <a:t>Mexico (Hurricane)</a:t>
            </a:r>
          </a:p>
          <a:p>
            <a:r>
              <a:rPr lang="en-US" dirty="0">
                <a:cs typeface="Arial" panose="020B0604020202020204" pitchFamily="34" charset="0"/>
              </a:rPr>
              <a:t>Gaza (Conflict)</a:t>
            </a:r>
          </a:p>
          <a:p>
            <a:r>
              <a:rPr lang="en-US" dirty="0">
                <a:cs typeface="Arial" panose="020B0604020202020204" pitchFamily="34" charset="0"/>
              </a:rPr>
              <a:t>Israel (Conflict)</a:t>
            </a:r>
          </a:p>
          <a:p>
            <a:r>
              <a:rPr lang="en-US" dirty="0">
                <a:cs typeface="Arial" panose="020B0604020202020204" pitchFamily="34" charset="0"/>
              </a:rPr>
              <a:t>Chile (Wildfire)</a:t>
            </a: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r>
              <a:rPr lang="en-US" sz="1600" b="1" dirty="0"/>
              <a:t>Needs:</a:t>
            </a:r>
          </a:p>
          <a:p>
            <a:r>
              <a:rPr lang="en-US" sz="1600" dirty="0">
                <a:cs typeface="Arial" panose="020B0604020202020204" pitchFamily="34" charset="0"/>
              </a:rPr>
              <a:t>Resources for maintaining/resuming continuity of operations</a:t>
            </a:r>
          </a:p>
          <a:p>
            <a:r>
              <a:rPr lang="en-US" sz="1600" dirty="0">
                <a:cs typeface="Arial" panose="020B0604020202020204" pitchFamily="34" charset="0"/>
              </a:rPr>
              <a:t>Financial Management</a:t>
            </a:r>
          </a:p>
          <a:p>
            <a:r>
              <a:rPr lang="en-US" sz="1600" dirty="0">
                <a:cs typeface="Arial" panose="020B0604020202020204" pitchFamily="34" charset="0"/>
              </a:rPr>
              <a:t>Gap Analysis</a:t>
            </a:r>
          </a:p>
          <a:p>
            <a:r>
              <a:rPr lang="en-US" sz="1600" dirty="0">
                <a:cs typeface="Arial" panose="020B0604020202020204" pitchFamily="34" charset="0"/>
              </a:rPr>
              <a:t>Staffing</a:t>
            </a:r>
          </a:p>
          <a:p>
            <a:r>
              <a:rPr lang="en-US" sz="1600" dirty="0">
                <a:cs typeface="Arial" panose="020B0604020202020204" pitchFamily="34" charset="0"/>
              </a:rPr>
              <a:t>Monitoring &amp; Evaluation</a:t>
            </a:r>
          </a:p>
          <a:p>
            <a:r>
              <a:rPr lang="en-US" sz="1600" dirty="0">
                <a:cs typeface="Arial" panose="020B0604020202020204" pitchFamily="34" charset="0"/>
              </a:rPr>
              <a:t>Disability Equipment &amp; Supplies</a:t>
            </a:r>
          </a:p>
          <a:p>
            <a:r>
              <a:rPr lang="en-US" sz="1600" dirty="0">
                <a:cs typeface="Arial" panose="020B0604020202020204" pitchFamily="34" charset="0"/>
              </a:rPr>
              <a:t>Communication Equipment &amp; Technical Assistance</a:t>
            </a:r>
          </a:p>
          <a:p>
            <a:r>
              <a:rPr lang="en-US" sz="1600" dirty="0">
                <a:cs typeface="Arial" panose="020B0604020202020204" pitchFamily="34" charset="0"/>
              </a:rPr>
              <a:t>Accessible Transportation</a:t>
            </a:r>
          </a:p>
          <a:p>
            <a:r>
              <a:rPr lang="en-US" sz="1600" dirty="0">
                <a:cs typeface="Arial" panose="020B0604020202020204" pitchFamily="34" charset="0"/>
              </a:rPr>
              <a:t>Accessible Temporary &amp; Permanent Housing</a:t>
            </a:r>
          </a:p>
          <a:p>
            <a:r>
              <a:rPr lang="en-US" sz="1600" dirty="0">
                <a:cs typeface="Arial" panose="020B0604020202020204" pitchFamily="34" charset="0"/>
              </a:rPr>
              <a:t>Public Awareness</a:t>
            </a:r>
          </a:p>
          <a:p>
            <a:r>
              <a:rPr lang="en-US" sz="1600" dirty="0">
                <a:cs typeface="Arial" panose="020B0604020202020204" pitchFamily="34" charset="0"/>
              </a:rPr>
              <a:t>In country partnerships</a:t>
            </a:r>
          </a:p>
          <a:p>
            <a:r>
              <a:rPr lang="en-US" sz="1600" dirty="0">
                <a:cs typeface="Arial" panose="020B0604020202020204" pitchFamily="34" charset="0"/>
              </a:rPr>
              <a:t>Language Access</a:t>
            </a:r>
          </a:p>
          <a:p>
            <a:r>
              <a:rPr lang="en-US" sz="1600" dirty="0">
                <a:cs typeface="Arial" panose="020B0604020202020204" pitchFamily="34" charset="0"/>
              </a:rPr>
              <a:t>Culturally Appropriate Mental Health</a:t>
            </a:r>
          </a:p>
          <a:p>
            <a:r>
              <a:rPr lang="en-US" sz="1600" dirty="0">
                <a:cs typeface="Arial" panose="020B0604020202020204" pitchFamily="34" charset="0"/>
              </a:rPr>
              <a:t>Training &amp; technical assistance from experienced DLOs</a:t>
            </a:r>
          </a:p>
        </p:txBody>
      </p:sp>
    </p:spTree>
    <p:extLst>
      <p:ext uri="{BB962C8B-B14F-4D97-AF65-F5344CB8AC3E}">
        <p14:creationId xmlns:p14="http://schemas.microsoft.com/office/powerpoint/2010/main" val="2618096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pSp>
        <p:nvGrpSpPr>
          <p:cNvPr id="250" name="Google Shape;250;p6"/>
          <p:cNvGrpSpPr/>
          <p:nvPr/>
        </p:nvGrpSpPr>
        <p:grpSpPr>
          <a:xfrm>
            <a:off x="0" y="1"/>
            <a:ext cx="4041648" cy="6857998"/>
            <a:chOff x="0" y="1"/>
            <a:chExt cx="4041648" cy="6857998"/>
          </a:xfrm>
        </p:grpSpPr>
        <p:pic>
          <p:nvPicPr>
            <p:cNvPr id="251" name="Google Shape;251;p6"/>
            <p:cNvPicPr preferRelativeResize="0"/>
            <p:nvPr/>
          </p:nvPicPr>
          <p:blipFill rotWithShape="1">
            <a:blip r:embed="rId3">
              <a:alphaModFix/>
            </a:blip>
            <a:srcRect/>
            <a:stretch/>
          </p:blipFill>
          <p:spPr>
            <a:xfrm>
              <a:off x="0" y="1"/>
              <a:ext cx="4040742" cy="6857998"/>
            </a:xfrm>
            <a:prstGeom prst="rect">
              <a:avLst/>
            </a:prstGeom>
            <a:noFill/>
            <a:ln>
              <a:noFill/>
            </a:ln>
          </p:spPr>
        </p:pic>
        <p:pic>
          <p:nvPicPr>
            <p:cNvPr id="252" name="Google Shape;252;p6"/>
            <p:cNvPicPr preferRelativeResize="0"/>
            <p:nvPr/>
          </p:nvPicPr>
          <p:blipFill rotWithShape="1">
            <a:blip r:embed="rId4">
              <a:alphaModFix/>
            </a:blip>
            <a:srcRect/>
            <a:stretch/>
          </p:blipFill>
          <p:spPr>
            <a:xfrm>
              <a:off x="0" y="2499359"/>
              <a:ext cx="4041648" cy="4358640"/>
            </a:xfrm>
            <a:prstGeom prst="rect">
              <a:avLst/>
            </a:prstGeom>
            <a:noFill/>
            <a:ln>
              <a:noFill/>
            </a:ln>
          </p:spPr>
        </p:pic>
        <p:pic>
          <p:nvPicPr>
            <p:cNvPr id="253" name="Google Shape;253;p6"/>
            <p:cNvPicPr preferRelativeResize="0"/>
            <p:nvPr/>
          </p:nvPicPr>
          <p:blipFill rotWithShape="1">
            <a:blip r:embed="rId5">
              <a:alphaModFix/>
            </a:blip>
            <a:srcRect/>
            <a:stretch/>
          </p:blipFill>
          <p:spPr>
            <a:xfrm>
              <a:off x="0" y="768095"/>
              <a:ext cx="3709416" cy="4809744"/>
            </a:xfrm>
            <a:prstGeom prst="rect">
              <a:avLst/>
            </a:prstGeom>
            <a:noFill/>
            <a:ln>
              <a:noFill/>
            </a:ln>
          </p:spPr>
        </p:pic>
      </p:grpSp>
      <p:sp>
        <p:nvSpPr>
          <p:cNvPr id="254" name="Google Shape;254;p6"/>
          <p:cNvSpPr txBox="1">
            <a:spLocks noGrp="1"/>
          </p:cNvSpPr>
          <p:nvPr>
            <p:ph type="title"/>
          </p:nvPr>
        </p:nvSpPr>
        <p:spPr>
          <a:xfrm>
            <a:off x="635028" y="611314"/>
            <a:ext cx="2641600" cy="1825884"/>
          </a:xfrm>
          <a:prstGeom prst="rect">
            <a:avLst/>
          </a:prstGeom>
          <a:noFill/>
          <a:ln>
            <a:noFill/>
          </a:ln>
        </p:spPr>
        <p:txBody>
          <a:bodyPr spcFirstLastPara="1" wrap="square" lIns="0" tIns="50800" rIns="0" bIns="0" anchor="t" anchorCtr="0">
            <a:spAutoFit/>
          </a:bodyPr>
          <a:lstStyle/>
          <a:p>
            <a:pPr marL="12700" marR="5080" lvl="0" indent="0" algn="l" rtl="0">
              <a:lnSpc>
                <a:spcPct val="92900"/>
              </a:lnSpc>
              <a:spcBef>
                <a:spcPts val="0"/>
              </a:spcBef>
              <a:spcAft>
                <a:spcPts val="0"/>
              </a:spcAft>
              <a:buNone/>
            </a:pPr>
            <a:r>
              <a:rPr lang="en-US" sz="3100" b="0" dirty="0">
                <a:latin typeface="Calibri"/>
                <a:ea typeface="Calibri"/>
                <a:cs typeface="Calibri"/>
                <a:sym typeface="Calibri"/>
              </a:rPr>
              <a:t>Foundation Giving for Disability-Led Organizations </a:t>
            </a:r>
            <a:endParaRPr sz="3100" dirty="0">
              <a:latin typeface="Calibri"/>
              <a:ea typeface="Calibri"/>
              <a:cs typeface="Calibri"/>
              <a:sym typeface="Calibri"/>
            </a:endParaRPr>
          </a:p>
        </p:txBody>
      </p:sp>
      <p:sp>
        <p:nvSpPr>
          <p:cNvPr id="255" name="Google Shape;255;p6"/>
          <p:cNvSpPr txBox="1"/>
          <p:nvPr/>
        </p:nvSpPr>
        <p:spPr>
          <a:xfrm>
            <a:off x="371061" y="3048511"/>
            <a:ext cx="3550073" cy="3123419"/>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000" b="1" dirty="0">
                <a:solidFill>
                  <a:srgbClr val="FFFFFF"/>
                </a:solidFill>
                <a:latin typeface="Calibri"/>
                <a:ea typeface="Calibri"/>
                <a:cs typeface="Calibri"/>
                <a:sym typeface="Calibri"/>
              </a:rPr>
              <a:t>Historically, disability-led</a:t>
            </a:r>
            <a:endParaRPr sz="2000" dirty="0">
              <a:latin typeface="Calibri"/>
              <a:ea typeface="Calibri"/>
              <a:cs typeface="Calibri"/>
              <a:sym typeface="Calibri"/>
            </a:endParaRPr>
          </a:p>
          <a:p>
            <a:pPr marL="12700" marR="5080" lvl="0" indent="0" algn="l" rtl="0">
              <a:lnSpc>
                <a:spcPct val="148600"/>
              </a:lnSpc>
              <a:spcBef>
                <a:spcPts val="245"/>
              </a:spcBef>
              <a:spcAft>
                <a:spcPts val="0"/>
              </a:spcAft>
              <a:buNone/>
            </a:pPr>
            <a:r>
              <a:rPr lang="en-US" sz="2000" b="1" dirty="0">
                <a:solidFill>
                  <a:srgbClr val="FFFFFF"/>
                </a:solidFill>
                <a:latin typeface="Calibri"/>
                <a:ea typeface="Calibri"/>
                <a:cs typeface="Calibri"/>
                <a:sym typeface="Calibri"/>
              </a:rPr>
              <a:t>organizations have been underfunded</a:t>
            </a:r>
            <a:r>
              <a:rPr lang="en-US" sz="2000" dirty="0">
                <a:solidFill>
                  <a:srgbClr val="FFFFFF"/>
                </a:solidFill>
                <a:latin typeface="Calibri"/>
                <a:ea typeface="Calibri"/>
                <a:cs typeface="Calibri"/>
                <a:sym typeface="Calibri"/>
              </a:rPr>
              <a:t>, with limited focus from  philanthropic resources.</a:t>
            </a:r>
          </a:p>
          <a:p>
            <a:pPr marL="12700" marR="5080" lvl="0" indent="0" algn="l" rtl="0">
              <a:lnSpc>
                <a:spcPct val="148600"/>
              </a:lnSpc>
              <a:spcBef>
                <a:spcPts val="245"/>
              </a:spcBef>
              <a:spcAft>
                <a:spcPts val="0"/>
              </a:spcAft>
              <a:buNone/>
            </a:pPr>
            <a:r>
              <a:rPr lang="en-US" sz="2000" dirty="0">
                <a:solidFill>
                  <a:srgbClr val="FFFFFF"/>
                </a:solidFill>
                <a:latin typeface="Calibri"/>
                <a:ea typeface="Calibri"/>
                <a:cs typeface="Calibri"/>
                <a:sym typeface="Calibri"/>
              </a:rPr>
              <a:t>Further, giving trends show very little funding is invested in disability-led social justice.</a:t>
            </a:r>
            <a:endParaRPr sz="2000" dirty="0">
              <a:latin typeface="Calibri"/>
              <a:ea typeface="Calibri"/>
              <a:cs typeface="Calibri"/>
              <a:sym typeface="Calibri"/>
            </a:endParaRPr>
          </a:p>
        </p:txBody>
      </p:sp>
      <p:pic>
        <p:nvPicPr>
          <p:cNvPr id="256" name="Google Shape;256;p6"/>
          <p:cNvPicPr preferRelativeResize="0"/>
          <p:nvPr/>
        </p:nvPicPr>
        <p:blipFill rotWithShape="1">
          <a:blip r:embed="rId6">
            <a:alphaModFix/>
          </a:blip>
          <a:srcRect/>
          <a:stretch/>
        </p:blipFill>
        <p:spPr>
          <a:xfrm>
            <a:off x="11080203" y="210097"/>
            <a:ext cx="851140" cy="322653"/>
          </a:xfrm>
          <a:prstGeom prst="rect">
            <a:avLst/>
          </a:prstGeom>
          <a:noFill/>
          <a:ln>
            <a:noFill/>
          </a:ln>
        </p:spPr>
      </p:pic>
      <p:sp>
        <p:nvSpPr>
          <p:cNvPr id="257" name="Google Shape;257;p6"/>
          <p:cNvSpPr txBox="1"/>
          <p:nvPr/>
        </p:nvSpPr>
        <p:spPr>
          <a:xfrm>
            <a:off x="4412929" y="672083"/>
            <a:ext cx="6717665" cy="671830"/>
          </a:xfrm>
          <a:prstGeom prst="rect">
            <a:avLst/>
          </a:prstGeom>
          <a:noFill/>
          <a:ln>
            <a:noFill/>
          </a:ln>
        </p:spPr>
        <p:txBody>
          <a:bodyPr spcFirstLastPara="1" wrap="square" lIns="0" tIns="9525" rIns="0" bIns="0" anchor="t" anchorCtr="0">
            <a:spAutoFit/>
          </a:bodyPr>
          <a:lstStyle/>
          <a:p>
            <a:pPr marL="38100" marR="30480" lvl="0" indent="0" algn="l" rtl="0">
              <a:lnSpc>
                <a:spcPct val="101400"/>
              </a:lnSpc>
              <a:spcBef>
                <a:spcPts val="0"/>
              </a:spcBef>
              <a:spcAft>
                <a:spcPts val="0"/>
              </a:spcAft>
              <a:buNone/>
            </a:pPr>
            <a:r>
              <a:rPr lang="en-US" sz="1400" dirty="0">
                <a:latin typeface="Arial"/>
                <a:ea typeface="Arial"/>
                <a:cs typeface="Arial"/>
                <a:sym typeface="Arial"/>
              </a:rPr>
              <a:t>One in four adult Americans and an estimated 1.3 billion people globally experience disability, but </a:t>
            </a:r>
            <a:r>
              <a:rPr lang="en-US" sz="1400" b="1" dirty="0">
                <a:latin typeface="Arial"/>
                <a:ea typeface="Arial"/>
                <a:cs typeface="Arial"/>
                <a:sym typeface="Arial"/>
              </a:rPr>
              <a:t>only one penny of every $10 USD in grantmaking goes to disability rights and social justice</a:t>
            </a:r>
            <a:r>
              <a:rPr lang="en-US" sz="1350" b="1" baseline="30000" dirty="0">
                <a:latin typeface="Arial"/>
                <a:ea typeface="Arial"/>
                <a:cs typeface="Arial"/>
                <a:sym typeface="Arial"/>
              </a:rPr>
              <a:t>1</a:t>
            </a:r>
            <a:r>
              <a:rPr lang="en-US" sz="1400" dirty="0">
                <a:latin typeface="Arial"/>
                <a:ea typeface="Arial"/>
                <a:cs typeface="Arial"/>
                <a:sym typeface="Arial"/>
              </a:rPr>
              <a:t>.</a:t>
            </a:r>
            <a:endParaRPr sz="1400" dirty="0">
              <a:latin typeface="Arial"/>
              <a:ea typeface="Arial"/>
              <a:cs typeface="Arial"/>
              <a:sym typeface="Arial"/>
            </a:endParaRPr>
          </a:p>
        </p:txBody>
      </p:sp>
      <p:sp>
        <p:nvSpPr>
          <p:cNvPr id="258" name="Google Shape;258;p6"/>
          <p:cNvSpPr txBox="1"/>
          <p:nvPr/>
        </p:nvSpPr>
        <p:spPr>
          <a:xfrm>
            <a:off x="4406971" y="1564640"/>
            <a:ext cx="3914775" cy="151323"/>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900" dirty="0">
                <a:latin typeface="Calibri"/>
                <a:ea typeface="Calibri"/>
                <a:cs typeface="Calibri"/>
                <a:sym typeface="Calibri"/>
              </a:rPr>
              <a:t>Figure 4. Activity focus of Foundation 1000 Giving for Disability in 2019</a:t>
            </a:r>
            <a:endParaRPr sz="900" dirty="0">
              <a:latin typeface="Calibri"/>
              <a:ea typeface="Calibri"/>
              <a:cs typeface="Calibri"/>
              <a:sym typeface="Calibri"/>
            </a:endParaRPr>
          </a:p>
        </p:txBody>
      </p:sp>
      <p:grpSp>
        <p:nvGrpSpPr>
          <p:cNvPr id="259" name="Google Shape;259;p6"/>
          <p:cNvGrpSpPr/>
          <p:nvPr/>
        </p:nvGrpSpPr>
        <p:grpSpPr>
          <a:xfrm>
            <a:off x="4402716" y="1770241"/>
            <a:ext cx="7285990" cy="1670050"/>
            <a:chOff x="4402716" y="1770241"/>
            <a:chExt cx="7285990" cy="1670050"/>
          </a:xfrm>
        </p:grpSpPr>
        <p:pic>
          <p:nvPicPr>
            <p:cNvPr id="260" name="Google Shape;260;p6" descr="a pie chart"/>
            <p:cNvPicPr preferRelativeResize="0"/>
            <p:nvPr/>
          </p:nvPicPr>
          <p:blipFill rotWithShape="1">
            <a:blip r:embed="rId7">
              <a:alphaModFix/>
            </a:blip>
            <a:srcRect/>
            <a:stretch/>
          </p:blipFill>
          <p:spPr>
            <a:xfrm>
              <a:off x="4614434" y="1914233"/>
              <a:ext cx="6927565" cy="1279840"/>
            </a:xfrm>
            <a:prstGeom prst="rect">
              <a:avLst/>
            </a:prstGeom>
            <a:noFill/>
            <a:ln>
              <a:noFill/>
            </a:ln>
          </p:spPr>
        </p:pic>
        <p:sp>
          <p:nvSpPr>
            <p:cNvPr id="261" name="Google Shape;261;p6"/>
            <p:cNvSpPr/>
            <p:nvPr/>
          </p:nvSpPr>
          <p:spPr>
            <a:xfrm>
              <a:off x="4402716" y="1770241"/>
              <a:ext cx="7285990" cy="1670050"/>
            </a:xfrm>
            <a:custGeom>
              <a:avLst/>
              <a:gdLst/>
              <a:ahLst/>
              <a:cxnLst/>
              <a:rect l="l" t="t" r="r" b="b"/>
              <a:pathLst>
                <a:path w="7285990" h="1670050" extrusionOk="0">
                  <a:moveTo>
                    <a:pt x="0" y="0"/>
                  </a:moveTo>
                  <a:lnTo>
                    <a:pt x="7285647" y="0"/>
                  </a:lnTo>
                  <a:lnTo>
                    <a:pt x="7285647" y="1669569"/>
                  </a:lnTo>
                  <a:lnTo>
                    <a:pt x="0" y="1669569"/>
                  </a:lnTo>
                  <a:lnTo>
                    <a:pt x="0" y="0"/>
                  </a:lnTo>
                  <a:close/>
                </a:path>
              </a:pathLst>
            </a:custGeom>
            <a:noFill/>
            <a:ln w="9525" cap="flat" cmpd="sng">
              <a:solidFill>
                <a:srgbClr val="67214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grpSp>
      <p:sp>
        <p:nvSpPr>
          <p:cNvPr id="262" name="Google Shape;262;p6"/>
          <p:cNvSpPr txBox="1"/>
          <p:nvPr/>
        </p:nvSpPr>
        <p:spPr>
          <a:xfrm>
            <a:off x="4438328" y="3472688"/>
            <a:ext cx="6909434" cy="302895"/>
          </a:xfrm>
          <a:prstGeom prst="rect">
            <a:avLst/>
          </a:prstGeom>
          <a:noFill/>
          <a:ln>
            <a:noFill/>
          </a:ln>
        </p:spPr>
        <p:txBody>
          <a:bodyPr spcFirstLastPara="1" wrap="square" lIns="0" tIns="9525" rIns="0" bIns="0" anchor="t" anchorCtr="0">
            <a:spAutoFit/>
          </a:bodyPr>
          <a:lstStyle/>
          <a:p>
            <a:pPr marL="12700" marR="5080" lvl="0" indent="0" algn="l" rtl="0">
              <a:lnSpc>
                <a:spcPct val="102200"/>
              </a:lnSpc>
              <a:spcBef>
                <a:spcPts val="0"/>
              </a:spcBef>
              <a:spcAft>
                <a:spcPts val="0"/>
              </a:spcAft>
              <a:buNone/>
            </a:pPr>
            <a:r>
              <a:rPr lang="en-US" sz="900" dirty="0">
                <a:latin typeface="Calibri"/>
                <a:ea typeface="Calibri"/>
                <a:cs typeface="Calibri"/>
                <a:sym typeface="Calibri"/>
              </a:rPr>
              <a:t>Image description: A pie-chart displays 4% of foundation giving was assigned to Disability Rights and Disability Social Justice while 96% of foundation giving was assigned to Disability Services and Supports.</a:t>
            </a:r>
            <a:endParaRPr sz="900" dirty="0">
              <a:latin typeface="Calibri"/>
              <a:ea typeface="Calibri"/>
              <a:cs typeface="Calibri"/>
              <a:sym typeface="Calibri"/>
            </a:endParaRPr>
          </a:p>
        </p:txBody>
      </p:sp>
      <p:sp>
        <p:nvSpPr>
          <p:cNvPr id="263" name="Google Shape;263;p6"/>
          <p:cNvSpPr txBox="1"/>
          <p:nvPr/>
        </p:nvSpPr>
        <p:spPr>
          <a:xfrm>
            <a:off x="4371983" y="4118864"/>
            <a:ext cx="6775450" cy="1625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900">
                <a:latin typeface="Calibri"/>
                <a:ea typeface="Calibri"/>
                <a:cs typeface="Calibri"/>
                <a:sym typeface="Calibri"/>
              </a:rPr>
              <a:t>Table 1. U.S.-focused Foundation 1000 Giving for Disability Rights and Disability Social Justice and Disability Services and Support, 2016 and 2019</a:t>
            </a:r>
            <a:endParaRPr sz="900">
              <a:latin typeface="Calibri"/>
              <a:ea typeface="Calibri"/>
              <a:cs typeface="Calibri"/>
              <a:sym typeface="Calibri"/>
            </a:endParaRPr>
          </a:p>
        </p:txBody>
      </p:sp>
      <p:grpSp>
        <p:nvGrpSpPr>
          <p:cNvPr id="264" name="Google Shape;264;p6"/>
          <p:cNvGrpSpPr/>
          <p:nvPr/>
        </p:nvGrpSpPr>
        <p:grpSpPr>
          <a:xfrm>
            <a:off x="4354826" y="4323765"/>
            <a:ext cx="7285990" cy="1592580"/>
            <a:chOff x="4354826" y="4323765"/>
            <a:chExt cx="7285990" cy="1592580"/>
          </a:xfrm>
        </p:grpSpPr>
        <p:pic>
          <p:nvPicPr>
            <p:cNvPr id="265" name="Google Shape;265;p6" descr="a table"/>
            <p:cNvPicPr preferRelativeResize="0"/>
            <p:nvPr/>
          </p:nvPicPr>
          <p:blipFill rotWithShape="1">
            <a:blip r:embed="rId8">
              <a:alphaModFix/>
            </a:blip>
            <a:srcRect/>
            <a:stretch/>
          </p:blipFill>
          <p:spPr>
            <a:xfrm>
              <a:off x="4459565" y="4444730"/>
              <a:ext cx="7059504" cy="1333550"/>
            </a:xfrm>
            <a:prstGeom prst="rect">
              <a:avLst/>
            </a:prstGeom>
            <a:noFill/>
            <a:ln>
              <a:noFill/>
            </a:ln>
          </p:spPr>
        </p:pic>
        <p:sp>
          <p:nvSpPr>
            <p:cNvPr id="266" name="Google Shape;266;p6"/>
            <p:cNvSpPr/>
            <p:nvPr/>
          </p:nvSpPr>
          <p:spPr>
            <a:xfrm>
              <a:off x="4354826" y="4323765"/>
              <a:ext cx="7285990" cy="1592580"/>
            </a:xfrm>
            <a:custGeom>
              <a:avLst/>
              <a:gdLst/>
              <a:ahLst/>
              <a:cxnLst/>
              <a:rect l="l" t="t" r="r" b="b"/>
              <a:pathLst>
                <a:path w="7285990" h="1592579" extrusionOk="0">
                  <a:moveTo>
                    <a:pt x="0" y="0"/>
                  </a:moveTo>
                  <a:lnTo>
                    <a:pt x="7285647" y="0"/>
                  </a:lnTo>
                  <a:lnTo>
                    <a:pt x="7285647" y="1592079"/>
                  </a:lnTo>
                  <a:lnTo>
                    <a:pt x="0" y="1592079"/>
                  </a:lnTo>
                  <a:lnTo>
                    <a:pt x="0" y="0"/>
                  </a:lnTo>
                  <a:close/>
                </a:path>
              </a:pathLst>
            </a:custGeom>
            <a:noFill/>
            <a:ln w="9525" cap="flat" cmpd="sng">
              <a:solidFill>
                <a:srgbClr val="672146"/>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grpSp>
      <p:sp>
        <p:nvSpPr>
          <p:cNvPr id="267" name="Google Shape;267;p6"/>
          <p:cNvSpPr txBox="1"/>
          <p:nvPr/>
        </p:nvSpPr>
        <p:spPr>
          <a:xfrm>
            <a:off x="4400228" y="5941567"/>
            <a:ext cx="7284720" cy="631190"/>
          </a:xfrm>
          <a:prstGeom prst="rect">
            <a:avLst/>
          </a:prstGeom>
          <a:noFill/>
          <a:ln>
            <a:noFill/>
          </a:ln>
        </p:spPr>
        <p:txBody>
          <a:bodyPr spcFirstLastPara="1" wrap="square" lIns="0" tIns="9525" rIns="0" bIns="0" anchor="t" anchorCtr="0">
            <a:spAutoFit/>
          </a:bodyPr>
          <a:lstStyle/>
          <a:p>
            <a:pPr marL="50800" marR="17780" lvl="0" indent="0" algn="l" rtl="0">
              <a:lnSpc>
                <a:spcPct val="102200"/>
              </a:lnSpc>
              <a:spcBef>
                <a:spcPts val="0"/>
              </a:spcBef>
              <a:spcAft>
                <a:spcPts val="0"/>
              </a:spcAft>
              <a:buNone/>
            </a:pPr>
            <a:r>
              <a:rPr lang="en-US" sz="900">
                <a:latin typeface="Calibri"/>
                <a:ea typeface="Calibri"/>
                <a:cs typeface="Calibri"/>
                <a:sym typeface="Calibri"/>
              </a:rPr>
              <a:t>A table indicates that in 2016, 26.6 million (or 4% of giving) was allocated to disabiity rights and social justice, while 608.6 million (or 96%) went to disability services and supports. In 2019, 24.8 million (or 4%) went tot disabikity rights and social justice, and 653.5 million (or 96%) went to disability supports</a:t>
            </a:r>
            <a:endParaRPr sz="900">
              <a:latin typeface="Calibri"/>
              <a:ea typeface="Calibri"/>
              <a:cs typeface="Calibri"/>
              <a:sym typeface="Calibri"/>
            </a:endParaRPr>
          </a:p>
          <a:p>
            <a:pPr marL="0" lvl="0" indent="0" algn="l" rtl="0">
              <a:lnSpc>
                <a:spcPct val="100000"/>
              </a:lnSpc>
              <a:spcBef>
                <a:spcPts val="165"/>
              </a:spcBef>
              <a:spcAft>
                <a:spcPts val="0"/>
              </a:spcAft>
              <a:buNone/>
            </a:pPr>
            <a:endParaRPr sz="900">
              <a:latin typeface="Calibri"/>
              <a:ea typeface="Calibri"/>
              <a:cs typeface="Calibri"/>
              <a:sym typeface="Calibri"/>
            </a:endParaRPr>
          </a:p>
          <a:p>
            <a:pPr marL="50800" lvl="0" indent="0" algn="l" rtl="0">
              <a:lnSpc>
                <a:spcPct val="100000"/>
              </a:lnSpc>
              <a:spcBef>
                <a:spcPts val="0"/>
              </a:spcBef>
              <a:spcAft>
                <a:spcPts val="0"/>
              </a:spcAft>
              <a:buNone/>
            </a:pPr>
            <a:r>
              <a:rPr lang="en-US" sz="1050" u="sng" baseline="30000">
                <a:solidFill>
                  <a:srgbClr val="0563C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1</a:t>
            </a:r>
            <a:r>
              <a:rPr lang="en-US" sz="1100" u="sng">
                <a:solidFill>
                  <a:srgbClr val="0563C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Foundation Giving for Disability: Priorities and Trends, Disability and Philanthropy Forum</a:t>
            </a:r>
            <a:endParaRPr sz="1100">
              <a:latin typeface="Calibri"/>
              <a:ea typeface="Calibri"/>
              <a:cs typeface="Calibri"/>
              <a:sym typeface="Calibri"/>
            </a:endParaRPr>
          </a:p>
        </p:txBody>
      </p:sp>
      <p:sp>
        <p:nvSpPr>
          <p:cNvPr id="268" name="Google Shape;268;p6" descr="Web link to Foundation Giving for Disability"/>
          <p:cNvSpPr/>
          <p:nvPr/>
        </p:nvSpPr>
        <p:spPr>
          <a:xfrm>
            <a:off x="4451028" y="6543926"/>
            <a:ext cx="5054600" cy="12700"/>
          </a:xfrm>
          <a:custGeom>
            <a:avLst/>
            <a:gdLst/>
            <a:ahLst/>
            <a:cxnLst/>
            <a:rect l="l" t="t" r="r" b="b"/>
            <a:pathLst>
              <a:path w="5054600" h="12700" extrusionOk="0">
                <a:moveTo>
                  <a:pt x="5054600" y="0"/>
                </a:moveTo>
                <a:lnTo>
                  <a:pt x="0" y="0"/>
                </a:lnTo>
                <a:lnTo>
                  <a:pt x="0" y="12699"/>
                </a:lnTo>
                <a:lnTo>
                  <a:pt x="5054600" y="12699"/>
                </a:lnTo>
                <a:lnTo>
                  <a:pt x="5054600" y="0"/>
                </a:lnTo>
                <a:close/>
              </a:path>
            </a:pathLst>
          </a:custGeom>
          <a:solidFill>
            <a:srgbClr val="0563C1"/>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EDB75B-F131-DB46-A209-4C3F1EDA3412}"/>
              </a:ext>
            </a:extLst>
          </p:cNvPr>
          <p:cNvSpPr>
            <a:spLocks noGrp="1"/>
          </p:cNvSpPr>
          <p:nvPr>
            <p:ph type="sldNum" sz="quarter" idx="2"/>
          </p:nvPr>
        </p:nvSpPr>
        <p:spPr>
          <a:xfrm>
            <a:off x="15223067" y="8634200"/>
            <a:ext cx="701623" cy="502766"/>
          </a:xfrm>
          <a:prstGeom prst="rect">
            <a:avLst/>
          </a:prstGeom>
          <a:ln w="12700">
            <a:miter lim="400000"/>
          </a:ln>
        </p:spPr>
        <p:txBody>
          <a:bodyPr lIns="60959" rIns="60959" anchor="ctr">
            <a:spAutoFit/>
          </a:bodyPr>
          <a:lstStyle>
            <a:defPPr>
              <a:defRPr lang="en-US"/>
            </a:defPPr>
            <a:lvl1pPr marL="0" algn="r" defTabSz="1219170" rtl="0" eaLnBrk="1" latinLnBrk="0" hangingPunct="1">
              <a:defRPr sz="2667" kern="1200">
                <a:solidFill>
                  <a:schemeClr val="tx1"/>
                </a:solidFill>
                <a:latin typeface="Avenir Book"/>
                <a:ea typeface="Avenir Book"/>
                <a:cs typeface="Avenir Book"/>
                <a:sym typeface="Avenir Book"/>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86CB4B4D-7CA3-9044-876B-883B54F8677D}" type="slidenum">
              <a:rPr lang="en-US" smtClean="0"/>
              <a:pPr/>
              <a:t>13</a:t>
            </a:fld>
            <a:endParaRPr lang="en-US" dirty="0"/>
          </a:p>
        </p:txBody>
      </p:sp>
      <p:pic>
        <p:nvPicPr>
          <p:cNvPr id="7" name="Picture 6">
            <a:extLst>
              <a:ext uri="{FF2B5EF4-FFF2-40B4-BE49-F238E27FC236}">
                <a16:creationId xmlns:a16="http://schemas.microsoft.com/office/drawing/2014/main" id="{461D3D34-1494-45DE-B69B-23FF300763C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6171"/>
          <a:stretch/>
        </p:blipFill>
        <p:spPr>
          <a:xfrm>
            <a:off x="7607550" y="1335378"/>
            <a:ext cx="3746250" cy="2093622"/>
          </a:xfrm>
          <a:prstGeom prst="rect">
            <a:avLst/>
          </a:prstGeom>
        </p:spPr>
      </p:pic>
      <p:sp>
        <p:nvSpPr>
          <p:cNvPr id="3" name="Text Placeholder 2">
            <a:extLst>
              <a:ext uri="{FF2B5EF4-FFF2-40B4-BE49-F238E27FC236}">
                <a16:creationId xmlns:a16="http://schemas.microsoft.com/office/drawing/2014/main" id="{8728CF43-85BB-CE40-B957-42B3FA51462C}"/>
              </a:ext>
            </a:extLst>
          </p:cNvPr>
          <p:cNvSpPr>
            <a:spLocks noGrp="1"/>
          </p:cNvSpPr>
          <p:nvPr>
            <p:ph type="body" idx="1"/>
          </p:nvPr>
        </p:nvSpPr>
        <p:spPr>
          <a:xfrm>
            <a:off x="381000" y="2034921"/>
            <a:ext cx="10972800" cy="4489175"/>
          </a:xfrm>
        </p:spPr>
        <p:txBody>
          <a:bodyPr>
            <a:normAutofit/>
          </a:bodyPr>
          <a:lstStyle/>
          <a:p>
            <a:r>
              <a:rPr lang="en-US" sz="2200" b="1" dirty="0">
                <a:latin typeface="Verdana" panose="020B0604030504040204" pitchFamily="34" charset="0"/>
              </a:rPr>
              <a:t>Websites: </a:t>
            </a:r>
            <a:r>
              <a:rPr lang="en-US" sz="2200" u="sng" dirty="0">
                <a:latin typeface="Verdana" panose="020B0604030504040204" pitchFamily="34" charset="0"/>
                <a:hlinkClick r:id="rId4"/>
              </a:rPr>
              <a:t>www.wid.org/</a:t>
            </a:r>
            <a:endParaRPr lang="en-US" sz="2200" u="sng" dirty="0">
              <a:latin typeface="Verdana" panose="020B0604030504040204" pitchFamily="34" charset="0"/>
            </a:endParaRPr>
          </a:p>
          <a:p>
            <a:r>
              <a:rPr lang="en-US" sz="2200" dirty="0">
                <a:latin typeface="Verdana" panose="020B0604030504040204" pitchFamily="34" charset="0"/>
                <a:hlinkClick r:id="rId5"/>
              </a:rPr>
              <a:t>https://gadra.communityos.org/</a:t>
            </a:r>
            <a:r>
              <a:rPr lang="en-US" sz="2200" dirty="0">
                <a:latin typeface="Verdana" panose="020B0604030504040204" pitchFamily="34" charset="0"/>
              </a:rPr>
              <a:t> </a:t>
            </a:r>
            <a:endParaRPr lang="en-US" sz="2200" u="sng" dirty="0">
              <a:latin typeface="Verdana" panose="020B0604030504040204" pitchFamily="34" charset="0"/>
            </a:endParaRPr>
          </a:p>
          <a:p>
            <a:r>
              <a:rPr lang="en-US" sz="2200" b="1" dirty="0">
                <a:latin typeface="Verdana" panose="020B0604030504040204" pitchFamily="34" charset="0"/>
              </a:rPr>
              <a:t>Email: </a:t>
            </a:r>
            <a:r>
              <a:rPr lang="en-US" sz="2200" u="sng" dirty="0" err="1">
                <a:latin typeface="Verdana" panose="020B0604030504040204" pitchFamily="34" charset="0"/>
                <a:hlinkClick r:id="rId6"/>
              </a:rPr>
              <a:t>Marcie@wid.org</a:t>
            </a:r>
            <a:endParaRPr lang="en-US" sz="2200" u="sng" dirty="0">
              <a:latin typeface="Verdana" panose="020B0604030504040204" pitchFamily="34" charset="0"/>
            </a:endParaRPr>
          </a:p>
          <a:p>
            <a:r>
              <a:rPr lang="en-US" sz="2200" b="1" dirty="0">
                <a:latin typeface="Verdana" panose="020B0604030504040204" pitchFamily="34" charset="0"/>
              </a:rPr>
              <a:t>Phone: </a:t>
            </a:r>
            <a:r>
              <a:rPr lang="en-US" sz="2200" dirty="0">
                <a:solidFill>
                  <a:srgbClr val="840B55"/>
                </a:solidFill>
                <a:latin typeface="Verdana" panose="020B0604030504040204" pitchFamily="34" charset="0"/>
              </a:rPr>
              <a:t>+1</a:t>
            </a:r>
            <a:r>
              <a:rPr lang="en-US" sz="2200" b="1" dirty="0">
                <a:solidFill>
                  <a:srgbClr val="840B55"/>
                </a:solidFill>
                <a:latin typeface="Verdana" panose="020B0604030504040204" pitchFamily="34" charset="0"/>
              </a:rPr>
              <a:t> </a:t>
            </a:r>
            <a:r>
              <a:rPr lang="en-US" sz="2200" dirty="0">
                <a:solidFill>
                  <a:srgbClr val="840B55"/>
                </a:solidFill>
                <a:latin typeface="Verdana" panose="020B0604030504040204" pitchFamily="34" charset="0"/>
              </a:rPr>
              <a:t>301-717-7447 </a:t>
            </a:r>
            <a:endParaRPr lang="en-US" sz="2200" u="sng" dirty="0">
              <a:solidFill>
                <a:srgbClr val="840B55"/>
              </a:solidFill>
              <a:latin typeface="Verdana" panose="020B0604030504040204" pitchFamily="34" charset="0"/>
            </a:endParaRPr>
          </a:p>
          <a:p>
            <a:r>
              <a:rPr lang="en-US" sz="2200" b="1" dirty="0">
                <a:latin typeface="Verdana" panose="020B0604030504040204" pitchFamily="34" charset="0"/>
              </a:rPr>
              <a:t>Facebook: </a:t>
            </a:r>
            <a:r>
              <a:rPr lang="en-US" sz="2200" u="sng" dirty="0">
                <a:latin typeface="Verdana" panose="020B0604030504040204" pitchFamily="34" charset="0"/>
                <a:hlinkClick r:id="rId7"/>
              </a:rPr>
              <a:t>www.facebook.com/WorldInstituteonDisability</a:t>
            </a:r>
            <a:endParaRPr lang="en-US" sz="2200" u="sng" dirty="0">
              <a:latin typeface="Verdana" panose="020B0604030504040204" pitchFamily="34" charset="0"/>
            </a:endParaRPr>
          </a:p>
          <a:p>
            <a:r>
              <a:rPr lang="en-US" sz="2200" dirty="0">
                <a:latin typeface="Verdana" panose="020B0604030504040204" pitchFamily="34" charset="0"/>
                <a:hlinkClick r:id="rId8"/>
              </a:rPr>
              <a:t>https://www.facebook.com/DisabilityGADRA/</a:t>
            </a:r>
            <a:endParaRPr lang="en-US" sz="2200" u="sng" dirty="0">
              <a:latin typeface="Verdana" panose="020B0604030504040204" pitchFamily="34" charset="0"/>
            </a:endParaRPr>
          </a:p>
          <a:p>
            <a:r>
              <a:rPr lang="en-US" sz="2200" b="1" dirty="0">
                <a:latin typeface="Verdana" panose="020B0604030504040204" pitchFamily="34" charset="0"/>
              </a:rPr>
              <a:t>Twitter: </a:t>
            </a:r>
            <a:r>
              <a:rPr lang="en-US" sz="2200" u="sng" dirty="0">
                <a:latin typeface="Verdana" panose="020B0604030504040204" pitchFamily="34" charset="0"/>
                <a:hlinkClick r:id="rId9"/>
              </a:rPr>
              <a:t>www.twitter.com/WID_org</a:t>
            </a:r>
            <a:r>
              <a:rPr lang="en-US" sz="2200" u="sng" dirty="0">
                <a:latin typeface="Verdana" panose="020B0604030504040204" pitchFamily="34" charset="0"/>
              </a:rPr>
              <a:t>/</a:t>
            </a:r>
            <a:r>
              <a:rPr lang="en-US" sz="2200" dirty="0">
                <a:latin typeface="Verdana" panose="020B0604030504040204" pitchFamily="34" charset="0"/>
                <a:hlinkClick r:id="rId10"/>
              </a:rPr>
              <a:t>http://twitter.com/disabilityGADRA</a:t>
            </a:r>
            <a:endParaRPr lang="en-US" sz="2200" u="sng" dirty="0">
              <a:latin typeface="Verdana" panose="020B0604030504040204" pitchFamily="34" charset="0"/>
            </a:endParaRPr>
          </a:p>
          <a:p>
            <a:r>
              <a:rPr lang="en-US" sz="2200" b="1" dirty="0">
                <a:latin typeface="Verdana" panose="020B0604030504040204" pitchFamily="34" charset="0"/>
              </a:rPr>
              <a:t>Instagram: </a:t>
            </a:r>
            <a:r>
              <a:rPr lang="en-US" sz="2200" u="sng" dirty="0">
                <a:solidFill>
                  <a:srgbClr val="0070C0"/>
                </a:solidFill>
                <a:latin typeface="Verdana" panose="020B0604030504040204" pitchFamily="34" charset="0"/>
              </a:rPr>
              <a:t>@</a:t>
            </a:r>
            <a:r>
              <a:rPr lang="en-US" sz="2200" u="sng" dirty="0" err="1">
                <a:solidFill>
                  <a:srgbClr val="0070C0"/>
                </a:solidFill>
                <a:latin typeface="Verdana" panose="020B0604030504040204" pitchFamily="34" charset="0"/>
              </a:rPr>
              <a:t>worldinstituteondisability</a:t>
            </a:r>
            <a:r>
              <a:rPr lang="en-US" sz="2200" u="sng" dirty="0">
                <a:solidFill>
                  <a:srgbClr val="0070C0"/>
                </a:solidFill>
                <a:latin typeface="Verdana" panose="020B0604030504040204" pitchFamily="34" charset="0"/>
              </a:rPr>
              <a:t>/</a:t>
            </a:r>
          </a:p>
          <a:p>
            <a:r>
              <a:rPr lang="en-US" sz="2200" b="1" dirty="0">
                <a:latin typeface="Verdana" panose="020B0604030504040204" pitchFamily="34" charset="0"/>
              </a:rPr>
              <a:t>LinkedIn: </a:t>
            </a:r>
            <a:r>
              <a:rPr lang="en-US" sz="2200" u="sng" dirty="0">
                <a:latin typeface="Verdana" panose="020B0604030504040204" pitchFamily="34" charset="0"/>
                <a:hlinkClick r:id="rId11"/>
              </a:rPr>
              <a:t>www.linkedin.com/company/world-institute-on-disability/</a:t>
            </a:r>
            <a:endParaRPr lang="en-US" sz="2200" u="sng" dirty="0">
              <a:latin typeface="Verdana" panose="020B0604030504040204" pitchFamily="34" charset="0"/>
            </a:endParaRPr>
          </a:p>
          <a:p>
            <a:pPr marL="0" indent="0" algn="ctr">
              <a:buNone/>
            </a:pPr>
            <a:endParaRPr lang="en-US" sz="3200" dirty="0"/>
          </a:p>
        </p:txBody>
      </p:sp>
      <p:sp>
        <p:nvSpPr>
          <p:cNvPr id="2" name="Title 1">
            <a:extLst>
              <a:ext uri="{FF2B5EF4-FFF2-40B4-BE49-F238E27FC236}">
                <a16:creationId xmlns:a16="http://schemas.microsoft.com/office/drawing/2014/main" id="{D2D49526-C402-454D-AA54-269829E22779}"/>
              </a:ext>
            </a:extLst>
          </p:cNvPr>
          <p:cNvSpPr>
            <a:spLocks noGrp="1"/>
          </p:cNvSpPr>
          <p:nvPr>
            <p:ph type="title"/>
          </p:nvPr>
        </p:nvSpPr>
        <p:spPr/>
        <p:txBody>
          <a:bodyPr/>
          <a:lstStyle/>
          <a:p>
            <a:r>
              <a:rPr lang="en-US" dirty="0"/>
              <a:t>Contact the World Institute on Disability</a:t>
            </a:r>
          </a:p>
        </p:txBody>
      </p:sp>
    </p:spTree>
    <p:extLst>
      <p:ext uri="{BB962C8B-B14F-4D97-AF65-F5344CB8AC3E}">
        <p14:creationId xmlns:p14="http://schemas.microsoft.com/office/powerpoint/2010/main" val="3859974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9ED0E2-8477-892D-1681-52358FD80060}"/>
              </a:ext>
            </a:extLst>
          </p:cNvPr>
          <p:cNvSpPr>
            <a:spLocks noGrp="1"/>
          </p:cNvSpPr>
          <p:nvPr>
            <p:ph type="ftr" sz="quarter" idx="11"/>
          </p:nvPr>
        </p:nvSpPr>
        <p:spPr/>
        <p:txBody>
          <a:bodyPr/>
          <a:lstStyle/>
          <a:p>
            <a:r>
              <a:rPr lang="en-US" sz="1400" dirty="0"/>
              <a:t>World Institute on Disability | </a:t>
            </a:r>
            <a:r>
              <a:rPr lang="en-US" sz="1400" dirty="0">
                <a:hlinkClick r:id="rId3">
                  <a:extLst>
                    <a:ext uri="{A12FA001-AC4F-418D-AE19-62706E023703}">
                      <ahyp:hlinkClr xmlns:ahyp="http://schemas.microsoft.com/office/drawing/2018/hyperlinkcolor" val="tx"/>
                    </a:ext>
                  </a:extLst>
                </a:hlinkClick>
              </a:rPr>
              <a:t>www.wid.org</a:t>
            </a:r>
            <a:r>
              <a:rPr lang="en-US" sz="1400" dirty="0"/>
              <a:t> | © 2021 WID. All rights reserved.</a:t>
            </a:r>
          </a:p>
        </p:txBody>
      </p:sp>
      <p:sp>
        <p:nvSpPr>
          <p:cNvPr id="5" name="Slide Number Placeholder 4">
            <a:extLst>
              <a:ext uri="{FF2B5EF4-FFF2-40B4-BE49-F238E27FC236}">
                <a16:creationId xmlns:a16="http://schemas.microsoft.com/office/drawing/2014/main" id="{06B85E89-CEB7-91E4-23E1-8F242DE7CDB8}"/>
              </a:ext>
            </a:extLst>
          </p:cNvPr>
          <p:cNvSpPr>
            <a:spLocks noGrp="1"/>
          </p:cNvSpPr>
          <p:nvPr>
            <p:ph type="sldNum" sz="quarter" idx="12"/>
          </p:nvPr>
        </p:nvSpPr>
        <p:spPr/>
        <p:txBody>
          <a:bodyPr/>
          <a:lstStyle/>
          <a:p>
            <a:fld id="{6816CA6A-5E62-594F-92D8-69B41579CCC5}" type="slidenum">
              <a:rPr lang="en-US" smtClean="0"/>
              <a:pPr/>
              <a:t>2</a:t>
            </a:fld>
            <a:endParaRPr lang="en-US" dirty="0"/>
          </a:p>
        </p:txBody>
      </p:sp>
      <p:pic>
        <p:nvPicPr>
          <p:cNvPr id="10" name="Picture 9" descr="Ed Roberts, Judy Heumann and Joan Leon &#10;smiling around a table in the WID Office circa 1983">
            <a:extLst>
              <a:ext uri="{FF2B5EF4-FFF2-40B4-BE49-F238E27FC236}">
                <a16:creationId xmlns:a16="http://schemas.microsoft.com/office/drawing/2014/main" id="{4CFDFD9E-CC5E-19AB-E292-5B7A0FE8CA6D}"/>
              </a:ext>
            </a:extLst>
          </p:cNvPr>
          <p:cNvPicPr>
            <a:picLocks noChangeAspect="1"/>
          </p:cNvPicPr>
          <p:nvPr/>
        </p:nvPicPr>
        <p:blipFill>
          <a:blip r:embed="rId4"/>
          <a:stretch>
            <a:fillRect/>
          </a:stretch>
        </p:blipFill>
        <p:spPr>
          <a:xfrm>
            <a:off x="698723" y="2918142"/>
            <a:ext cx="4790839" cy="3008525"/>
          </a:xfrm>
          <a:prstGeom prst="rect">
            <a:avLst/>
          </a:prstGeom>
        </p:spPr>
      </p:pic>
      <p:sp>
        <p:nvSpPr>
          <p:cNvPr id="3" name="Content Placeholder 2">
            <a:extLst>
              <a:ext uri="{FF2B5EF4-FFF2-40B4-BE49-F238E27FC236}">
                <a16:creationId xmlns:a16="http://schemas.microsoft.com/office/drawing/2014/main" id="{69C03063-94EA-A4A4-BB2F-FFFFC57897C0}"/>
              </a:ext>
            </a:extLst>
          </p:cNvPr>
          <p:cNvSpPr>
            <a:spLocks noGrp="1"/>
          </p:cNvSpPr>
          <p:nvPr>
            <p:ph idx="1"/>
          </p:nvPr>
        </p:nvSpPr>
        <p:spPr>
          <a:xfrm>
            <a:off x="5569773" y="708381"/>
            <a:ext cx="5923504" cy="5218286"/>
          </a:xfrm>
        </p:spPr>
        <p:txBody>
          <a:bodyPr>
            <a:normAutofit fontScale="25000" lnSpcReduction="20000"/>
          </a:bodyPr>
          <a:lstStyle/>
          <a:p>
            <a:pPr marL="0" indent="0">
              <a:lnSpc>
                <a:spcPct val="120000"/>
              </a:lnSpc>
              <a:buNone/>
            </a:pPr>
            <a:r>
              <a:rPr lang="en-US" sz="8000" dirty="0">
                <a:latin typeface="Calibri" panose="020F0502020204030204" pitchFamily="34" charset="0"/>
                <a:cs typeface="Calibri" panose="020F0502020204030204" pitchFamily="34" charset="0"/>
              </a:rPr>
              <a:t>WID’s global mission is to continually advance the rights and opportunities of over one billion people with disabilities.</a:t>
            </a:r>
          </a:p>
          <a:p>
            <a:pPr>
              <a:lnSpc>
                <a:spcPct val="120000"/>
              </a:lnSpc>
            </a:pPr>
            <a:endParaRPr lang="en-US" sz="8000" dirty="0">
              <a:latin typeface="Calibri" panose="020F0502020204030204" pitchFamily="34" charset="0"/>
              <a:cs typeface="Calibri" panose="020F0502020204030204" pitchFamily="34" charset="0"/>
            </a:endParaRPr>
          </a:p>
          <a:p>
            <a:pPr marL="0" indent="0">
              <a:lnSpc>
                <a:spcPct val="120000"/>
              </a:lnSpc>
              <a:buNone/>
            </a:pPr>
            <a:r>
              <a:rPr lang="en-US" sz="8000" dirty="0">
                <a:latin typeface="Calibri" panose="020F0502020204030204" pitchFamily="34" charset="0"/>
                <a:cs typeface="Calibri" panose="020F0502020204030204" pitchFamily="34" charset="0"/>
              </a:rPr>
              <a:t>We do this through our core services:</a:t>
            </a:r>
          </a:p>
          <a:p>
            <a:pPr marL="342900" indent="-342900">
              <a:lnSpc>
                <a:spcPct val="120000"/>
              </a:lnSpc>
              <a:buFont typeface="Arial" panose="020B0604020202020204" pitchFamily="34" charset="0"/>
              <a:buChar char="•"/>
            </a:pPr>
            <a:r>
              <a:rPr lang="en-US" sz="8000" dirty="0">
                <a:latin typeface="Calibri" panose="020F0502020204030204" pitchFamily="34" charset="0"/>
                <a:cs typeface="Calibri" panose="020F0502020204030204" pitchFamily="34" charset="0"/>
              </a:rPr>
              <a:t>Accessibility and Universal Design Solutions </a:t>
            </a:r>
          </a:p>
          <a:p>
            <a:pPr marL="342900" indent="-342900">
              <a:lnSpc>
                <a:spcPct val="120000"/>
              </a:lnSpc>
              <a:buFont typeface="Arial" panose="020B0604020202020204" pitchFamily="34" charset="0"/>
              <a:buChar char="•"/>
            </a:pPr>
            <a:r>
              <a:rPr lang="en-US" sz="8000" dirty="0">
                <a:latin typeface="Calibri" panose="020F0502020204030204" pitchFamily="34" charset="0"/>
                <a:cs typeface="Calibri" panose="020F0502020204030204" pitchFamily="34" charset="0"/>
              </a:rPr>
              <a:t>Emergency Preparedness, Disaster Risk Reduction and Climate Resilience</a:t>
            </a:r>
          </a:p>
          <a:p>
            <a:pPr marL="342900" indent="-342900">
              <a:lnSpc>
                <a:spcPct val="120000"/>
              </a:lnSpc>
              <a:buFont typeface="Arial" panose="020B0604020202020204" pitchFamily="34" charset="0"/>
              <a:buChar char="•"/>
            </a:pPr>
            <a:r>
              <a:rPr lang="en-US" sz="8000" dirty="0">
                <a:latin typeface="Calibri" panose="020F0502020204030204" pitchFamily="34" charset="0"/>
                <a:cs typeface="Calibri" panose="020F0502020204030204" pitchFamily="34" charset="0"/>
              </a:rPr>
              <a:t>Policies, Tools and Services for Global Community Living</a:t>
            </a:r>
          </a:p>
          <a:p>
            <a:pPr marL="0" indent="0">
              <a:lnSpc>
                <a:spcPct val="120000"/>
              </a:lnSpc>
              <a:buNone/>
            </a:pPr>
            <a:r>
              <a:rPr lang="en-US" sz="8000" dirty="0">
                <a:latin typeface="Calibri" panose="020F0502020204030204" pitchFamily="34" charset="0"/>
                <a:ea typeface="Verdana" panose="020B0604030504040204" pitchFamily="34" charset="0"/>
                <a:cs typeface="Calibri" panose="020F0502020204030204" pitchFamily="34" charset="0"/>
              </a:rPr>
              <a:t>Our vision is a world in which people with disabilities live freely where access, inclusion, equity, and resilience are embedded throughout every global community</a:t>
            </a:r>
            <a:endParaRPr lang="en-US" sz="8000" dirty="0">
              <a:latin typeface="Calibri" panose="020F0502020204030204" pitchFamily="34" charset="0"/>
              <a:cs typeface="Calibri" panose="020F0502020204030204" pitchFamily="34" charset="0"/>
            </a:endParaRPr>
          </a:p>
          <a:p>
            <a:endParaRPr lang="en-US" dirty="0"/>
          </a:p>
        </p:txBody>
      </p:sp>
      <p:pic>
        <p:nvPicPr>
          <p:cNvPr id="8" name="Picture 7" descr="Logo of World Institute on Disability (WID)">
            <a:extLst>
              <a:ext uri="{FF2B5EF4-FFF2-40B4-BE49-F238E27FC236}">
                <a16:creationId xmlns:a16="http://schemas.microsoft.com/office/drawing/2014/main" id="{8E8A2D29-455E-2B2E-1EB8-4702A3BBA2C0}"/>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6303" y="118723"/>
            <a:ext cx="2772736" cy="2586408"/>
          </a:xfrm>
          <a:prstGeom prst="rect">
            <a:avLst/>
          </a:prstGeom>
        </p:spPr>
      </p:pic>
    </p:spTree>
    <p:extLst>
      <p:ext uri="{BB962C8B-B14F-4D97-AF65-F5344CB8AC3E}">
        <p14:creationId xmlns:p14="http://schemas.microsoft.com/office/powerpoint/2010/main" val="2524074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pSp>
        <p:nvGrpSpPr>
          <p:cNvPr id="148" name="Google Shape;148;p3">
            <a:extLst>
              <a:ext uri="{C183D7F6-B498-43B3-948B-1728B52AA6E4}">
                <adec:decorative xmlns:adec="http://schemas.microsoft.com/office/drawing/2017/decorative" val="1"/>
              </a:ext>
            </a:extLst>
          </p:cNvPr>
          <p:cNvGrpSpPr/>
          <p:nvPr/>
        </p:nvGrpSpPr>
        <p:grpSpPr>
          <a:xfrm>
            <a:off x="0" y="0"/>
            <a:ext cx="4038600" cy="6857999"/>
            <a:chOff x="0" y="0"/>
            <a:chExt cx="4038600" cy="6857999"/>
          </a:xfrm>
        </p:grpSpPr>
        <p:pic>
          <p:nvPicPr>
            <p:cNvPr id="149" name="Google Shape;149;p3"/>
            <p:cNvPicPr preferRelativeResize="0"/>
            <p:nvPr/>
          </p:nvPicPr>
          <p:blipFill rotWithShape="1">
            <a:blip r:embed="rId3">
              <a:alphaModFix/>
            </a:blip>
            <a:srcRect/>
            <a:stretch/>
          </p:blipFill>
          <p:spPr>
            <a:xfrm>
              <a:off x="0" y="0"/>
              <a:ext cx="4038600" cy="6857999"/>
            </a:xfrm>
            <a:prstGeom prst="rect">
              <a:avLst/>
            </a:prstGeom>
            <a:noFill/>
            <a:ln>
              <a:noFill/>
            </a:ln>
          </p:spPr>
        </p:pic>
        <p:pic>
          <p:nvPicPr>
            <p:cNvPr id="150" name="Google Shape;150;p3"/>
            <p:cNvPicPr preferRelativeResize="0"/>
            <p:nvPr/>
          </p:nvPicPr>
          <p:blipFill rotWithShape="1">
            <a:blip r:embed="rId4">
              <a:alphaModFix/>
            </a:blip>
            <a:srcRect/>
            <a:stretch/>
          </p:blipFill>
          <p:spPr>
            <a:xfrm>
              <a:off x="0" y="4355591"/>
              <a:ext cx="4038600" cy="2502408"/>
            </a:xfrm>
            <a:prstGeom prst="rect">
              <a:avLst/>
            </a:prstGeom>
            <a:noFill/>
            <a:ln>
              <a:noFill/>
            </a:ln>
          </p:spPr>
        </p:pic>
        <p:pic>
          <p:nvPicPr>
            <p:cNvPr id="151" name="Google Shape;151;p3"/>
            <p:cNvPicPr preferRelativeResize="0"/>
            <p:nvPr/>
          </p:nvPicPr>
          <p:blipFill rotWithShape="1">
            <a:blip r:embed="rId5">
              <a:alphaModFix/>
            </a:blip>
            <a:srcRect/>
            <a:stretch/>
          </p:blipFill>
          <p:spPr>
            <a:xfrm>
              <a:off x="0" y="1005839"/>
              <a:ext cx="3404616" cy="4184904"/>
            </a:xfrm>
            <a:prstGeom prst="rect">
              <a:avLst/>
            </a:prstGeom>
            <a:noFill/>
            <a:ln>
              <a:noFill/>
            </a:ln>
          </p:spPr>
        </p:pic>
        <p:pic>
          <p:nvPicPr>
            <p:cNvPr id="152" name="Google Shape;152;p3"/>
            <p:cNvPicPr preferRelativeResize="0"/>
            <p:nvPr/>
          </p:nvPicPr>
          <p:blipFill rotWithShape="1">
            <a:blip r:embed="rId6">
              <a:alphaModFix/>
            </a:blip>
            <a:srcRect/>
            <a:stretch/>
          </p:blipFill>
          <p:spPr>
            <a:xfrm>
              <a:off x="0" y="0"/>
              <a:ext cx="4038600" cy="6848855"/>
            </a:xfrm>
            <a:prstGeom prst="rect">
              <a:avLst/>
            </a:prstGeom>
            <a:noFill/>
            <a:ln>
              <a:noFill/>
            </a:ln>
          </p:spPr>
        </p:pic>
      </p:grpSp>
      <p:sp>
        <p:nvSpPr>
          <p:cNvPr id="153" name="Google Shape;153;p3"/>
          <p:cNvSpPr txBox="1"/>
          <p:nvPr/>
        </p:nvSpPr>
        <p:spPr>
          <a:xfrm>
            <a:off x="532435" y="2728467"/>
            <a:ext cx="3057534" cy="2077092"/>
          </a:xfrm>
          <a:prstGeom prst="rect">
            <a:avLst/>
          </a:prstGeom>
          <a:noFill/>
          <a:ln>
            <a:noFill/>
          </a:ln>
        </p:spPr>
        <p:txBody>
          <a:bodyPr spcFirstLastPara="1" wrap="square" lIns="0" tIns="81900" rIns="0" bIns="0" anchor="t" anchorCtr="0">
            <a:spAutoFit/>
          </a:bodyPr>
          <a:lstStyle/>
          <a:p>
            <a:pPr marL="512444" marR="5080" lvl="0" indent="-500379" algn="l" rtl="0">
              <a:lnSpc>
                <a:spcPct val="108000"/>
              </a:lnSpc>
              <a:spcBef>
                <a:spcPts val="0"/>
              </a:spcBef>
              <a:spcAft>
                <a:spcPts val="0"/>
              </a:spcAft>
              <a:buNone/>
            </a:pPr>
            <a:r>
              <a:rPr lang="en-US" sz="4000" b="0" dirty="0">
                <a:solidFill>
                  <a:srgbClr val="FFFFFF"/>
                </a:solidFill>
                <a:latin typeface="Calibri"/>
                <a:ea typeface="Calibri"/>
                <a:cs typeface="Calibri"/>
                <a:sym typeface="Calibri"/>
              </a:rPr>
              <a:t>Our </a:t>
            </a:r>
          </a:p>
          <a:p>
            <a:pPr marL="512444" marR="5080" lvl="0" indent="-500379" algn="l" rtl="0">
              <a:lnSpc>
                <a:spcPct val="108000"/>
              </a:lnSpc>
              <a:spcBef>
                <a:spcPts val="0"/>
              </a:spcBef>
              <a:spcAft>
                <a:spcPts val="0"/>
              </a:spcAft>
              <a:buNone/>
            </a:pPr>
            <a:r>
              <a:rPr lang="en-US" sz="4000" b="0" dirty="0">
                <a:solidFill>
                  <a:srgbClr val="FFFFFF"/>
                </a:solidFill>
                <a:latin typeface="Calibri"/>
                <a:ea typeface="Calibri"/>
                <a:cs typeface="Calibri"/>
                <a:sym typeface="Calibri"/>
              </a:rPr>
              <a:t>Guiding</a:t>
            </a:r>
          </a:p>
          <a:p>
            <a:pPr marL="512444" marR="5080" lvl="0" indent="-500379" algn="l" rtl="0">
              <a:lnSpc>
                <a:spcPct val="108000"/>
              </a:lnSpc>
              <a:spcBef>
                <a:spcPts val="0"/>
              </a:spcBef>
              <a:spcAft>
                <a:spcPts val="0"/>
              </a:spcAft>
              <a:buNone/>
            </a:pPr>
            <a:r>
              <a:rPr lang="en-US" sz="4000" b="0" dirty="0">
                <a:solidFill>
                  <a:srgbClr val="FFFFFF"/>
                </a:solidFill>
                <a:latin typeface="Calibri"/>
                <a:ea typeface="Calibri"/>
                <a:cs typeface="Calibri"/>
                <a:sym typeface="Calibri"/>
              </a:rPr>
              <a:t>Principles</a:t>
            </a:r>
            <a:endParaRPr sz="4000" dirty="0">
              <a:latin typeface="Calibri"/>
              <a:ea typeface="Calibri"/>
              <a:cs typeface="Calibri"/>
              <a:sym typeface="Calibri"/>
            </a:endParaRPr>
          </a:p>
        </p:txBody>
      </p:sp>
      <p:sp>
        <p:nvSpPr>
          <p:cNvPr id="154" name="Google Shape;154;p3"/>
          <p:cNvSpPr txBox="1">
            <a:spLocks noGrp="1"/>
          </p:cNvSpPr>
          <p:nvPr>
            <p:ph type="title"/>
          </p:nvPr>
        </p:nvSpPr>
        <p:spPr>
          <a:xfrm>
            <a:off x="4583287" y="1160779"/>
            <a:ext cx="6171565" cy="494030"/>
          </a:xfrm>
          <a:prstGeom prst="rect">
            <a:avLst/>
          </a:prstGeom>
          <a:noFill/>
          <a:ln>
            <a:noFill/>
          </a:ln>
        </p:spPr>
        <p:txBody>
          <a:bodyPr spcFirstLastPara="1" wrap="square" lIns="0" tIns="36175" rIns="0" bIns="0" anchor="t" anchorCtr="0">
            <a:spAutoFit/>
          </a:bodyPr>
          <a:lstStyle/>
          <a:p>
            <a:pPr marL="12700" marR="5080" lvl="0" indent="0" algn="l" rtl="0">
              <a:lnSpc>
                <a:spcPct val="91400"/>
              </a:lnSpc>
              <a:spcBef>
                <a:spcPts val="0"/>
              </a:spcBef>
              <a:spcAft>
                <a:spcPts val="0"/>
              </a:spcAft>
              <a:buNone/>
            </a:pPr>
            <a:r>
              <a:rPr lang="en-US" sz="1800">
                <a:solidFill>
                  <a:srgbClr val="000000"/>
                </a:solidFill>
                <a:latin typeface="Calibri"/>
                <a:ea typeface="Calibri"/>
                <a:cs typeface="Calibri"/>
                <a:sym typeface="Calibri"/>
              </a:rPr>
              <a:t>Disability-Led: </a:t>
            </a:r>
            <a:r>
              <a:rPr lang="en-US" sz="1400" b="0">
                <a:solidFill>
                  <a:srgbClr val="000000"/>
                </a:solidFill>
                <a:latin typeface="Calibri"/>
                <a:ea typeface="Calibri"/>
                <a:cs typeface="Calibri"/>
                <a:sym typeface="Calibri"/>
              </a:rPr>
              <a:t>Valuing lived experience, with 51% or more of our Board and Staff identifying as people with disabilities.</a:t>
            </a:r>
            <a:endParaRPr sz="1400">
              <a:latin typeface="Calibri"/>
              <a:ea typeface="Calibri"/>
              <a:cs typeface="Calibri"/>
              <a:sym typeface="Calibri"/>
            </a:endParaRPr>
          </a:p>
        </p:txBody>
      </p:sp>
      <p:sp>
        <p:nvSpPr>
          <p:cNvPr id="155" name="Google Shape;155;p3"/>
          <p:cNvSpPr txBox="1"/>
          <p:nvPr/>
        </p:nvSpPr>
        <p:spPr>
          <a:xfrm>
            <a:off x="4583287" y="1934971"/>
            <a:ext cx="6282690" cy="506095"/>
          </a:xfrm>
          <a:prstGeom prst="rect">
            <a:avLst/>
          </a:prstGeom>
          <a:noFill/>
          <a:ln>
            <a:noFill/>
          </a:ln>
        </p:spPr>
        <p:txBody>
          <a:bodyPr spcFirstLastPara="1" wrap="square" lIns="0" tIns="21575" rIns="0" bIns="0" anchor="t" anchorCtr="0">
            <a:spAutoFit/>
          </a:bodyPr>
          <a:lstStyle/>
          <a:p>
            <a:pPr marL="12700" marR="5080" lvl="0" indent="0" algn="l" rtl="0">
              <a:lnSpc>
                <a:spcPct val="96800"/>
              </a:lnSpc>
              <a:spcBef>
                <a:spcPts val="0"/>
              </a:spcBef>
              <a:spcAft>
                <a:spcPts val="0"/>
              </a:spcAft>
              <a:buNone/>
            </a:pPr>
            <a:r>
              <a:rPr lang="en-US" sz="1800" b="1">
                <a:latin typeface="Calibri"/>
                <a:ea typeface="Calibri"/>
                <a:cs typeface="Calibri"/>
                <a:sym typeface="Calibri"/>
              </a:rPr>
              <a:t>Accelerating Inclusion: </a:t>
            </a:r>
            <a:r>
              <a:rPr lang="en-US" sz="1400">
                <a:latin typeface="Calibri"/>
                <a:ea typeface="Calibri"/>
                <a:cs typeface="Calibri"/>
                <a:sym typeface="Calibri"/>
              </a:rPr>
              <a:t>Leading a global effort to eliminate barriers and advance policies that eliminate exclusion and drive inclusion.</a:t>
            </a:r>
            <a:endParaRPr sz="1400">
              <a:latin typeface="Calibri"/>
              <a:ea typeface="Calibri"/>
              <a:cs typeface="Calibri"/>
              <a:sym typeface="Calibri"/>
            </a:endParaRPr>
          </a:p>
        </p:txBody>
      </p:sp>
      <p:sp>
        <p:nvSpPr>
          <p:cNvPr id="156" name="Google Shape;156;p3"/>
          <p:cNvSpPr txBox="1"/>
          <p:nvPr/>
        </p:nvSpPr>
        <p:spPr>
          <a:xfrm>
            <a:off x="4583287" y="2724403"/>
            <a:ext cx="5814060" cy="490855"/>
          </a:xfrm>
          <a:prstGeom prst="rect">
            <a:avLst/>
          </a:prstGeom>
          <a:noFill/>
          <a:ln>
            <a:noFill/>
          </a:ln>
        </p:spPr>
        <p:txBody>
          <a:bodyPr spcFirstLastPara="1" wrap="square" lIns="0" tIns="40000" rIns="0" bIns="0" anchor="t" anchorCtr="0">
            <a:spAutoFit/>
          </a:bodyPr>
          <a:lstStyle/>
          <a:p>
            <a:pPr marL="12700" marR="5080" lvl="0" indent="0" algn="l" rtl="0">
              <a:lnSpc>
                <a:spcPct val="90000"/>
              </a:lnSpc>
              <a:spcBef>
                <a:spcPts val="0"/>
              </a:spcBef>
              <a:spcAft>
                <a:spcPts val="0"/>
              </a:spcAft>
              <a:buNone/>
            </a:pPr>
            <a:r>
              <a:rPr lang="en-US" sz="1800" b="1">
                <a:latin typeface="Calibri"/>
                <a:ea typeface="Calibri"/>
                <a:cs typeface="Calibri"/>
                <a:sym typeface="Calibri"/>
              </a:rPr>
              <a:t>Pan-Disability Movement Solidarity: </a:t>
            </a:r>
            <a:r>
              <a:rPr lang="en-US" sz="1400">
                <a:latin typeface="Calibri"/>
                <a:ea typeface="Calibri"/>
                <a:cs typeface="Calibri"/>
                <a:sym typeface="Calibri"/>
              </a:rPr>
              <a:t>Pursuing equality, inclusion, and accessibility for all people with any disability.</a:t>
            </a:r>
            <a:endParaRPr sz="1400">
              <a:latin typeface="Calibri"/>
              <a:ea typeface="Calibri"/>
              <a:cs typeface="Calibri"/>
              <a:sym typeface="Calibri"/>
            </a:endParaRPr>
          </a:p>
        </p:txBody>
      </p:sp>
      <p:sp>
        <p:nvSpPr>
          <p:cNvPr id="157" name="Google Shape;157;p3"/>
          <p:cNvSpPr txBox="1"/>
          <p:nvPr/>
        </p:nvSpPr>
        <p:spPr>
          <a:xfrm>
            <a:off x="4583287" y="3510788"/>
            <a:ext cx="6386830" cy="683260"/>
          </a:xfrm>
          <a:prstGeom prst="rect">
            <a:avLst/>
          </a:prstGeom>
          <a:noFill/>
          <a:ln>
            <a:noFill/>
          </a:ln>
        </p:spPr>
        <p:txBody>
          <a:bodyPr spcFirstLastPara="1" wrap="square" lIns="0" tIns="40000" rIns="0" bIns="0" anchor="t" anchorCtr="0">
            <a:spAutoFit/>
          </a:bodyPr>
          <a:lstStyle/>
          <a:p>
            <a:pPr marL="12700" marR="5080" lvl="0" indent="0" algn="l" rtl="0">
              <a:lnSpc>
                <a:spcPct val="90000"/>
              </a:lnSpc>
              <a:spcBef>
                <a:spcPts val="0"/>
              </a:spcBef>
              <a:spcAft>
                <a:spcPts val="0"/>
              </a:spcAft>
              <a:buNone/>
            </a:pPr>
            <a:r>
              <a:rPr lang="en-US" sz="1800" b="1">
                <a:latin typeface="Calibri"/>
                <a:ea typeface="Calibri"/>
                <a:cs typeface="Calibri"/>
                <a:sym typeface="Calibri"/>
              </a:rPr>
              <a:t>Intersectional and Cross-Cultural Competency: </a:t>
            </a:r>
            <a:r>
              <a:rPr lang="en-US" sz="1400">
                <a:latin typeface="Calibri"/>
                <a:ea typeface="Calibri"/>
                <a:cs typeface="Calibri"/>
                <a:sym typeface="Calibri"/>
              </a:rPr>
              <a:t>Including the full spectrum of identities and the range of privilege, marginalization, and oppression that impact  how disabled people are treated.</a:t>
            </a:r>
            <a:endParaRPr sz="1400">
              <a:latin typeface="Calibri"/>
              <a:ea typeface="Calibri"/>
              <a:cs typeface="Calibri"/>
              <a:sym typeface="Calibri"/>
            </a:endParaRPr>
          </a:p>
        </p:txBody>
      </p:sp>
      <p:sp>
        <p:nvSpPr>
          <p:cNvPr id="158" name="Google Shape;158;p3"/>
          <p:cNvSpPr txBox="1"/>
          <p:nvPr/>
        </p:nvSpPr>
        <p:spPr>
          <a:xfrm>
            <a:off x="4583287" y="4489195"/>
            <a:ext cx="6336665" cy="1762125"/>
          </a:xfrm>
          <a:prstGeom prst="rect">
            <a:avLst/>
          </a:prstGeom>
          <a:noFill/>
          <a:ln>
            <a:noFill/>
          </a:ln>
        </p:spPr>
        <p:txBody>
          <a:bodyPr spcFirstLastPara="1" wrap="square" lIns="0" tIns="40000" rIns="0" bIns="0" anchor="t" anchorCtr="0">
            <a:spAutoFit/>
          </a:bodyPr>
          <a:lstStyle/>
          <a:p>
            <a:pPr marL="12700" marR="5080" lvl="0" indent="0" algn="l" rtl="0">
              <a:lnSpc>
                <a:spcPct val="90000"/>
              </a:lnSpc>
              <a:spcBef>
                <a:spcPts val="0"/>
              </a:spcBef>
              <a:spcAft>
                <a:spcPts val="0"/>
              </a:spcAft>
              <a:buNone/>
            </a:pPr>
            <a:r>
              <a:rPr lang="en-US" sz="1800" b="1">
                <a:latin typeface="Calibri"/>
                <a:ea typeface="Calibri"/>
                <a:cs typeface="Calibri"/>
                <a:sym typeface="Calibri"/>
              </a:rPr>
              <a:t>Ethics, Integrity, and Accountability: </a:t>
            </a:r>
            <a:r>
              <a:rPr lang="en-US" sz="1400">
                <a:latin typeface="Calibri"/>
                <a:ea typeface="Calibri"/>
                <a:cs typeface="Calibri"/>
                <a:sym typeface="Calibri"/>
              </a:rPr>
              <a:t>Directing our focus and uncompromising standards to the needs of everyone with disabilities, especially people who are most marginalized.</a:t>
            </a:r>
            <a:endParaRPr sz="1400">
              <a:latin typeface="Calibri"/>
              <a:ea typeface="Calibri"/>
              <a:cs typeface="Calibri"/>
              <a:sym typeface="Calibri"/>
            </a:endParaRPr>
          </a:p>
          <a:p>
            <a:pPr marL="0" lvl="0" indent="0" algn="l" rtl="0">
              <a:lnSpc>
                <a:spcPct val="100000"/>
              </a:lnSpc>
              <a:spcBef>
                <a:spcPts val="1285"/>
              </a:spcBef>
              <a:spcAft>
                <a:spcPts val="0"/>
              </a:spcAft>
              <a:buNone/>
            </a:pPr>
            <a:endParaRPr sz="1400">
              <a:latin typeface="Calibri"/>
              <a:ea typeface="Calibri"/>
              <a:cs typeface="Calibri"/>
              <a:sym typeface="Calibri"/>
            </a:endParaRPr>
          </a:p>
          <a:p>
            <a:pPr marL="12700" marR="55880" lvl="0" indent="0" algn="l" rtl="0">
              <a:lnSpc>
                <a:spcPct val="91800"/>
              </a:lnSpc>
              <a:spcBef>
                <a:spcPts val="0"/>
              </a:spcBef>
              <a:spcAft>
                <a:spcPts val="0"/>
              </a:spcAft>
              <a:buNone/>
            </a:pPr>
            <a:r>
              <a:rPr lang="en-US" sz="1800" b="1">
                <a:latin typeface="Calibri"/>
                <a:ea typeface="Calibri"/>
                <a:cs typeface="Calibri"/>
                <a:sym typeface="Calibri"/>
              </a:rPr>
              <a:t>Advancing Human Rights and Supporting Disability Justice Across the Lifespan: </a:t>
            </a:r>
            <a:r>
              <a:rPr lang="en-US" sz="1400">
                <a:latin typeface="Calibri"/>
                <a:ea typeface="Calibri"/>
                <a:cs typeface="Calibri"/>
                <a:sym typeface="Calibri"/>
              </a:rPr>
              <a:t>Securing and enhancing independent and interdependent livelihoods for the whole community.</a:t>
            </a:r>
            <a:endParaRPr sz="1400">
              <a:latin typeface="Calibri"/>
              <a:ea typeface="Calibri"/>
              <a:cs typeface="Calibri"/>
              <a:sym typeface="Calibri"/>
            </a:endParaRPr>
          </a:p>
        </p:txBody>
      </p:sp>
      <p:pic>
        <p:nvPicPr>
          <p:cNvPr id="159" name="Google Shape;159;p3"/>
          <p:cNvPicPr preferRelativeResize="0"/>
          <p:nvPr/>
        </p:nvPicPr>
        <p:blipFill rotWithShape="1">
          <a:blip r:embed="rId7">
            <a:alphaModFix/>
          </a:blip>
          <a:srcRect/>
          <a:stretch/>
        </p:blipFill>
        <p:spPr>
          <a:xfrm>
            <a:off x="11080203" y="210097"/>
            <a:ext cx="851140" cy="3226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59ED85-3BA9-46D1-89C8-007FC3C69B02}"/>
              </a:ext>
            </a:extLst>
          </p:cNvPr>
          <p:cNvSpPr>
            <a:spLocks noGrp="1"/>
          </p:cNvSpPr>
          <p:nvPr>
            <p:ph type="sldNum" sz="quarter" idx="2"/>
          </p:nvPr>
        </p:nvSpPr>
        <p:spPr>
          <a:xfrm>
            <a:off x="15223067" y="8634199"/>
            <a:ext cx="701623" cy="502766"/>
          </a:xfrm>
          <a:prstGeom prst="rect">
            <a:avLst/>
          </a:prstGeom>
          <a:ln w="12700">
            <a:miter lim="400000"/>
          </a:ln>
        </p:spPr>
        <p:txBody>
          <a:bodyPr lIns="60959" rIns="60959" anchor="ctr">
            <a:spAutoFit/>
          </a:bodyPr>
          <a:lstStyle>
            <a:defPPr>
              <a:defRPr lang="en-US"/>
            </a:defPPr>
            <a:lvl1pPr marL="0" algn="r" defTabSz="1219170" rtl="0" eaLnBrk="1" latinLnBrk="0" hangingPunct="1">
              <a:defRPr sz="2667" kern="1200">
                <a:solidFill>
                  <a:schemeClr val="tx1"/>
                </a:solidFill>
                <a:latin typeface="Avenir Book"/>
                <a:ea typeface="Avenir Book"/>
                <a:cs typeface="Avenir Book"/>
                <a:sym typeface="Avenir Book"/>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hangingPunct="0">
              <a:spcAft>
                <a:spcPts val="600"/>
              </a:spcAft>
              <a:defRPr/>
            </a:pPr>
            <a:fld id="{86CB4B4D-7CA3-9044-876B-883B54F8677D}" type="slidenum">
              <a:rPr lang="en-US" smtClean="0"/>
              <a:pPr defTabSz="914377" hangingPunct="0">
                <a:spcAft>
                  <a:spcPts val="600"/>
                </a:spcAft>
                <a:defRPr/>
              </a:pPr>
              <a:t>4</a:t>
            </a:fld>
            <a:endParaRPr lang="en-US" sz="2000"/>
          </a:p>
        </p:txBody>
      </p:sp>
      <p:sp>
        <p:nvSpPr>
          <p:cNvPr id="2" name="Title 1">
            <a:extLst>
              <a:ext uri="{FF2B5EF4-FFF2-40B4-BE49-F238E27FC236}">
                <a16:creationId xmlns:a16="http://schemas.microsoft.com/office/drawing/2014/main" id="{56772CCC-7EF1-4367-8FF3-234E71B965FF}"/>
              </a:ext>
            </a:extLst>
          </p:cNvPr>
          <p:cNvSpPr>
            <a:spLocks noGrp="1"/>
          </p:cNvSpPr>
          <p:nvPr>
            <p:ph type="title"/>
          </p:nvPr>
        </p:nvSpPr>
        <p:spPr>
          <a:xfrm>
            <a:off x="321733" y="224594"/>
            <a:ext cx="10820400" cy="943556"/>
          </a:xfrm>
        </p:spPr>
        <p:txBody>
          <a:bodyPr vert="horz" lIns="91440" tIns="45720" rIns="91440" bIns="45720" rtlCol="0" anchor="ctr">
            <a:noAutofit/>
          </a:bodyPr>
          <a:lstStyle/>
          <a:p>
            <a:pPr algn="ctr">
              <a:lnSpc>
                <a:spcPct val="90000"/>
              </a:lnSpc>
            </a:pPr>
            <a:r>
              <a:rPr lang="en-US" sz="3200" dirty="0">
                <a:latin typeface="+mj-lt"/>
                <a:ea typeface="+mj-ea"/>
                <a:cs typeface="+mj-cs"/>
              </a:rPr>
              <a:t>Extreme Weather, Conflict, Public Health Emergencies  </a:t>
            </a:r>
            <a:br>
              <a:rPr lang="en-US" sz="3200" dirty="0">
                <a:latin typeface="+mj-lt"/>
                <a:ea typeface="+mj-ea"/>
                <a:cs typeface="+mj-cs"/>
              </a:rPr>
            </a:br>
            <a:r>
              <a:rPr lang="en-US" sz="3200" dirty="0">
                <a:latin typeface="+mj-lt"/>
                <a:ea typeface="+mj-ea"/>
                <a:cs typeface="+mj-cs"/>
              </a:rPr>
              <a:t>and Disasters</a:t>
            </a:r>
            <a:endParaRPr lang="en-US" sz="3200" b="1" dirty="0">
              <a:latin typeface="+mj-lt"/>
              <a:ea typeface="+mj-ea"/>
              <a:cs typeface="+mj-cs"/>
            </a:endParaRPr>
          </a:p>
        </p:txBody>
      </p:sp>
      <p:sp>
        <p:nvSpPr>
          <p:cNvPr id="3" name="Rectangle 2">
            <a:extLst>
              <a:ext uri="{FF2B5EF4-FFF2-40B4-BE49-F238E27FC236}">
                <a16:creationId xmlns:a16="http://schemas.microsoft.com/office/drawing/2014/main" id="{5B0F00CE-76A4-2541-B88A-170E4F3BC376}"/>
              </a:ext>
            </a:extLst>
          </p:cNvPr>
          <p:cNvSpPr/>
          <p:nvPr/>
        </p:nvSpPr>
        <p:spPr>
          <a:xfrm>
            <a:off x="647205" y="1536290"/>
            <a:ext cx="3316076" cy="3785419"/>
          </a:xfrm>
          <a:prstGeom prst="rect">
            <a:avLst/>
          </a:prstGeom>
        </p:spPr>
        <p:txBody>
          <a:bodyPr vert="horz" lIns="91440" tIns="45720" rIns="91440" bIns="45720" rtlCol="0">
            <a:normAutofit lnSpcReduction="10000"/>
          </a:bodyPr>
          <a:lstStyle/>
          <a:p>
            <a:pPr>
              <a:lnSpc>
                <a:spcPct val="90000"/>
              </a:lnSpc>
              <a:spcAft>
                <a:spcPts val="600"/>
              </a:spcAft>
            </a:pPr>
            <a:r>
              <a:rPr lang="en-US" sz="2800" dirty="0">
                <a:highlight>
                  <a:srgbClr val="FFFFFF"/>
                </a:highlight>
              </a:rPr>
              <a:t>The frequency, intensity, duration and impact of disasters </a:t>
            </a:r>
            <a:r>
              <a:rPr lang="en-US" sz="2800" dirty="0">
                <a:highlight>
                  <a:srgbClr val="FFFFFF"/>
                </a:highlight>
                <a:cs typeface="Calibri" panose="020F0502020204030204" pitchFamily="34" charset="0"/>
              </a:rPr>
              <a:t>is</a:t>
            </a:r>
            <a:r>
              <a:rPr lang="en-US" sz="2800" dirty="0">
                <a:highlight>
                  <a:srgbClr val="FFFFFF"/>
                </a:highlight>
              </a:rPr>
              <a:t> growing exponentially, driven by climate change, public health emergencies, conflict,  and other threats.</a:t>
            </a:r>
          </a:p>
          <a:p>
            <a:pPr>
              <a:lnSpc>
                <a:spcPct val="90000"/>
              </a:lnSpc>
              <a:spcAft>
                <a:spcPts val="600"/>
              </a:spcAft>
            </a:pPr>
            <a:endParaRPr lang="en-US" sz="2400" dirty="0">
              <a:highlight>
                <a:srgbClr val="FFFFFF"/>
              </a:highlight>
            </a:endParaRPr>
          </a:p>
          <a:p>
            <a:pPr indent="-228600">
              <a:lnSpc>
                <a:spcPct val="90000"/>
              </a:lnSpc>
              <a:spcAft>
                <a:spcPts val="600"/>
              </a:spcAft>
              <a:buFont typeface="Arial" panose="020B0604020202020204" pitchFamily="34" charset="0"/>
              <a:buChar char="•"/>
            </a:pPr>
            <a:endParaRPr lang="en-US" dirty="0">
              <a:highlight>
                <a:srgbClr val="FFFFFF"/>
              </a:highlight>
            </a:endParaRPr>
          </a:p>
        </p:txBody>
      </p:sp>
      <p:pic>
        <p:nvPicPr>
          <p:cNvPr id="3074" name="Picture 2" descr="Photo of wheelchair user in Tropical Storm Lee  His pants are falling down and he is holding his wallet in his mouth as he wheels through flood waters almost up to the seat of his wheelchair.">
            <a:extLst>
              <a:ext uri="{FF2B5EF4-FFF2-40B4-BE49-F238E27FC236}">
                <a16:creationId xmlns:a16="http://schemas.microsoft.com/office/drawing/2014/main" id="{2E603444-3543-2F7A-64BB-A2F27DA556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r="7551"/>
          <a:stretch/>
        </p:blipFill>
        <p:spPr bwMode="auto">
          <a:xfrm>
            <a:off x="4288753" y="1154982"/>
            <a:ext cx="7903247" cy="528431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3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0">
            <a:extLst>
              <a:ext uri="{C183D7F6-B498-43B3-948B-1728B52AA6E4}">
                <adec:decorative xmlns:adec="http://schemas.microsoft.com/office/drawing/2017/decorative" val="1"/>
              </a:ext>
            </a:extLst>
          </p:cNvPr>
          <p:cNvSpPr/>
          <p:nvPr/>
        </p:nvSpPr>
        <p:spPr>
          <a:xfrm>
            <a:off x="4471701" y="198381"/>
            <a:ext cx="5101839" cy="713216"/>
          </a:xfrm>
          <a:prstGeom prst="rect">
            <a:avLst/>
          </a:prstGeom>
          <a:solidFill>
            <a:srgbClr val="67214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1800">
              <a:solidFill>
                <a:schemeClr val="lt1"/>
              </a:solidFill>
            </a:endParaRPr>
          </a:p>
        </p:txBody>
      </p:sp>
      <p:sp>
        <p:nvSpPr>
          <p:cNvPr id="325" name="Google Shape;325;p10"/>
          <p:cNvSpPr txBox="1">
            <a:spLocks noGrp="1"/>
          </p:cNvSpPr>
          <p:nvPr>
            <p:ph type="ctrTitle"/>
          </p:nvPr>
        </p:nvSpPr>
        <p:spPr>
          <a:xfrm>
            <a:off x="4320656" y="239291"/>
            <a:ext cx="5101839" cy="694066"/>
          </a:xfrm>
          <a:prstGeom prst="rect">
            <a:avLst/>
          </a:prstGeom>
          <a:noFill/>
          <a:ln>
            <a:noFill/>
          </a:ln>
        </p:spPr>
        <p:txBody>
          <a:bodyPr spcFirstLastPara="1" wrap="square" lIns="91425" tIns="45700" rIns="91425" bIns="45700" anchor="ctr" anchorCtr="0">
            <a:normAutofit/>
          </a:bodyPr>
          <a:lstStyle/>
          <a:p>
            <a:pPr marL="274320" lvl="0" indent="0" algn="l" rtl="0">
              <a:lnSpc>
                <a:spcPct val="90000"/>
              </a:lnSpc>
              <a:spcBef>
                <a:spcPts val="0"/>
              </a:spcBef>
              <a:spcAft>
                <a:spcPts val="0"/>
              </a:spcAft>
              <a:buClr>
                <a:schemeClr val="lt1"/>
              </a:buClr>
              <a:buSzPts val="2000"/>
              <a:buFont typeface="Calibri"/>
              <a:buNone/>
            </a:pPr>
            <a:r>
              <a:rPr lang="en-US" sz="2000" b="1" dirty="0">
                <a:solidFill>
                  <a:schemeClr val="lt1"/>
                </a:solidFill>
              </a:rPr>
              <a:t>Emergency Preparedness, Disaster Risk Reduction, and Climate Resilience</a:t>
            </a:r>
            <a:endParaRPr dirty="0"/>
          </a:p>
        </p:txBody>
      </p:sp>
      <p:sp>
        <p:nvSpPr>
          <p:cNvPr id="327" name="Google Shape;327;p10"/>
          <p:cNvSpPr txBox="1">
            <a:spLocks noGrp="1"/>
          </p:cNvSpPr>
          <p:nvPr>
            <p:ph type="subTitle" idx="1"/>
          </p:nvPr>
        </p:nvSpPr>
        <p:spPr>
          <a:xfrm>
            <a:off x="832525" y="2856359"/>
            <a:ext cx="1294778" cy="4377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672146"/>
              </a:buClr>
              <a:buSzPts val="1800"/>
              <a:buNone/>
            </a:pPr>
            <a:r>
              <a:rPr lang="en-US" sz="1800" b="1" dirty="0">
                <a:solidFill>
                  <a:srgbClr val="672146"/>
                </a:solidFill>
              </a:rPr>
              <a:t>Why?</a:t>
            </a:r>
            <a:endParaRPr dirty="0"/>
          </a:p>
        </p:txBody>
      </p:sp>
      <p:sp>
        <p:nvSpPr>
          <p:cNvPr id="328" name="Google Shape;328;p10"/>
          <p:cNvSpPr txBox="1"/>
          <p:nvPr/>
        </p:nvSpPr>
        <p:spPr>
          <a:xfrm>
            <a:off x="665490" y="3287058"/>
            <a:ext cx="2338699" cy="1169551"/>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400" dirty="0"/>
              <a:t>Emergencies, disasters and crises create and exacerbate barriers and inequities requiring inclusive strategies across the disaster life cycle.</a:t>
            </a:r>
            <a:endParaRPr dirty="0"/>
          </a:p>
        </p:txBody>
      </p:sp>
      <p:sp>
        <p:nvSpPr>
          <p:cNvPr id="329" name="Google Shape;329;p10"/>
          <p:cNvSpPr txBox="1"/>
          <p:nvPr/>
        </p:nvSpPr>
        <p:spPr>
          <a:xfrm>
            <a:off x="3004189" y="1393954"/>
            <a:ext cx="1294778" cy="43773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672146"/>
              </a:buClr>
              <a:buSzPts val="1800"/>
              <a:buFont typeface="Arial"/>
              <a:buNone/>
            </a:pPr>
            <a:r>
              <a:rPr lang="en-US" sz="1800" b="1" dirty="0">
                <a:solidFill>
                  <a:srgbClr val="672146"/>
                </a:solidFill>
                <a:latin typeface="Calibri"/>
                <a:ea typeface="Calibri"/>
                <a:cs typeface="Calibri"/>
                <a:sym typeface="Calibri"/>
              </a:rPr>
              <a:t>Who?</a:t>
            </a:r>
            <a:endParaRPr dirty="0"/>
          </a:p>
        </p:txBody>
      </p:sp>
      <p:sp>
        <p:nvSpPr>
          <p:cNvPr id="330" name="Google Shape;330;p10"/>
          <p:cNvSpPr txBox="1"/>
          <p:nvPr/>
        </p:nvSpPr>
        <p:spPr>
          <a:xfrm>
            <a:off x="2759520" y="1803622"/>
            <a:ext cx="2196270" cy="1169551"/>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400" dirty="0"/>
              <a:t>People with disabilities are up to 4 times more likely to be injured or die in an emergency or disaster than those without disabilities.</a:t>
            </a:r>
            <a:endParaRPr dirty="0"/>
          </a:p>
        </p:txBody>
      </p:sp>
      <p:sp>
        <p:nvSpPr>
          <p:cNvPr id="331" name="Google Shape;331;p10"/>
          <p:cNvSpPr txBox="1"/>
          <p:nvPr/>
        </p:nvSpPr>
        <p:spPr>
          <a:xfrm>
            <a:off x="5448611" y="1076658"/>
            <a:ext cx="1294778" cy="43773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672146"/>
              </a:buClr>
              <a:buSzPts val="1800"/>
              <a:buFont typeface="Arial"/>
              <a:buNone/>
            </a:pPr>
            <a:r>
              <a:rPr lang="en-US" sz="1800" b="1" dirty="0">
                <a:solidFill>
                  <a:srgbClr val="672146"/>
                </a:solidFill>
                <a:latin typeface="Calibri"/>
                <a:ea typeface="Calibri"/>
                <a:cs typeface="Calibri"/>
                <a:sym typeface="Calibri"/>
              </a:rPr>
              <a:t>How?</a:t>
            </a:r>
            <a:endParaRPr dirty="0"/>
          </a:p>
        </p:txBody>
      </p:sp>
      <p:sp>
        <p:nvSpPr>
          <p:cNvPr id="332" name="Google Shape;332;p10"/>
          <p:cNvSpPr txBox="1"/>
          <p:nvPr/>
        </p:nvSpPr>
        <p:spPr>
          <a:xfrm>
            <a:off x="5158109" y="1317287"/>
            <a:ext cx="2132156" cy="1169551"/>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400" dirty="0"/>
              <a:t>WID SME create scalable, accessible, and innovative solutions that remediate systemic barriers and build inclusive communities.</a:t>
            </a:r>
            <a:endParaRPr dirty="0"/>
          </a:p>
        </p:txBody>
      </p:sp>
      <p:sp>
        <p:nvSpPr>
          <p:cNvPr id="333" name="Google Shape;333;p10"/>
          <p:cNvSpPr txBox="1"/>
          <p:nvPr/>
        </p:nvSpPr>
        <p:spPr>
          <a:xfrm>
            <a:off x="7893033" y="1395920"/>
            <a:ext cx="1294778" cy="43773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672146"/>
              </a:buClr>
              <a:buSzPts val="1800"/>
              <a:buFont typeface="Arial"/>
              <a:buNone/>
            </a:pPr>
            <a:r>
              <a:rPr lang="en-US" sz="1800" b="1" dirty="0">
                <a:solidFill>
                  <a:srgbClr val="672146"/>
                </a:solidFill>
                <a:latin typeface="Calibri"/>
                <a:ea typeface="Calibri"/>
                <a:cs typeface="Calibri"/>
                <a:sym typeface="Calibri"/>
              </a:rPr>
              <a:t>When?</a:t>
            </a:r>
            <a:endParaRPr dirty="0"/>
          </a:p>
        </p:txBody>
      </p:sp>
      <p:sp>
        <p:nvSpPr>
          <p:cNvPr id="334" name="Google Shape;334;p10"/>
          <p:cNvSpPr txBox="1"/>
          <p:nvPr/>
        </p:nvSpPr>
        <p:spPr>
          <a:xfrm>
            <a:off x="7492584" y="1794716"/>
            <a:ext cx="2102266" cy="1384995"/>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400" dirty="0"/>
              <a:t>Resilient and sustainable communities result from partnerships and planning with disability-led organizations before a disaster event.</a:t>
            </a:r>
            <a:endParaRPr dirty="0"/>
          </a:p>
        </p:txBody>
      </p:sp>
      <p:sp>
        <p:nvSpPr>
          <p:cNvPr id="335" name="Google Shape;335;p10"/>
          <p:cNvSpPr txBox="1"/>
          <p:nvPr/>
        </p:nvSpPr>
        <p:spPr>
          <a:xfrm>
            <a:off x="9673682" y="2856360"/>
            <a:ext cx="1294778" cy="43773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672146"/>
              </a:buClr>
              <a:buSzPts val="1800"/>
              <a:buFont typeface="Arial"/>
              <a:buNone/>
            </a:pPr>
            <a:r>
              <a:rPr lang="en-US" sz="1800" b="1" dirty="0">
                <a:solidFill>
                  <a:srgbClr val="672146"/>
                </a:solidFill>
                <a:latin typeface="Calibri"/>
                <a:ea typeface="Calibri"/>
                <a:cs typeface="Calibri"/>
                <a:sym typeface="Calibri"/>
              </a:rPr>
              <a:t>Where?</a:t>
            </a:r>
            <a:endParaRPr dirty="0"/>
          </a:p>
        </p:txBody>
      </p:sp>
      <p:sp>
        <p:nvSpPr>
          <p:cNvPr id="336" name="Google Shape;336;p10"/>
          <p:cNvSpPr txBox="1"/>
          <p:nvPr/>
        </p:nvSpPr>
        <p:spPr>
          <a:xfrm>
            <a:off x="9573540" y="3240726"/>
            <a:ext cx="2196270" cy="1384995"/>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400" dirty="0"/>
              <a:t>WID’s SME consult with private sector corporations, non-profit representatives, governments, the UN, and global leaders around the world.</a:t>
            </a:r>
            <a:endParaRPr dirty="0"/>
          </a:p>
        </p:txBody>
      </p:sp>
      <p:pic>
        <p:nvPicPr>
          <p:cNvPr id="337" name="Google Shape;337;p10" descr="figure of the world map in a half circle with icons left to right, disaster, wheelchair, list, stop watch, and location dot"/>
          <p:cNvPicPr preferRelativeResize="0"/>
          <p:nvPr/>
        </p:nvPicPr>
        <p:blipFill rotWithShape="1">
          <a:blip r:embed="rId3">
            <a:alphaModFix/>
          </a:blip>
          <a:srcRect/>
          <a:stretch/>
        </p:blipFill>
        <p:spPr>
          <a:xfrm>
            <a:off x="1716864" y="-141942"/>
            <a:ext cx="9144001"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6EFECE-B0AF-4717-AE9D-6AF10B4AFE5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057" y="0"/>
            <a:ext cx="3101010" cy="1957515"/>
          </a:xfrm>
          <a:prstGeom prst="rect">
            <a:avLst/>
          </a:prstGeom>
        </p:spPr>
      </p:pic>
      <p:sp>
        <p:nvSpPr>
          <p:cNvPr id="7" name="Title 6">
            <a:extLst>
              <a:ext uri="{FF2B5EF4-FFF2-40B4-BE49-F238E27FC236}">
                <a16:creationId xmlns:a16="http://schemas.microsoft.com/office/drawing/2014/main" id="{6D1F749E-48D7-1AA3-46C1-4DADADC6A03A}"/>
              </a:ext>
            </a:extLst>
          </p:cNvPr>
          <p:cNvSpPr>
            <a:spLocks noGrp="1"/>
          </p:cNvSpPr>
          <p:nvPr>
            <p:ph type="ctrTitle"/>
          </p:nvPr>
        </p:nvSpPr>
        <p:spPr>
          <a:xfrm>
            <a:off x="438057" y="2353733"/>
            <a:ext cx="11364476" cy="4226582"/>
          </a:xfrm>
        </p:spPr>
        <p:txBody>
          <a:bodyPr>
            <a:noAutofit/>
          </a:bodyPr>
          <a:lstStyle/>
          <a:p>
            <a:pPr>
              <a:lnSpc>
                <a:spcPct val="150000"/>
              </a:lnSpc>
            </a:pPr>
            <a:r>
              <a:rPr lang="en-US" sz="2000" dirty="0">
                <a:solidFill>
                  <a:schemeClr val="tx1"/>
                </a:solidFill>
                <a:latin typeface="Noto Sans" panose="020B0502040504020204" pitchFamily="34" charset="0"/>
                <a:ea typeface="Noto Sans" panose="020B0502040504020204" pitchFamily="34" charset="0"/>
                <a:cs typeface="Noto Sans" panose="020B0502040504020204" pitchFamily="34" charset="0"/>
              </a:rPr>
              <a:t>An alliance of disability-led organizations, foundations, corporations, and humanitarian actors collaborating to accelerate solutions for disaster impacted disability organizations and the disabled people they serve.</a:t>
            </a:r>
            <a:br>
              <a:rPr lang="en-US" sz="2000" dirty="0">
                <a:solidFill>
                  <a:schemeClr val="tx1"/>
                </a:solidFill>
                <a:latin typeface="Noto Sans" panose="020B0502040504020204" pitchFamily="34" charset="0"/>
                <a:ea typeface="Noto Sans" panose="020B0502040504020204" pitchFamily="34" charset="0"/>
                <a:cs typeface="Noto Sans" panose="020B0502040504020204" pitchFamily="34" charset="0"/>
              </a:rPr>
            </a:br>
            <a:r>
              <a:rPr lang="en-US" sz="2000" dirty="0">
                <a:solidFill>
                  <a:schemeClr val="tx1"/>
                </a:solidFill>
                <a:latin typeface="Noto Sans" panose="020B0502040504020204" pitchFamily="34" charset="0"/>
                <a:ea typeface="Noto Sans" panose="020B0502040504020204" pitchFamily="34" charset="0"/>
                <a:cs typeface="Noto Sans" panose="020B0502040504020204" pitchFamily="34" charset="0"/>
              </a:rPr>
              <a:t>Providing an alternative to the traditional model where very little, if any reaches disability-led organizations</a:t>
            </a:r>
            <a:br>
              <a:rPr lang="en-US" sz="2000" dirty="0">
                <a:solidFill>
                  <a:schemeClr val="tx1"/>
                </a:solidFill>
                <a:latin typeface="Noto Sans" panose="020B0502040504020204" pitchFamily="34" charset="0"/>
                <a:ea typeface="Noto Sans" panose="020B0502040504020204" pitchFamily="34" charset="0"/>
                <a:cs typeface="Noto Sans" panose="020B0502040504020204" pitchFamily="34" charset="0"/>
              </a:rPr>
            </a:br>
            <a:br>
              <a:rPr lang="en-US" sz="2000" dirty="0">
                <a:solidFill>
                  <a:schemeClr val="tx1"/>
                </a:solidFill>
                <a:latin typeface="Noto Sans" panose="020B0502040504020204" pitchFamily="34" charset="0"/>
                <a:ea typeface="Noto Sans" panose="020B0502040504020204" pitchFamily="34" charset="0"/>
                <a:cs typeface="Noto Sans" panose="020B0502040504020204" pitchFamily="34" charset="0"/>
              </a:rPr>
            </a:br>
            <a:r>
              <a:rPr lang="en-US" sz="2000" dirty="0">
                <a:solidFill>
                  <a:schemeClr val="tx1"/>
                </a:solidFill>
                <a:latin typeface="Noto Sans" panose="020B0502040504020204" pitchFamily="34" charset="0"/>
                <a:ea typeface="Noto Sans" panose="020B0502040504020204" pitchFamily="34" charset="0"/>
                <a:cs typeface="Noto Sans" panose="020B0502040504020204" pitchFamily="34" charset="0"/>
              </a:rPr>
              <a:t>Maximizing on the expertise of disability-led organizations in their communities</a:t>
            </a:r>
            <a:br>
              <a:rPr lang="en-US" sz="2000" dirty="0">
                <a:solidFill>
                  <a:schemeClr val="tx1"/>
                </a:solidFill>
                <a:latin typeface="Noto Sans" panose="020B0502040504020204" pitchFamily="34" charset="0"/>
                <a:ea typeface="Noto Sans" panose="020B0502040504020204" pitchFamily="34" charset="0"/>
                <a:cs typeface="Noto Sans" panose="020B0502040504020204" pitchFamily="34" charset="0"/>
              </a:rPr>
            </a:br>
            <a:r>
              <a:rPr lang="en-US" sz="2000" dirty="0">
                <a:solidFill>
                  <a:schemeClr val="tx1"/>
                </a:solidFill>
                <a:latin typeface="Noto Sans" panose="020B0502040504020204" pitchFamily="34" charset="0"/>
                <a:ea typeface="Noto Sans" panose="020B0502040504020204" pitchFamily="34" charset="0"/>
                <a:cs typeface="Noto Sans" panose="020B0502040504020204" pitchFamily="34" charset="0"/>
              </a:rPr>
              <a:t>Creating partnerships instead of charity </a:t>
            </a:r>
            <a:br>
              <a:rPr lang="en-US" sz="2000" dirty="0">
                <a:solidFill>
                  <a:schemeClr val="tx1"/>
                </a:solidFill>
                <a:latin typeface="Noto Sans" panose="020B0502040504020204" pitchFamily="34" charset="0"/>
                <a:ea typeface="Noto Sans" panose="020B0502040504020204" pitchFamily="34" charset="0"/>
                <a:cs typeface="Noto Sans" panose="020B0502040504020204" pitchFamily="34" charset="0"/>
              </a:rPr>
            </a:br>
            <a:endParaRPr lang="en-US" sz="2000" dirty="0">
              <a:solidFill>
                <a:schemeClr val="tx1"/>
              </a:solidFill>
            </a:endParaRPr>
          </a:p>
        </p:txBody>
      </p:sp>
    </p:spTree>
    <p:extLst>
      <p:ext uri="{BB962C8B-B14F-4D97-AF65-F5344CB8AC3E}">
        <p14:creationId xmlns:p14="http://schemas.microsoft.com/office/powerpoint/2010/main" val="3279699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2"/>
          <p:cNvSpPr/>
          <p:nvPr/>
        </p:nvSpPr>
        <p:spPr>
          <a:xfrm>
            <a:off x="5461957" y="2768303"/>
            <a:ext cx="6363970" cy="3331845"/>
          </a:xfrm>
          <a:custGeom>
            <a:avLst/>
            <a:gdLst/>
            <a:ahLst/>
            <a:cxnLst/>
            <a:rect l="l" t="t" r="r" b="b"/>
            <a:pathLst>
              <a:path w="6363970" h="3331845" extrusionOk="0">
                <a:moveTo>
                  <a:pt x="6363585" y="0"/>
                </a:moveTo>
                <a:lnTo>
                  <a:pt x="0" y="0"/>
                </a:lnTo>
                <a:lnTo>
                  <a:pt x="0" y="3331244"/>
                </a:lnTo>
                <a:lnTo>
                  <a:pt x="6363585" y="3331244"/>
                </a:lnTo>
                <a:lnTo>
                  <a:pt x="6363585" y="0"/>
                </a:lnTo>
                <a:close/>
              </a:path>
            </a:pathLst>
          </a:custGeom>
          <a:solidFill>
            <a:srgbClr val="326295"/>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354" name="Google Shape;354;p12"/>
          <p:cNvPicPr preferRelativeResize="0"/>
          <p:nvPr/>
        </p:nvPicPr>
        <p:blipFill rotWithShape="1">
          <a:blip r:embed="rId3">
            <a:alphaModFix/>
          </a:blip>
          <a:srcRect/>
          <a:stretch/>
        </p:blipFill>
        <p:spPr>
          <a:xfrm>
            <a:off x="412232" y="232501"/>
            <a:ext cx="1457774" cy="1390398"/>
          </a:xfrm>
          <a:prstGeom prst="rect">
            <a:avLst/>
          </a:prstGeom>
          <a:noFill/>
          <a:ln>
            <a:noFill/>
          </a:ln>
        </p:spPr>
      </p:pic>
      <p:pic>
        <p:nvPicPr>
          <p:cNvPr id="355" name="Google Shape;355;p12"/>
          <p:cNvPicPr preferRelativeResize="0"/>
          <p:nvPr/>
        </p:nvPicPr>
        <p:blipFill rotWithShape="1">
          <a:blip r:embed="rId4">
            <a:alphaModFix/>
          </a:blip>
          <a:srcRect/>
          <a:stretch/>
        </p:blipFill>
        <p:spPr>
          <a:xfrm>
            <a:off x="1995453" y="548581"/>
            <a:ext cx="9686541" cy="759002"/>
          </a:xfrm>
          <a:prstGeom prst="rect">
            <a:avLst/>
          </a:prstGeom>
          <a:noFill/>
          <a:ln>
            <a:noFill/>
          </a:ln>
        </p:spPr>
      </p:pic>
      <p:pic>
        <p:nvPicPr>
          <p:cNvPr id="356" name="Google Shape;356;p12"/>
          <p:cNvPicPr preferRelativeResize="0"/>
          <p:nvPr/>
        </p:nvPicPr>
        <p:blipFill rotWithShape="1">
          <a:blip r:embed="rId5">
            <a:alphaModFix/>
          </a:blip>
          <a:srcRect/>
          <a:stretch/>
        </p:blipFill>
        <p:spPr>
          <a:xfrm>
            <a:off x="5605890" y="2924950"/>
            <a:ext cx="6076104" cy="3018550"/>
          </a:xfrm>
          <a:prstGeom prst="rect">
            <a:avLst/>
          </a:prstGeom>
          <a:noFill/>
          <a:ln>
            <a:noFill/>
          </a:ln>
        </p:spPr>
      </p:pic>
      <p:sp>
        <p:nvSpPr>
          <p:cNvPr id="362" name="Google Shape;362;p12"/>
          <p:cNvSpPr txBox="1">
            <a:spLocks noGrp="1"/>
          </p:cNvSpPr>
          <p:nvPr>
            <p:ph type="title"/>
          </p:nvPr>
        </p:nvSpPr>
        <p:spPr>
          <a:xfrm>
            <a:off x="916939" y="615856"/>
            <a:ext cx="10358120" cy="683260"/>
          </a:xfrm>
          <a:prstGeom prst="rect">
            <a:avLst/>
          </a:prstGeom>
          <a:noFill/>
          <a:ln>
            <a:noFill/>
          </a:ln>
        </p:spPr>
        <p:txBody>
          <a:bodyPr spcFirstLastPara="1" wrap="square" lIns="0" tIns="145775" rIns="0" bIns="0" anchor="t" anchorCtr="0">
            <a:spAutoFit/>
          </a:bodyPr>
          <a:lstStyle/>
          <a:p>
            <a:pPr marL="1204595" lvl="0" indent="0" algn="l" rtl="0">
              <a:lnSpc>
                <a:spcPct val="100000"/>
              </a:lnSpc>
              <a:spcBef>
                <a:spcPts val="0"/>
              </a:spcBef>
              <a:spcAft>
                <a:spcPts val="0"/>
              </a:spcAft>
              <a:buNone/>
            </a:pPr>
            <a:r>
              <a:rPr lang="en-US" dirty="0"/>
              <a:t>Global Alliance for Disaster Resource Acceleration</a:t>
            </a:r>
            <a:endParaRPr dirty="0"/>
          </a:p>
        </p:txBody>
      </p:sp>
      <p:sp>
        <p:nvSpPr>
          <p:cNvPr id="363" name="Google Shape;363;p12"/>
          <p:cNvSpPr txBox="1">
            <a:spLocks noGrp="1"/>
          </p:cNvSpPr>
          <p:nvPr>
            <p:ph type="body" idx="1"/>
          </p:nvPr>
        </p:nvSpPr>
        <p:spPr>
          <a:xfrm>
            <a:off x="393379" y="1742752"/>
            <a:ext cx="9746043" cy="319313"/>
          </a:xfrm>
          <a:prstGeom prst="rect">
            <a:avLst/>
          </a:prstGeom>
          <a:noFill/>
          <a:ln>
            <a:noFill/>
          </a:ln>
        </p:spPr>
        <p:txBody>
          <a:bodyPr spcFirstLastPara="1" wrap="square" lIns="0" tIns="11425" rIns="0" bIns="0" anchor="t" anchorCtr="0">
            <a:spAutoFit/>
          </a:bodyPr>
          <a:lstStyle/>
          <a:p>
            <a:pPr marL="12700" lvl="0" indent="0" algn="l" rtl="0">
              <a:lnSpc>
                <a:spcPct val="100000"/>
              </a:lnSpc>
              <a:spcBef>
                <a:spcPts val="0"/>
              </a:spcBef>
              <a:spcAft>
                <a:spcPts val="0"/>
              </a:spcAft>
              <a:buNone/>
            </a:pPr>
            <a:r>
              <a:rPr lang="en-US" dirty="0">
                <a:latin typeface="Verdana" panose="020B0604030504040204" pitchFamily="34" charset="0"/>
                <a:ea typeface="Verdana" panose="020B0604030504040204" pitchFamily="34" charset="0"/>
                <a:cs typeface="Verdana" panose="020B0604030504040204" pitchFamily="34" charset="0"/>
              </a:rPr>
              <a:t>Pursuing disability equity in disaster response, risk reduction, and recovery</a:t>
            </a:r>
          </a:p>
        </p:txBody>
      </p:sp>
      <p:sp>
        <p:nvSpPr>
          <p:cNvPr id="364" name="Google Shape;364;p12"/>
          <p:cNvSpPr txBox="1"/>
          <p:nvPr/>
        </p:nvSpPr>
        <p:spPr>
          <a:xfrm>
            <a:off x="412232" y="5859085"/>
            <a:ext cx="4905792" cy="958334"/>
          </a:xfrm>
          <a:prstGeom prst="rect">
            <a:avLst/>
          </a:prstGeom>
          <a:noFill/>
          <a:ln>
            <a:noFill/>
          </a:ln>
        </p:spPr>
        <p:txBody>
          <a:bodyPr spcFirstLastPara="1" wrap="square" lIns="0" tIns="14600" rIns="0" bIns="0" anchor="t" anchorCtr="0">
            <a:spAutoFit/>
          </a:bodyPr>
          <a:lstStyle/>
          <a:p>
            <a:pPr lvl="0" indent="0" algn="l" rtl="0">
              <a:lnSpc>
                <a:spcPct val="100000"/>
              </a:lnSpc>
              <a:spcBef>
                <a:spcPts val="0"/>
              </a:spcBef>
              <a:spcAft>
                <a:spcPts val="0"/>
              </a:spcAft>
              <a:buNone/>
            </a:pPr>
            <a:r>
              <a:rPr lang="en-US" sz="1400" dirty="0">
                <a:latin typeface="+mn-lt"/>
                <a:ea typeface="Verdana"/>
                <a:cs typeface="Verdana"/>
                <a:sym typeface="Verdana"/>
              </a:rPr>
              <a:t>Support Disability-Led Organizations:</a:t>
            </a:r>
            <a:endParaRPr sz="1400" dirty="0">
              <a:latin typeface="+mn-lt"/>
              <a:ea typeface="Verdana"/>
              <a:cs typeface="Verdana"/>
              <a:sym typeface="Verdana"/>
            </a:endParaRPr>
          </a:p>
          <a:p>
            <a:pPr marR="5080" lvl="0" indent="0" algn="l" rtl="0">
              <a:lnSpc>
                <a:spcPct val="169300"/>
              </a:lnSpc>
              <a:spcBef>
                <a:spcPts val="0"/>
              </a:spcBef>
              <a:spcAft>
                <a:spcPts val="0"/>
              </a:spcAft>
              <a:buNone/>
            </a:pPr>
            <a:r>
              <a:rPr lang="en-US" sz="1400" dirty="0">
                <a:latin typeface="+mn-lt"/>
                <a:ea typeface="Verdana"/>
                <a:cs typeface="Verdana"/>
                <a:sym typeface="Verdana"/>
              </a:rPr>
              <a:t>GADRA Virtual EOC: </a:t>
            </a:r>
            <a:r>
              <a:rPr lang="en-US" sz="1400" dirty="0">
                <a:latin typeface="+mn-lt"/>
                <a:ea typeface="Verdana"/>
                <a:cs typeface="Verdana"/>
                <a:sym typeface="Verdana"/>
                <a:hlinkClick r:id="rId6"/>
              </a:rPr>
              <a:t>www.gadra.communityos.org</a:t>
            </a:r>
            <a:r>
              <a:rPr lang="en-US" sz="1400" dirty="0">
                <a:latin typeface="+mn-lt"/>
                <a:ea typeface="Verdana"/>
                <a:cs typeface="Verdana"/>
                <a:sym typeface="Verdana"/>
              </a:rPr>
              <a:t>  </a:t>
            </a:r>
          </a:p>
          <a:p>
            <a:pPr marR="5080" lvl="0" indent="0" algn="l" rtl="0">
              <a:lnSpc>
                <a:spcPct val="169300"/>
              </a:lnSpc>
              <a:spcBef>
                <a:spcPts val="0"/>
              </a:spcBef>
              <a:spcAft>
                <a:spcPts val="0"/>
              </a:spcAft>
              <a:buNone/>
            </a:pPr>
            <a:r>
              <a:rPr lang="en-US" sz="1400" dirty="0">
                <a:latin typeface="+mn-lt"/>
                <a:ea typeface="Verdana"/>
                <a:cs typeface="Verdana"/>
                <a:sym typeface="Verdana"/>
              </a:rPr>
              <a:t>Email: </a:t>
            </a:r>
            <a:r>
              <a:rPr lang="en-US" sz="1400" u="sng" dirty="0">
                <a:solidFill>
                  <a:schemeClr val="hlink"/>
                </a:solidFill>
                <a:latin typeface="+mn-lt"/>
                <a:ea typeface="Verdana"/>
                <a:cs typeface="Verdana"/>
                <a:sym typeface="Verdana"/>
                <a:hlinkClick r:id="rId7"/>
              </a:rPr>
              <a:t>GADRA@wid.org</a:t>
            </a:r>
            <a:endParaRPr sz="1400" dirty="0">
              <a:latin typeface="+mn-lt"/>
              <a:ea typeface="Verdana"/>
              <a:cs typeface="Verdana"/>
              <a:sym typeface="Verdana"/>
            </a:endParaRPr>
          </a:p>
        </p:txBody>
      </p:sp>
      <p:sp>
        <p:nvSpPr>
          <p:cNvPr id="365" name="Google Shape;365;p12"/>
          <p:cNvSpPr txBox="1"/>
          <p:nvPr/>
        </p:nvSpPr>
        <p:spPr>
          <a:xfrm>
            <a:off x="5461957" y="6245361"/>
            <a:ext cx="6336665" cy="405765"/>
          </a:xfrm>
          <a:prstGeom prst="rect">
            <a:avLst/>
          </a:prstGeom>
          <a:noFill/>
          <a:ln>
            <a:noFill/>
          </a:ln>
        </p:spPr>
        <p:txBody>
          <a:bodyPr spcFirstLastPara="1" wrap="square" lIns="0" tIns="34925" rIns="0" bIns="0" anchor="t" anchorCtr="0">
            <a:spAutoFit/>
          </a:bodyPr>
          <a:lstStyle/>
          <a:p>
            <a:pPr marL="12700" lvl="0" indent="0" algn="l" rtl="0">
              <a:lnSpc>
                <a:spcPct val="100000"/>
              </a:lnSpc>
              <a:spcBef>
                <a:spcPts val="0"/>
              </a:spcBef>
              <a:spcAft>
                <a:spcPts val="0"/>
              </a:spcAft>
              <a:buNone/>
            </a:pPr>
            <a:r>
              <a:rPr lang="en-US" sz="1100" dirty="0">
                <a:latin typeface="Arial"/>
                <a:ea typeface="Arial"/>
                <a:cs typeface="Arial"/>
                <a:sym typeface="Arial"/>
              </a:rPr>
              <a:t>Steering Team:</a:t>
            </a:r>
            <a:endParaRPr sz="1100" dirty="0">
              <a:latin typeface="Arial"/>
              <a:ea typeface="Arial"/>
              <a:cs typeface="Arial"/>
              <a:sym typeface="Arial"/>
            </a:endParaRPr>
          </a:p>
          <a:p>
            <a:pPr marL="12700" lvl="0" indent="0" algn="l" rtl="0">
              <a:lnSpc>
                <a:spcPct val="100000"/>
              </a:lnSpc>
              <a:spcBef>
                <a:spcPts val="175"/>
              </a:spcBef>
              <a:spcAft>
                <a:spcPts val="0"/>
              </a:spcAft>
              <a:buNone/>
            </a:pPr>
            <a:r>
              <a:rPr lang="en-US" sz="1100" u="sng" dirty="0">
                <a:latin typeface="Arial"/>
                <a:ea typeface="Arial"/>
                <a:cs typeface="Arial"/>
                <a:sym typeface="Arial"/>
              </a:rPr>
              <a:t>World Institute on Disabilit</a:t>
            </a:r>
            <a:r>
              <a:rPr lang="en-US" sz="1100" dirty="0">
                <a:latin typeface="Arial"/>
                <a:ea typeface="Arial"/>
                <a:cs typeface="Arial"/>
                <a:sym typeface="Arial"/>
              </a:rPr>
              <a:t>y, </a:t>
            </a:r>
            <a:r>
              <a:rPr lang="en-US" sz="1100" u="sng" dirty="0">
                <a:latin typeface="Arial"/>
                <a:ea typeface="Arial"/>
                <a:cs typeface="Arial"/>
                <a:sym typeface="Arial"/>
              </a:rPr>
              <a:t>The Partnership for Inclusive Disaster Strategies</a:t>
            </a:r>
            <a:r>
              <a:rPr lang="en-US" sz="1100" dirty="0">
                <a:latin typeface="Arial"/>
                <a:ea typeface="Arial"/>
                <a:cs typeface="Arial"/>
                <a:sym typeface="Arial"/>
              </a:rPr>
              <a:t>, &amp; </a:t>
            </a:r>
            <a:r>
              <a:rPr lang="en-US" sz="1100" u="sng" dirty="0">
                <a:latin typeface="Arial"/>
                <a:ea typeface="Arial"/>
                <a:cs typeface="Arial"/>
                <a:sym typeface="Arial"/>
              </a:rPr>
              <a:t>ONG </a:t>
            </a:r>
            <a:r>
              <a:rPr lang="en-US" sz="1100" u="sng" dirty="0" err="1">
                <a:latin typeface="Arial"/>
                <a:ea typeface="Arial"/>
                <a:cs typeface="Arial"/>
                <a:sym typeface="Arial"/>
              </a:rPr>
              <a:t>Inclusiva</a:t>
            </a:r>
            <a:endParaRPr sz="1100" dirty="0">
              <a:latin typeface="Arial"/>
              <a:ea typeface="Arial"/>
              <a:cs typeface="Arial"/>
              <a:sym typeface="Arial"/>
            </a:endParaRPr>
          </a:p>
        </p:txBody>
      </p:sp>
      <p:sp>
        <p:nvSpPr>
          <p:cNvPr id="366" name="Google Shape;366;p12"/>
          <p:cNvSpPr/>
          <p:nvPr/>
        </p:nvSpPr>
        <p:spPr>
          <a:xfrm>
            <a:off x="7283758" y="6434791"/>
            <a:ext cx="25400" cy="12700"/>
          </a:xfrm>
          <a:custGeom>
            <a:avLst/>
            <a:gdLst/>
            <a:ahLst/>
            <a:cxnLst/>
            <a:rect l="l" t="t" r="r" b="b"/>
            <a:pathLst>
              <a:path w="25400" h="12700" extrusionOk="0">
                <a:moveTo>
                  <a:pt x="25270" y="0"/>
                </a:moveTo>
                <a:lnTo>
                  <a:pt x="0" y="0"/>
                </a:lnTo>
                <a:lnTo>
                  <a:pt x="0" y="12250"/>
                </a:lnTo>
                <a:lnTo>
                  <a:pt x="25270" y="12250"/>
                </a:lnTo>
                <a:lnTo>
                  <a:pt x="25270"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3" name="TextBox 2">
            <a:extLst>
              <a:ext uri="{FF2B5EF4-FFF2-40B4-BE49-F238E27FC236}">
                <a16:creationId xmlns:a16="http://schemas.microsoft.com/office/drawing/2014/main" id="{93EBFA1E-6141-E1A2-7326-10888DD013C1}"/>
              </a:ext>
            </a:extLst>
          </p:cNvPr>
          <p:cNvSpPr txBox="1"/>
          <p:nvPr/>
        </p:nvSpPr>
        <p:spPr>
          <a:xfrm>
            <a:off x="366073" y="2301992"/>
            <a:ext cx="9218194" cy="3477875"/>
          </a:xfrm>
          <a:prstGeom prst="rect">
            <a:avLst/>
          </a:prstGeom>
          <a:noFill/>
        </p:spPr>
        <p:txBody>
          <a:bodyPr wrap="square">
            <a:spAutoFit/>
          </a:bodyPr>
          <a:lstStyle/>
          <a:p>
            <a:pPr marL="288290" marR="4504690" lvl="0" indent="-285750" algn="l" rtl="0">
              <a:spcAft>
                <a:spcPts val="0"/>
              </a:spcAft>
              <a:buFont typeface="Arial" panose="020B0604020202020204" pitchFamily="34" charset="0"/>
              <a:buChar char="•"/>
            </a:pPr>
            <a:r>
              <a:rPr lang="en-US" sz="2000" dirty="0">
                <a:latin typeface="+mj-lt"/>
                <a:ea typeface="Verdana" panose="020B0604030504040204" pitchFamily="34" charset="0"/>
                <a:cs typeface="Verdana" panose="020B0604030504040204" pitchFamily="34" charset="0"/>
                <a:sym typeface="Arial"/>
              </a:rPr>
              <a:t>Disability leaders, organizations, corporations, and foundations accelerating solutions for disability-led organizations and disaster-impacted communities </a:t>
            </a:r>
          </a:p>
          <a:p>
            <a:pPr marL="288290" marR="4504690" lvl="0" indent="-285750" algn="l" rtl="0">
              <a:spcAft>
                <a:spcPts val="0"/>
              </a:spcAft>
              <a:buFont typeface="Arial" panose="020B0604020202020204" pitchFamily="34" charset="0"/>
              <a:buChar char="•"/>
            </a:pPr>
            <a:r>
              <a:rPr lang="en-US" sz="2000" dirty="0">
                <a:latin typeface="+mj-lt"/>
                <a:ea typeface="Verdana" panose="020B0604030504040204" pitchFamily="34" charset="0"/>
                <a:cs typeface="Verdana" panose="020B0604030504040204" pitchFamily="34" charset="0"/>
                <a:sym typeface="Arial"/>
              </a:rPr>
              <a:t>A leadership model not the charity model </a:t>
            </a:r>
          </a:p>
          <a:p>
            <a:pPr marL="288290" marR="4504690" lvl="0" indent="-285750" algn="l" rtl="0">
              <a:spcAft>
                <a:spcPts val="0"/>
              </a:spcAft>
              <a:buFont typeface="Arial" panose="020B0604020202020204" pitchFamily="34" charset="0"/>
              <a:buChar char="•"/>
            </a:pPr>
            <a:r>
              <a:rPr lang="en-US" sz="2000" dirty="0">
                <a:latin typeface="+mj-lt"/>
                <a:ea typeface="Verdana" panose="020B0604030504040204" pitchFamily="34" charset="0"/>
                <a:cs typeface="Verdana" panose="020B0604030504040204" pitchFamily="34" charset="0"/>
                <a:sym typeface="Arial"/>
              </a:rPr>
              <a:t>Supporting local disability-led expertise</a:t>
            </a:r>
          </a:p>
          <a:p>
            <a:pPr marL="288290" marR="4540885" lvl="0" indent="-285750" rtl="0">
              <a:spcAft>
                <a:spcPts val="0"/>
              </a:spcAft>
              <a:buFont typeface="Arial" panose="020B0604020202020204" pitchFamily="34" charset="0"/>
              <a:buChar char="•"/>
            </a:pPr>
            <a:r>
              <a:rPr lang="en-US" sz="2000" dirty="0">
                <a:latin typeface="+mj-lt"/>
                <a:ea typeface="Verdana" panose="020B0604030504040204" pitchFamily="34" charset="0"/>
                <a:cs typeface="Verdana" panose="020B0604030504040204" pitchFamily="34" charset="0"/>
                <a:sym typeface="Arial"/>
              </a:rPr>
              <a:t>Using accessible technology for global connections </a:t>
            </a:r>
          </a:p>
          <a:p>
            <a:pPr marL="288290" marR="4540885" lvl="0" indent="-285750" rtl="0">
              <a:spcAft>
                <a:spcPts val="0"/>
              </a:spcAft>
              <a:buFont typeface="Arial" panose="020B0604020202020204" pitchFamily="34" charset="0"/>
              <a:buChar char="•"/>
            </a:pPr>
            <a:r>
              <a:rPr lang="en-US" sz="2000" dirty="0">
                <a:latin typeface="+mj-lt"/>
                <a:ea typeface="Verdana" panose="020B0604030504040204" pitchFamily="34" charset="0"/>
                <a:cs typeface="Verdana" panose="020B0604030504040204" pitchFamily="34" charset="0"/>
                <a:sym typeface="Arial"/>
              </a:rPr>
              <a:t>Proven outcomes in multiple concurrent responses to disasters and crises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7E038D-EDC0-4D8F-A116-331E3BF0C06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8" y="0"/>
            <a:ext cx="11953461" cy="1247348"/>
          </a:xfrm>
          <a:prstGeom prst="rect">
            <a:avLst/>
          </a:prstGeom>
        </p:spPr>
      </p:pic>
      <p:sp>
        <p:nvSpPr>
          <p:cNvPr id="2" name="Title 1">
            <a:extLst>
              <a:ext uri="{FF2B5EF4-FFF2-40B4-BE49-F238E27FC236}">
                <a16:creationId xmlns:a16="http://schemas.microsoft.com/office/drawing/2014/main" id="{2F51919B-6FE2-4DFC-86C6-657D3E250056}"/>
              </a:ext>
            </a:extLst>
          </p:cNvPr>
          <p:cNvSpPr>
            <a:spLocks noGrp="1"/>
          </p:cNvSpPr>
          <p:nvPr>
            <p:ph type="title"/>
          </p:nvPr>
        </p:nvSpPr>
        <p:spPr>
          <a:xfrm>
            <a:off x="380290" y="-220033"/>
            <a:ext cx="10515600" cy="1325563"/>
          </a:xfrm>
        </p:spPr>
        <p:txBody>
          <a:bodyPr/>
          <a:lstStyle/>
          <a:p>
            <a:r>
              <a:rPr lang="en-US" dirty="0">
                <a:solidFill>
                  <a:schemeClr val="bg1"/>
                </a:solidFill>
                <a:latin typeface="Arial" panose="020B0604020202020204" pitchFamily="34" charset="0"/>
                <a:cs typeface="Arial" panose="020B0604020202020204" pitchFamily="34" charset="0"/>
              </a:rPr>
              <a:t>2020-2021</a:t>
            </a:r>
          </a:p>
        </p:txBody>
      </p:sp>
      <p:sp>
        <p:nvSpPr>
          <p:cNvPr id="3" name="Content Placeholder 2">
            <a:extLst>
              <a:ext uri="{FF2B5EF4-FFF2-40B4-BE49-F238E27FC236}">
                <a16:creationId xmlns:a16="http://schemas.microsoft.com/office/drawing/2014/main" id="{B878E603-7CFB-4C46-9DE0-A1285685E6A3}"/>
              </a:ext>
            </a:extLst>
          </p:cNvPr>
          <p:cNvSpPr>
            <a:spLocks noGrp="1"/>
          </p:cNvSpPr>
          <p:nvPr>
            <p:ph idx="1"/>
          </p:nvPr>
        </p:nvSpPr>
        <p:spPr>
          <a:xfrm>
            <a:off x="380290" y="1164225"/>
            <a:ext cx="7411988" cy="4858132"/>
          </a:xfrm>
        </p:spPr>
        <p:txBody>
          <a:bodyPr>
            <a:noAutofit/>
          </a:bodyPr>
          <a:lstStyle/>
          <a:p>
            <a:pPr marL="0" indent="0">
              <a:buNone/>
            </a:pPr>
            <a:r>
              <a:rPr lang="en-US" sz="2400" b="1" dirty="0">
                <a:latin typeface="Arial Narrow" panose="020B0606020202030204" pitchFamily="34" charset="0"/>
                <a:ea typeface="Verdana" panose="020B0604030504040204" pitchFamily="34" charset="0"/>
                <a:cs typeface="Arial" panose="020B0604020202020204" pitchFamily="34" charset="0"/>
              </a:rPr>
              <a:t>November 2020 Hurricane Iota - Colombia</a:t>
            </a:r>
          </a:p>
          <a:p>
            <a:pPr marL="0" indent="0">
              <a:buNone/>
            </a:pPr>
            <a:r>
              <a:rPr lang="en-US" sz="1800" dirty="0">
                <a:latin typeface="Arial" panose="020B0604020202020204" pitchFamily="34" charset="0"/>
                <a:cs typeface="Arial" panose="020B0604020202020204" pitchFamily="34" charset="0"/>
              </a:rPr>
              <a:t>Colombian National Organization of the Blind, Colombian National Council of Persons with Disabilities</a:t>
            </a:r>
          </a:p>
          <a:p>
            <a:pPr marL="0" indent="0">
              <a:buNone/>
            </a:pPr>
            <a:r>
              <a:rPr lang="en-US" sz="1800" dirty="0">
                <a:latin typeface="Arial" panose="020B0604020202020204" pitchFamily="34" charset="0"/>
                <a:cs typeface="Arial" panose="020B0604020202020204" pitchFamily="34" charset="0"/>
              </a:rPr>
              <a:t>Technology, DME, accessible housing materials</a:t>
            </a:r>
          </a:p>
          <a:p>
            <a:pPr marL="0" indent="0">
              <a:buNone/>
            </a:pPr>
            <a:r>
              <a:rPr lang="en-US" sz="2400" b="1" dirty="0">
                <a:latin typeface="Arial Narrow" panose="020B0606020202030204" pitchFamily="34" charset="0"/>
                <a:cs typeface="Arial" panose="020B0604020202020204" pitchFamily="34" charset="0"/>
              </a:rPr>
              <a:t>August 2020 Hurricane Isaias – Puerto Rico</a:t>
            </a:r>
          </a:p>
          <a:p>
            <a:pPr marL="0" indent="0">
              <a:buNone/>
            </a:pPr>
            <a:r>
              <a:rPr lang="en-US" sz="1800" dirty="0">
                <a:latin typeface="Arial" panose="020B0604020202020204" pitchFamily="34" charset="0"/>
                <a:cs typeface="Arial" panose="020B0604020202020204" pitchFamily="34" charset="0"/>
              </a:rPr>
              <a:t>Movimiento para el Alcance de Vida Independiente (MAVI) Puerto Rico Center for Independent Living</a:t>
            </a:r>
          </a:p>
          <a:p>
            <a:pPr marL="0" indent="0">
              <a:buNone/>
            </a:pPr>
            <a:r>
              <a:rPr lang="en-US" sz="1800" dirty="0">
                <a:latin typeface="Arial" panose="020B0604020202020204" pitchFamily="34" charset="0"/>
                <a:cs typeface="Arial" panose="020B0604020202020204" pitchFamily="34" charset="0"/>
              </a:rPr>
              <a:t>Communication, training, long-term recovery fundraising partner</a:t>
            </a:r>
          </a:p>
          <a:p>
            <a:pPr marL="0" indent="0">
              <a:buNone/>
            </a:pPr>
            <a:r>
              <a:rPr lang="en-US" sz="2400" b="1" dirty="0">
                <a:latin typeface="Arial Narrow" panose="020B0606020202030204" pitchFamily="34" charset="0"/>
                <a:cs typeface="Arial" panose="020B0604020202020204" pitchFamily="34" charset="0"/>
              </a:rPr>
              <a:t>February and April 2021 – Southern USA</a:t>
            </a:r>
            <a:endParaRPr lang="en-US" sz="2000" b="1" dirty="0">
              <a:latin typeface="Arial Narrow" panose="020B060602020203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Living Hope Wheelchair Association, Texas Governor’s Committee for People with Disabilities, Houston Mayor’s Office for People with Disabilities, and Trach Mommas of Louisiana</a:t>
            </a:r>
          </a:p>
          <a:p>
            <a:pPr marL="0" indent="0">
              <a:buNone/>
            </a:pPr>
            <a:r>
              <a:rPr lang="en-US" sz="1800" dirty="0">
                <a:latin typeface="Arial" panose="020B0604020202020204" pitchFamily="34" charset="0"/>
                <a:cs typeface="Arial" panose="020B0604020202020204" pitchFamily="34" charset="0"/>
              </a:rPr>
              <a:t>Consumable medical supplies, medication, water, financial assistance</a:t>
            </a:r>
          </a:p>
        </p:txBody>
      </p:sp>
      <p:pic>
        <p:nvPicPr>
          <p:cNvPr id="7" name="Picture 6" descr="laptop, cell phones and tablet">
            <a:extLst>
              <a:ext uri="{FF2B5EF4-FFF2-40B4-BE49-F238E27FC236}">
                <a16:creationId xmlns:a16="http://schemas.microsoft.com/office/drawing/2014/main" id="{2669E955-833B-4497-9DAC-8773091ED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157" y="1247348"/>
            <a:ext cx="2832438" cy="2304897"/>
          </a:xfrm>
          <a:prstGeom prst="rect">
            <a:avLst/>
          </a:prstGeom>
        </p:spPr>
      </p:pic>
      <p:pic>
        <p:nvPicPr>
          <p:cNvPr id="4" name="Picture 3" descr="4 women signing. 3 are standing and 1 woman is sitting in a wheelchair">
            <a:extLst>
              <a:ext uri="{FF2B5EF4-FFF2-40B4-BE49-F238E27FC236}">
                <a16:creationId xmlns:a16="http://schemas.microsoft.com/office/drawing/2014/main" id="{EF18C063-23AA-ADE4-2954-385BA738734E}"/>
              </a:ext>
            </a:extLst>
          </p:cNvPr>
          <p:cNvPicPr>
            <a:picLocks noChangeAspect="1"/>
          </p:cNvPicPr>
          <p:nvPr/>
        </p:nvPicPr>
        <p:blipFill rotWithShape="1">
          <a:blip r:embed="rId4"/>
          <a:srcRect l="2365" t="25627" r="43525" b="9188"/>
          <a:stretch/>
        </p:blipFill>
        <p:spPr>
          <a:xfrm>
            <a:off x="8898668" y="3474156"/>
            <a:ext cx="2615999" cy="2098292"/>
          </a:xfrm>
          <a:prstGeom prst="rect">
            <a:avLst/>
          </a:prstGeom>
        </p:spPr>
      </p:pic>
    </p:spTree>
    <p:extLst>
      <p:ext uri="{BB962C8B-B14F-4D97-AF65-F5344CB8AC3E}">
        <p14:creationId xmlns:p14="http://schemas.microsoft.com/office/powerpoint/2010/main" val="2424098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7E038D-EDC0-4D8F-A116-331E3BF0C06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86" y="-56445"/>
            <a:ext cx="11732455" cy="1236528"/>
          </a:xfrm>
          <a:prstGeom prst="rect">
            <a:avLst/>
          </a:prstGeom>
        </p:spPr>
      </p:pic>
      <p:sp>
        <p:nvSpPr>
          <p:cNvPr id="2" name="Title 1">
            <a:extLst>
              <a:ext uri="{FF2B5EF4-FFF2-40B4-BE49-F238E27FC236}">
                <a16:creationId xmlns:a16="http://schemas.microsoft.com/office/drawing/2014/main" id="{2F51919B-6FE2-4DFC-86C6-657D3E250056}"/>
              </a:ext>
            </a:extLst>
          </p:cNvPr>
          <p:cNvSpPr>
            <a:spLocks noGrp="1"/>
          </p:cNvSpPr>
          <p:nvPr>
            <p:ph type="title"/>
          </p:nvPr>
        </p:nvSpPr>
        <p:spPr>
          <a:xfrm>
            <a:off x="353786" y="56880"/>
            <a:ext cx="10515600" cy="963538"/>
          </a:xfrm>
        </p:spPr>
        <p:txBody>
          <a:bodyPr/>
          <a:lstStyle/>
          <a:p>
            <a:r>
              <a:rPr lang="en-US" dirty="0">
                <a:solidFill>
                  <a:schemeClr val="bg1"/>
                </a:solidFill>
                <a:latin typeface="Arial" panose="020B0604020202020204" pitchFamily="34" charset="0"/>
                <a:cs typeface="Arial" panose="020B0604020202020204" pitchFamily="34" charset="0"/>
              </a:rPr>
              <a:t>2021-2022</a:t>
            </a:r>
          </a:p>
        </p:txBody>
      </p:sp>
      <p:sp>
        <p:nvSpPr>
          <p:cNvPr id="3" name="Content Placeholder 2">
            <a:extLst>
              <a:ext uri="{FF2B5EF4-FFF2-40B4-BE49-F238E27FC236}">
                <a16:creationId xmlns:a16="http://schemas.microsoft.com/office/drawing/2014/main" id="{B878E603-7CFB-4C46-9DE0-A1285685E6A3}"/>
              </a:ext>
            </a:extLst>
          </p:cNvPr>
          <p:cNvSpPr>
            <a:spLocks noGrp="1"/>
          </p:cNvSpPr>
          <p:nvPr>
            <p:ph idx="1"/>
          </p:nvPr>
        </p:nvSpPr>
        <p:spPr>
          <a:xfrm>
            <a:off x="353787" y="1497378"/>
            <a:ext cx="5375732" cy="4709457"/>
          </a:xfrm>
        </p:spPr>
        <p:txBody>
          <a:bodyPr vert="horz" lIns="91440" tIns="45720" rIns="91440" bIns="45720" rtlCol="0">
            <a:normAutofit/>
          </a:bodyPr>
          <a:lstStyle/>
          <a:p>
            <a:pPr marL="0" indent="0">
              <a:buNone/>
            </a:pPr>
            <a:r>
              <a:rPr lang="en-US" sz="2400" b="1" dirty="0">
                <a:latin typeface="Arial Narrow" panose="020B0606020202030204" pitchFamily="34" charset="0"/>
              </a:rPr>
              <a:t>November 2021 Earthquake in Haiti</a:t>
            </a:r>
          </a:p>
          <a:p>
            <a:pPr marL="0" indent="0">
              <a:buNone/>
            </a:pPr>
            <a:r>
              <a:rPr lang="en-US" sz="2000" dirty="0">
                <a:latin typeface="Arial" panose="020B0604020202020204" pitchFamily="34" charset="0"/>
                <a:cs typeface="Arial" panose="020B0604020202020204" pitchFamily="34" charset="0"/>
              </a:rPr>
              <a:t>Association d’Integration des Personnes Hadicappees</a:t>
            </a:r>
          </a:p>
          <a:p>
            <a:pPr marL="0" indent="0">
              <a:buNone/>
            </a:pPr>
            <a:r>
              <a:rPr lang="en-US" sz="2000" dirty="0">
                <a:latin typeface="Arial" panose="020B0604020202020204" pitchFamily="34" charset="0"/>
                <a:cs typeface="Arial" panose="020B0604020202020204" pitchFamily="34" charset="0"/>
              </a:rPr>
              <a:t>Continuity of operations, administration, disability daily needs and training support, transportation, funding partner</a:t>
            </a:r>
            <a:endParaRPr lang="en-US" sz="2400" b="1" dirty="0">
              <a:latin typeface="Arial Narrow" panose="020B0606020202030204" pitchFamily="34" charset="0"/>
            </a:endParaRPr>
          </a:p>
          <a:p>
            <a:pPr marL="0" indent="0">
              <a:buNone/>
            </a:pPr>
            <a:r>
              <a:rPr lang="en-US" sz="2400" b="1" dirty="0">
                <a:latin typeface="Arial Narrow" panose="020B0606020202030204" pitchFamily="34" charset="0"/>
              </a:rPr>
              <a:t>February 2022 Russian Invasion of Ukraine</a:t>
            </a:r>
          </a:p>
          <a:p>
            <a:pPr marL="0" indent="0">
              <a:buNone/>
            </a:pPr>
            <a:r>
              <a:rPr lang="en-US" sz="2000" dirty="0">
                <a:latin typeface="Arial" panose="020B0604020202020204" pitchFamily="34" charset="0"/>
                <a:cs typeface="Arial" panose="020B0604020202020204" pitchFamily="34" charset="0"/>
              </a:rPr>
              <a:t>Fight for Right</a:t>
            </a:r>
          </a:p>
          <a:p>
            <a:pPr marL="0" indent="0">
              <a:buNone/>
            </a:pPr>
            <a:r>
              <a:rPr lang="en-US" sz="2000" dirty="0">
                <a:latin typeface="Arial" panose="020B0604020202020204" pitchFamily="34" charset="0"/>
                <a:cs typeface="Arial" panose="020B0604020202020204" pitchFamily="34" charset="0"/>
              </a:rPr>
              <a:t>Administrative and organizational operations, case management and information management tools, funding partners</a:t>
            </a:r>
          </a:p>
          <a:p>
            <a:pPr marL="0" indent="0">
              <a:buNone/>
            </a:pPr>
            <a:endParaRPr lang="en-US" sz="2400" dirty="0">
              <a:latin typeface="Arial Narrow" panose="020B0606020202030204" pitchFamily="34" charset="0"/>
            </a:endParaRPr>
          </a:p>
        </p:txBody>
      </p:sp>
      <p:pic>
        <p:nvPicPr>
          <p:cNvPr id="4" name="Picture 3" descr="An ASSIPHA training program with 13 people participating. Large banner at front of the room has ASSIPHA and GADRA logos.">
            <a:extLst>
              <a:ext uri="{FF2B5EF4-FFF2-40B4-BE49-F238E27FC236}">
                <a16:creationId xmlns:a16="http://schemas.microsoft.com/office/drawing/2014/main" id="{A32B7D0D-6A98-FC59-312A-4BFE73A64D6D}"/>
              </a:ext>
            </a:extLst>
          </p:cNvPr>
          <p:cNvPicPr>
            <a:picLocks noChangeAspect="1"/>
          </p:cNvPicPr>
          <p:nvPr/>
        </p:nvPicPr>
        <p:blipFill rotWithShape="1">
          <a:blip r:embed="rId3"/>
          <a:srcRect l="15726" t="19297" r="13354"/>
          <a:stretch/>
        </p:blipFill>
        <p:spPr>
          <a:xfrm>
            <a:off x="6558845" y="1180083"/>
            <a:ext cx="2938032" cy="1895445"/>
          </a:xfrm>
          <a:prstGeom prst="rect">
            <a:avLst/>
          </a:prstGeom>
        </p:spPr>
      </p:pic>
      <p:pic>
        <p:nvPicPr>
          <p:cNvPr id="5" name="Picture 4" descr="3 ASSIPHA team members posing in front of their new truck with the ASSIPHA and GADRA logos on the door of the truck.">
            <a:extLst>
              <a:ext uri="{FF2B5EF4-FFF2-40B4-BE49-F238E27FC236}">
                <a16:creationId xmlns:a16="http://schemas.microsoft.com/office/drawing/2014/main" id="{E2945F10-EF5D-5099-6B07-3C5158239082}"/>
              </a:ext>
            </a:extLst>
          </p:cNvPr>
          <p:cNvPicPr>
            <a:picLocks noChangeAspect="1"/>
          </p:cNvPicPr>
          <p:nvPr/>
        </p:nvPicPr>
        <p:blipFill rotWithShape="1">
          <a:blip r:embed="rId4"/>
          <a:srcRect l="4430" r="11928" b="815"/>
          <a:stretch/>
        </p:blipFill>
        <p:spPr>
          <a:xfrm>
            <a:off x="9753598" y="1179359"/>
            <a:ext cx="2084613" cy="2452725"/>
          </a:xfrm>
          <a:prstGeom prst="rect">
            <a:avLst/>
          </a:prstGeom>
        </p:spPr>
      </p:pic>
      <p:pic>
        <p:nvPicPr>
          <p:cNvPr id="13" name="Picture 12" descr="WID's Marcie Roth, Shaylin Sluzalis of PIDS, and Iryna Tecuchova, Tanya Herasymova, and Yulia Sachuk from Fight For Right together in New York">
            <a:extLst>
              <a:ext uri="{FF2B5EF4-FFF2-40B4-BE49-F238E27FC236}">
                <a16:creationId xmlns:a16="http://schemas.microsoft.com/office/drawing/2014/main" id="{8C570E37-586D-44DD-B0BA-6D5207A8F6F3}"/>
              </a:ext>
            </a:extLst>
          </p:cNvPr>
          <p:cNvPicPr>
            <a:picLocks noChangeAspect="1"/>
          </p:cNvPicPr>
          <p:nvPr/>
        </p:nvPicPr>
        <p:blipFill rotWithShape="1">
          <a:blip r:embed="rId5">
            <a:extLst>
              <a:ext uri="{28A0092B-C50C-407E-A947-70E740481C1C}">
                <a14:useLocalDpi xmlns:a14="http://schemas.microsoft.com/office/drawing/2010/main" val="0"/>
              </a:ext>
            </a:extLst>
          </a:blip>
          <a:srcRect t="8368" b="3590"/>
          <a:stretch/>
        </p:blipFill>
        <p:spPr>
          <a:xfrm>
            <a:off x="6558845" y="3429000"/>
            <a:ext cx="2938032" cy="2127822"/>
          </a:xfrm>
          <a:prstGeom prst="rect">
            <a:avLst/>
          </a:prstGeom>
          <a:ln w="25400">
            <a:solidFill>
              <a:srgbClr val="CCCCCC"/>
            </a:solidFill>
          </a:ln>
        </p:spPr>
      </p:pic>
      <p:pic>
        <p:nvPicPr>
          <p:cNvPr id="15" name="Picture 14" descr=" 2 wheelchair users in a hotel, smiling and waving to camera">
            <a:extLst>
              <a:ext uri="{FF2B5EF4-FFF2-40B4-BE49-F238E27FC236}">
                <a16:creationId xmlns:a16="http://schemas.microsoft.com/office/drawing/2014/main" id="{FB3E8F30-78B4-4FE1-8B28-0D35E867688F}"/>
              </a:ext>
            </a:extLst>
          </p:cNvPr>
          <p:cNvPicPr>
            <a:picLocks noChangeAspect="1"/>
          </p:cNvPicPr>
          <p:nvPr/>
        </p:nvPicPr>
        <p:blipFill rotWithShape="1">
          <a:blip r:embed="rId6">
            <a:extLst>
              <a:ext uri="{28A0092B-C50C-407E-A947-70E740481C1C}">
                <a14:useLocalDpi xmlns:a14="http://schemas.microsoft.com/office/drawing/2010/main" val="0"/>
              </a:ext>
            </a:extLst>
          </a:blip>
          <a:srcRect l="6996" t="12722" r="2705"/>
          <a:stretch/>
        </p:blipFill>
        <p:spPr>
          <a:xfrm>
            <a:off x="9753599" y="3966949"/>
            <a:ext cx="2084613" cy="2629794"/>
          </a:xfrm>
          <a:prstGeom prst="rect">
            <a:avLst/>
          </a:prstGeom>
          <a:ln w="25400">
            <a:solidFill>
              <a:srgbClr val="CCCCCC"/>
            </a:solidFill>
          </a:ln>
        </p:spPr>
      </p:pic>
    </p:spTree>
    <p:extLst>
      <p:ext uri="{BB962C8B-B14F-4D97-AF65-F5344CB8AC3E}">
        <p14:creationId xmlns:p14="http://schemas.microsoft.com/office/powerpoint/2010/main" val="2487614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1313</Words>
  <Application>Microsoft Office PowerPoint</Application>
  <PresentationFormat>Breitbild</PresentationFormat>
  <Paragraphs>146</Paragraphs>
  <Slides>13</Slides>
  <Notes>9</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13</vt:i4>
      </vt:variant>
    </vt:vector>
  </HeadingPairs>
  <TitlesOfParts>
    <vt:vector size="22" baseType="lpstr">
      <vt:lpstr>MS Mincho</vt:lpstr>
      <vt:lpstr>Arial</vt:lpstr>
      <vt:lpstr>Arial Narrow</vt:lpstr>
      <vt:lpstr>Calibri</vt:lpstr>
      <vt:lpstr>Calibri Light</vt:lpstr>
      <vt:lpstr>Noto Sans</vt:lpstr>
      <vt:lpstr>Tahoma</vt:lpstr>
      <vt:lpstr>Verdana</vt:lpstr>
      <vt:lpstr>Office Theme</vt:lpstr>
      <vt:lpstr>Disability Led Climate Justice and Humanitarian Action </vt:lpstr>
      <vt:lpstr>PowerPoint-Präsentation</vt:lpstr>
      <vt:lpstr>Disability-Led: Valuing lived experience, with 51% or more of our Board and Staff identifying as people with disabilities.</vt:lpstr>
      <vt:lpstr>Extreme Weather, Conflict, Public Health Emergencies   and Disasters</vt:lpstr>
      <vt:lpstr>Emergency Preparedness, Disaster Risk Reduction, and Climate Resilience</vt:lpstr>
      <vt:lpstr>An alliance of disability-led organizations, foundations, corporations, and humanitarian actors collaborating to accelerate solutions for disaster impacted disability organizations and the disabled people they serve. Providing an alternative to the traditional model where very little, if any reaches disability-led organizations  Maximizing on the expertise of disability-led organizations in their communities Creating partnerships instead of charity  </vt:lpstr>
      <vt:lpstr>Global Alliance for Disaster Resource Acceleration</vt:lpstr>
      <vt:lpstr>2020-2021</vt:lpstr>
      <vt:lpstr>2021-2022</vt:lpstr>
      <vt:lpstr>2023 - Current</vt:lpstr>
      <vt:lpstr>Current/New  Requests from Disability-Led Organizations</vt:lpstr>
      <vt:lpstr>Foundation Giving for Disability-Led Organizations </vt:lpstr>
      <vt:lpstr>Contact the World Institute on Disability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Katerina Stanton Balazs</dc:creator>
  <cp:lastModifiedBy>Anna Königseder</cp:lastModifiedBy>
  <cp:revision>10</cp:revision>
  <dcterms:created xsi:type="dcterms:W3CDTF">2022-12-05T13:52:15Z</dcterms:created>
  <dcterms:modified xsi:type="dcterms:W3CDTF">2024-02-20T10:32:39Z</dcterms:modified>
</cp:coreProperties>
</file>