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7" autoAdjust="0"/>
    <p:restoredTop sz="86385" autoAdjust="0"/>
  </p:normalViewPr>
  <p:slideViewPr>
    <p:cSldViewPr snapToGrid="0">
      <p:cViewPr varScale="1">
        <p:scale>
          <a:sx n="95" d="100"/>
          <a:sy n="95" d="100"/>
        </p:scale>
        <p:origin x="312" y="78"/>
      </p:cViewPr>
      <p:guideLst/>
    </p:cSldViewPr>
  </p:slideViewPr>
  <p:outlineViewPr>
    <p:cViewPr>
      <p:scale>
        <a:sx n="33" d="100"/>
        <a:sy n="33" d="100"/>
      </p:scale>
      <p:origin x="0" y="-151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in this way.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053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089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730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597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83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991-9ADE-8892-D016-6590D6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13/02/2024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13/02/2024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13/02/2024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13/02/2024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13/02/2024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13/02/2024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3020" y="1122363"/>
            <a:ext cx="9144000" cy="1434024"/>
          </a:xfrm>
        </p:spPr>
        <p:txBody>
          <a:bodyPr>
            <a:normAutofit/>
          </a:bodyPr>
          <a:lstStyle/>
          <a:p>
            <a:r>
              <a:rPr lang="en-US" sz="4000" b="1" dirty="0"/>
              <a:t>Specialized Educational Assistance Center</a:t>
            </a:r>
            <a:endParaRPr lang="en-GB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11232"/>
            <a:ext cx="9144000" cy="270141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Victor Martinez</a:t>
            </a:r>
          </a:p>
          <a:p>
            <a:r>
              <a:rPr lang="en-US" sz="2800" dirty="0"/>
              <a:t>Instituto Jô Clemente</a:t>
            </a:r>
          </a:p>
          <a:p>
            <a:r>
              <a:rPr lang="en-US" sz="2800" dirty="0"/>
              <a:t>Brazil</a:t>
            </a:r>
            <a:endParaRPr lang="en-US" sz="1400" dirty="0"/>
          </a:p>
          <a:p>
            <a:r>
              <a:rPr lang="en-US" sz="2800" dirty="0"/>
              <a:t>Integration strategies for mainstream schools and youth services</a:t>
            </a:r>
          </a:p>
          <a:p>
            <a:r>
              <a:rPr lang="en-GB" sz="2800" dirty="0"/>
              <a:t>#ZeroCon24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3903248" y="5692088"/>
            <a:ext cx="4385503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err="1">
                <a:latin typeface="Arial"/>
              </a:rPr>
              <a:t>Thursday</a:t>
            </a:r>
            <a:r>
              <a:rPr lang="pt-BR" sz="2400" b="1" dirty="0">
                <a:latin typeface="Arial"/>
              </a:rPr>
              <a:t> 22.02.2024 </a:t>
            </a:r>
          </a:p>
          <a:p>
            <a:pPr algn="ctr"/>
            <a:r>
              <a:rPr lang="pt-BR" sz="2400" b="1" dirty="0">
                <a:latin typeface="Arial"/>
              </a:rPr>
              <a:t>12:20 - 13:40</a:t>
            </a: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- Instituto Jô Clemente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Instituto Jô Clemente (IJC) is a non-profit non-governmental organization that has promoted health and quality of life for people with intellectual disabilities, Autism Spectrum Disorder (ASD), and rare diseases;</a:t>
            </a:r>
          </a:p>
          <a:p>
            <a:pPr marL="0" indent="0" algn="just">
              <a:buNone/>
            </a:pPr>
            <a:endParaRPr lang="en-US" sz="2400" dirty="0"/>
          </a:p>
          <a:p>
            <a:r>
              <a:rPr lang="en-US" sz="2400" dirty="0"/>
              <a:t>In addition to supporting their social inclusion and defense of their rights, promoting knowledge through scientific research for over 62 years.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4 Pillars - Health Promotion and Prevention / Social Inclusion / Defense and Guarantee of Rights / Science and Innovation (from birth to old age)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57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Essence Job - Specialized Educational Service </a:t>
            </a:r>
            <a:br>
              <a:rPr lang="en-US" sz="4400" dirty="0">
                <a:latin typeface="Verdana"/>
                <a:cs typeface="Verdana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1809"/>
              </a:spcBef>
              <a:buNone/>
            </a:pPr>
            <a:r>
              <a:rPr lang="en-US" dirty="0"/>
              <a:t>Support to facilitate learning:</a:t>
            </a:r>
          </a:p>
          <a:p>
            <a:pPr marL="9376">
              <a:spcBef>
                <a:spcPts val="1809"/>
              </a:spcBef>
            </a:pPr>
            <a:r>
              <a:rPr lang="pt-BR" altLang="pt-BR" sz="2400" dirty="0" err="1"/>
              <a:t>Specialized</a:t>
            </a:r>
            <a:r>
              <a:rPr lang="pt-BR" altLang="pt-BR" sz="2400" dirty="0"/>
              <a:t> </a:t>
            </a:r>
            <a:r>
              <a:rPr lang="pt-BR" altLang="pt-BR" sz="2400" dirty="0" err="1"/>
              <a:t>Educational</a:t>
            </a:r>
            <a:r>
              <a:rPr lang="pt-BR" altLang="pt-BR" sz="2400" dirty="0"/>
              <a:t> </a:t>
            </a:r>
            <a:r>
              <a:rPr lang="pt-BR" sz="2400" dirty="0"/>
              <a:t>≠ Extra </a:t>
            </a:r>
            <a:r>
              <a:rPr lang="pt-BR" sz="2400" dirty="0" err="1"/>
              <a:t>Class</a:t>
            </a:r>
            <a:r>
              <a:rPr lang="pt-BR" sz="2400" dirty="0"/>
              <a:t> (Extra </a:t>
            </a:r>
            <a:r>
              <a:rPr lang="pt-BR" sz="2400" dirty="0" err="1"/>
              <a:t>Tutoring</a:t>
            </a:r>
            <a:r>
              <a:rPr lang="pt-BR" sz="2400" dirty="0"/>
              <a:t>) </a:t>
            </a:r>
          </a:p>
          <a:p>
            <a:pPr marL="9376">
              <a:spcBef>
                <a:spcPts val="1809"/>
              </a:spcBef>
            </a:pPr>
            <a:r>
              <a:rPr lang="en-US" sz="2400" dirty="0"/>
              <a:t>Support in the classroom</a:t>
            </a:r>
          </a:p>
          <a:p>
            <a:pPr marL="9376">
              <a:spcBef>
                <a:spcPts val="1809"/>
              </a:spcBef>
            </a:pPr>
            <a:r>
              <a:rPr lang="en-US" sz="2400" dirty="0"/>
              <a:t>Support and training for teachers:</a:t>
            </a:r>
          </a:p>
          <a:p>
            <a:pPr marL="0" indent="0">
              <a:spcBef>
                <a:spcPts val="1809"/>
              </a:spcBef>
              <a:buNone/>
            </a:pPr>
            <a:endParaRPr lang="en-US" sz="2400" dirty="0"/>
          </a:p>
          <a:p>
            <a:pPr marL="9376">
              <a:spcBef>
                <a:spcPts val="1809"/>
              </a:spcBef>
            </a:pPr>
            <a:endParaRPr lang="en-US" sz="2400" dirty="0"/>
          </a:p>
          <a:p>
            <a:pPr marL="9376">
              <a:spcBef>
                <a:spcPts val="1809"/>
              </a:spcBef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Innovation in our Service </a:t>
            </a:r>
            <a:br>
              <a:rPr lang="en-US" sz="4400" dirty="0">
                <a:latin typeface="Verdana"/>
                <a:cs typeface="Verdana"/>
              </a:rPr>
            </a:br>
            <a:endParaRPr lang="en-GB" dirty="0"/>
          </a:p>
        </p:txBody>
      </p:sp>
      <p:grpSp>
        <p:nvGrpSpPr>
          <p:cNvPr id="17" name="Agrupar 16" descr="Diagramm with 4 circles: Community, Family, School, Government and in the middle a child with a balloon">
            <a:extLst>
              <a:ext uri="{FF2B5EF4-FFF2-40B4-BE49-F238E27FC236}">
                <a16:creationId xmlns:a16="http://schemas.microsoft.com/office/drawing/2014/main" id="{B57D00B4-EE9B-48F5-BACF-5EE648F3E113}"/>
              </a:ext>
            </a:extLst>
          </p:cNvPr>
          <p:cNvGrpSpPr/>
          <p:nvPr/>
        </p:nvGrpSpPr>
        <p:grpSpPr>
          <a:xfrm>
            <a:off x="1892300" y="1257936"/>
            <a:ext cx="7543799" cy="4399236"/>
            <a:chOff x="3543300" y="775336"/>
            <a:chExt cx="7543799" cy="4399236"/>
          </a:xfrm>
        </p:grpSpPr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3FBDE8E2-5408-43C1-8C21-BAE57ABFE8A3}"/>
                </a:ext>
              </a:extLst>
            </p:cNvPr>
            <p:cNvGrpSpPr/>
            <p:nvPr/>
          </p:nvGrpSpPr>
          <p:grpSpPr>
            <a:xfrm>
              <a:off x="3543300" y="2188801"/>
              <a:ext cx="7543799" cy="2985771"/>
              <a:chOff x="3543300" y="2188801"/>
              <a:chExt cx="7543799" cy="2985771"/>
            </a:xfrm>
          </p:grpSpPr>
          <p:pic>
            <p:nvPicPr>
              <p:cNvPr id="7" name="Gráfico 6" descr="Criança com balão com preenchimento sólido">
                <a:extLst>
                  <a:ext uri="{FF2B5EF4-FFF2-40B4-BE49-F238E27FC236}">
                    <a16:creationId xmlns:a16="http://schemas.microsoft.com/office/drawing/2014/main" id="{6999A88A-96BE-4D1C-B57B-3515143632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6452034" y="2188801"/>
                <a:ext cx="1768304" cy="1501152"/>
              </a:xfrm>
              <a:prstGeom prst="rect">
                <a:avLst/>
              </a:prstGeom>
            </p:spPr>
          </p:pic>
          <p:sp>
            <p:nvSpPr>
              <p:cNvPr id="8" name="Elipse 7">
                <a:extLst>
                  <a:ext uri="{FF2B5EF4-FFF2-40B4-BE49-F238E27FC236}">
                    <a16:creationId xmlns:a16="http://schemas.microsoft.com/office/drawing/2014/main" id="{E11E53C3-14E3-4EE4-BC38-0487EA450D8A}"/>
                  </a:ext>
                </a:extLst>
              </p:cNvPr>
              <p:cNvSpPr/>
              <p:nvPr/>
            </p:nvSpPr>
            <p:spPr>
              <a:xfrm>
                <a:off x="3543300" y="2226968"/>
                <a:ext cx="3006014" cy="1402036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Community</a:t>
                </a:r>
              </a:p>
            </p:txBody>
          </p:sp>
          <p:sp>
            <p:nvSpPr>
              <p:cNvPr id="9" name="Elipse 8">
                <a:extLst>
                  <a:ext uri="{FF2B5EF4-FFF2-40B4-BE49-F238E27FC236}">
                    <a16:creationId xmlns:a16="http://schemas.microsoft.com/office/drawing/2014/main" id="{48D4F406-BDD7-491D-93C9-E8526118257D}"/>
                  </a:ext>
                </a:extLst>
              </p:cNvPr>
              <p:cNvSpPr/>
              <p:nvPr/>
            </p:nvSpPr>
            <p:spPr>
              <a:xfrm>
                <a:off x="5713804" y="3772536"/>
                <a:ext cx="3087736" cy="1402036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400" b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Government</a:t>
                </a:r>
                <a:endParaRPr lang="pt-B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" name="Elipse 9">
                <a:extLst>
                  <a:ext uri="{FF2B5EF4-FFF2-40B4-BE49-F238E27FC236}">
                    <a16:creationId xmlns:a16="http://schemas.microsoft.com/office/drawing/2014/main" id="{F70AE7A2-73F3-428C-8140-E818AB6CEB97}"/>
                  </a:ext>
                </a:extLst>
              </p:cNvPr>
              <p:cNvSpPr/>
              <p:nvPr/>
            </p:nvSpPr>
            <p:spPr>
              <a:xfrm>
                <a:off x="8081085" y="2243501"/>
                <a:ext cx="3006014" cy="1402036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400" b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School</a:t>
                </a:r>
                <a:endParaRPr lang="pt-B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6C27F459-0809-4A0A-8117-6E335FDC6A4C}"/>
                </a:ext>
              </a:extLst>
            </p:cNvPr>
            <p:cNvSpPr/>
            <p:nvPr/>
          </p:nvSpPr>
          <p:spPr>
            <a:xfrm>
              <a:off x="5866204" y="775336"/>
              <a:ext cx="3087736" cy="1402036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Family</a:t>
              </a:r>
            </a:p>
            <a:p>
              <a:pPr algn="ctr"/>
              <a:endPara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9497415-EAF0-4C72-9F93-5D2B75AF1EE7}"/>
              </a:ext>
            </a:extLst>
          </p:cNvPr>
          <p:cNvSpPr txBox="1"/>
          <p:nvPr/>
        </p:nvSpPr>
        <p:spPr>
          <a:xfrm>
            <a:off x="7923661" y="521872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1809"/>
              </a:spcBef>
              <a:buNone/>
            </a:pPr>
            <a:r>
              <a:rPr lang="en-US" dirty="0"/>
              <a:t>Axel </a:t>
            </a:r>
            <a:r>
              <a:rPr lang="en-US" dirty="0" err="1"/>
              <a:t>Honneth</a:t>
            </a:r>
            <a:r>
              <a:rPr lang="en-US" dirty="0"/>
              <a:t> Critical Theory of Recognition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95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Impact and success factors - Specialized Educational Service </a:t>
            </a:r>
            <a:br>
              <a:rPr lang="en-US" sz="4400" dirty="0">
                <a:latin typeface="Verdana"/>
                <a:cs typeface="Verdana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809"/>
              </a:spcBef>
            </a:pPr>
            <a:r>
              <a:rPr lang="en-US" dirty="0"/>
              <a:t>Evolution of service: average of thirty (30) preschool children, and currently, we assist more than 320 children;</a:t>
            </a:r>
          </a:p>
          <a:p>
            <a:pPr marL="0" indent="0">
              <a:spcBef>
                <a:spcPts val="1809"/>
              </a:spcBef>
              <a:buNone/>
            </a:pPr>
            <a:r>
              <a:rPr lang="en-US" sz="900" dirty="0">
                <a:solidFill>
                  <a:srgbClr val="FF0000"/>
                </a:solidFill>
                <a:highlight>
                  <a:srgbClr val="000000">
                    <a:alpha val="0"/>
                  </a:srgbClr>
                </a:highlight>
                <a:latin typeface="Verdana"/>
              </a:rPr>
              <a:t> </a:t>
            </a:r>
          </a:p>
          <a:p>
            <a:pPr marL="9376">
              <a:spcBef>
                <a:spcPts val="1809"/>
              </a:spcBef>
            </a:pPr>
            <a:r>
              <a:rPr lang="en-US" sz="2400" dirty="0"/>
              <a:t>Change of culture: Listening to development </a:t>
            </a:r>
          </a:p>
          <a:p>
            <a:pPr marL="0" indent="0">
              <a:spcBef>
                <a:spcPts val="1809"/>
              </a:spcBef>
              <a:buNone/>
            </a:pPr>
            <a:endParaRPr lang="en-US" sz="2400" dirty="0"/>
          </a:p>
          <a:p>
            <a:pPr marL="9376">
              <a:spcBef>
                <a:spcPts val="1809"/>
              </a:spcBef>
            </a:pPr>
            <a:endParaRPr lang="en-US" sz="2400" dirty="0"/>
          </a:p>
          <a:p>
            <a:pPr marL="9376">
              <a:spcBef>
                <a:spcPts val="1809"/>
              </a:spcBef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536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Steps - Specialized Educational Service </a:t>
            </a:r>
            <a:br>
              <a:rPr lang="en-US" sz="4400" dirty="0">
                <a:latin typeface="Verdana"/>
                <a:cs typeface="Verdana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809"/>
              </a:spcBef>
            </a:pPr>
            <a:r>
              <a:rPr lang="en-US" dirty="0"/>
              <a:t>Supporting the training of other institutions and professionals interested in developing Specialized Educational Assistance </a:t>
            </a:r>
            <a:endParaRPr lang="pt-BR" altLang="pt-BR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pic>
        <p:nvPicPr>
          <p:cNvPr id="10" name="Imagem 9" descr="map that shows Latin America and the Sao Paulo State in large">
            <a:extLst>
              <a:ext uri="{FF2B5EF4-FFF2-40B4-BE49-F238E27FC236}">
                <a16:creationId xmlns:a16="http://schemas.microsoft.com/office/drawing/2014/main" id="{EA089C33-A9E6-43F1-9F86-D7F8829167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3264" y="3255869"/>
            <a:ext cx="4200272" cy="288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590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E6B28B-22D2-AA27-985E-648C8AD33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Education</a:t>
            </a:r>
            <a:r>
              <a:rPr lang="de-AT" baseline="0" dirty="0"/>
              <a:t> for All</a:t>
            </a:r>
            <a:endParaRPr lang="de-AT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240D82B-43EF-46AA-B89A-3D65B8715BCD}"/>
              </a:ext>
            </a:extLst>
          </p:cNvPr>
          <p:cNvSpPr txBox="1"/>
          <p:nvPr/>
        </p:nvSpPr>
        <p:spPr>
          <a:xfrm>
            <a:off x="1344166" y="1267837"/>
            <a:ext cx="9145016" cy="37487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Education is a right for all individuals, including those who need support the most…</a:t>
            </a:r>
          </a:p>
          <a:p>
            <a:endParaRPr lang="en-US" dirty="0"/>
          </a:p>
          <a:p>
            <a:r>
              <a:rPr lang="en-US" dirty="0"/>
              <a:t>We are all responsible for building a way to achieve it</a:t>
            </a:r>
            <a:endParaRPr lang="pt-B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108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Microsoft Office PowerPoint</Application>
  <PresentationFormat>Breitbild</PresentationFormat>
  <Paragraphs>72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 Theme</vt:lpstr>
      <vt:lpstr>Specialized Educational Assistance Center</vt:lpstr>
      <vt:lpstr>Organization - Instituto Jô Clemente</vt:lpstr>
      <vt:lpstr>Essence Job - Specialized Educational Service  </vt:lpstr>
      <vt:lpstr>Innovation in our Service  </vt:lpstr>
      <vt:lpstr>Impact and success factors - Specialized Educational Service  </vt:lpstr>
      <vt:lpstr>Next Steps - Specialized Educational Service  </vt:lpstr>
      <vt:lpstr>Education for 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Anna Königseder</cp:lastModifiedBy>
  <cp:revision>27</cp:revision>
  <dcterms:created xsi:type="dcterms:W3CDTF">2022-12-05T13:52:15Z</dcterms:created>
  <dcterms:modified xsi:type="dcterms:W3CDTF">2024-02-13T10:08:33Z</dcterms:modified>
</cp:coreProperties>
</file>