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 id="2147483669" r:id="rId3"/>
  </p:sldMasterIdLst>
  <p:notesMasterIdLst>
    <p:notesMasterId r:id="rId12"/>
  </p:notesMasterIdLst>
  <p:sldIdLst>
    <p:sldId id="256" r:id="rId4"/>
    <p:sldId id="257" r:id="rId5"/>
    <p:sldId id="258" r:id="rId6"/>
    <p:sldId id="263" r:id="rId7"/>
    <p:sldId id="259" r:id="rId8"/>
    <p:sldId id="260" r:id="rId9"/>
    <p:sldId id="261" r:id="rId10"/>
    <p:sldId id="262" r:id="rId11"/>
  </p:sldIdLst>
  <p:sldSz cx="12192000" cy="6858000"/>
  <p:notesSz cx="6858000" cy="9144000"/>
  <p:embeddedFontLst>
    <p:embeddedFont>
      <p:font typeface="Proxima Nova" panose="020B0604020202020204" charset="0"/>
      <p:regular r:id="rId13"/>
      <p:bold r:id="rId14"/>
      <p:italic r:id="rId15"/>
      <p:boldItalic r:id="rId16"/>
    </p:embeddedFont>
    <p:embeddedFont>
      <p:font typeface="Roboto" panose="020000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UOQ9cOlUP77T/+cPr2vaJqmrL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82" autoAdjust="0"/>
  </p:normalViewPr>
  <p:slideViewPr>
    <p:cSldViewPr snapToGrid="0">
      <p:cViewPr varScale="1">
        <p:scale>
          <a:sx n="64" d="100"/>
          <a:sy n="64" d="100"/>
        </p:scale>
        <p:origin x="139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2.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2b062bce5b_3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32b062bce5b_3_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rgbClr val="595959"/>
                </a:solidFill>
              </a:rPr>
              <a:t>Women Entrepreneurs with Disabilities</a:t>
            </a:r>
          </a:p>
          <a:p>
            <a:pPr marL="0" lvl="0" indent="0" algn="l" rtl="0">
              <a:spcBef>
                <a:spcPts val="0"/>
              </a:spcBef>
              <a:spcAft>
                <a:spcPts val="0"/>
              </a:spcAft>
              <a:buNone/>
            </a:pPr>
            <a:r>
              <a:rPr lang="en-US" dirty="0"/>
              <a:t>Anushka Thachil</a:t>
            </a:r>
          </a:p>
          <a:p>
            <a:pPr marL="0" lvl="0" indent="0" algn="l" rtl="0">
              <a:spcBef>
                <a:spcPts val="0"/>
              </a:spcBef>
              <a:spcAft>
                <a:spcPts val="0"/>
              </a:spcAft>
              <a:buNone/>
            </a:pPr>
            <a:r>
              <a:rPr lang="en-US" dirty="0"/>
              <a:t>Youth4Jobs Foundation</a:t>
            </a:r>
          </a:p>
          <a:p>
            <a:pPr marL="0" lvl="0" indent="0" algn="l" rtl="0">
              <a:spcBef>
                <a:spcPts val="0"/>
              </a:spcBef>
              <a:spcAft>
                <a:spcPts val="0"/>
              </a:spcAft>
              <a:buNone/>
            </a:pPr>
            <a:r>
              <a:rPr lang="en-US" dirty="0"/>
              <a:t>India</a:t>
            </a:r>
          </a:p>
          <a:p>
            <a:pPr marL="0" lvl="0" indent="0" algn="l" rtl="0">
              <a:spcBef>
                <a:spcPts val="0"/>
              </a:spcBef>
              <a:spcAft>
                <a:spcPts val="0"/>
              </a:spcAft>
              <a:buNone/>
            </a:pPr>
            <a:r>
              <a:rPr lang="en-US" dirty="0"/>
              <a:t>Women entrepreneurs with disabilities</a:t>
            </a:r>
          </a:p>
          <a:p>
            <a:pPr marL="0" lvl="0" indent="0" algn="l" rtl="0">
              <a:spcBef>
                <a:spcPts val="0"/>
              </a:spcBef>
              <a:spcAft>
                <a:spcPts val="0"/>
              </a:spcAft>
              <a:buNone/>
            </a:pPr>
            <a:r>
              <a:rPr lang="en-US" dirty="0"/>
              <a:t>Thursday, March 6, 14:00 - 15:00</a:t>
            </a:r>
          </a:p>
          <a:p>
            <a:pPr marL="0" lvl="0" indent="0" algn="l" rtl="0">
              <a:spcBef>
                <a:spcPts val="0"/>
              </a:spcBef>
              <a:spcAft>
                <a:spcPts val="0"/>
              </a:spcAft>
              <a:buNone/>
            </a:pPr>
            <a:endParaRPr lang="en-US" dirty="0"/>
          </a:p>
        </p:txBody>
      </p:sp>
      <p:sp>
        <p:nvSpPr>
          <p:cNvPr id="234" name="Google Shape;234;g32b062bce5b_3_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2b062bce5b_1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32b062bce5b_1_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WEDO, the Women Entrepreneurs with Disabilities initiative, was launched at the ZERO Conference 2023 at the UN HQ in Vienna. It is built on real needs and partnerships to create a more inclusive entrepreneurial ecosystem. The initiative focuses on three key goals: enabling economic independence, shifting community mindsets, and fostering diversity in entrepreneurship. The core belief is that designing solutions for women with disabilities benefits all women.</a:t>
            </a:r>
            <a:endParaRPr dirty="0"/>
          </a:p>
        </p:txBody>
      </p:sp>
      <p:sp>
        <p:nvSpPr>
          <p:cNvPr id="243" name="Google Shape;243;g32b062bce5b_1_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2a3de73fbb_0_3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32a3de73fbb_0_3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Women with disabilities make up over 500 million of the world’s population, yet they face significant barriers to employment. Across 51 countries, only 20% of women with disabilities are employed—far lower than men with disabilities and even women without disabilities. Access to assistive technology remains a challenge, limiting participation in daily life and work. Additionally, disability funding is minimal, making up just 2% of total philanthropic giving, and much of it is directed toward medical interventions rather than economic empowerment.</a:t>
            </a:r>
            <a:endParaRPr dirty="0"/>
          </a:p>
        </p:txBody>
      </p:sp>
      <p:sp>
        <p:nvSpPr>
          <p:cNvPr id="255" name="Google Shape;255;g32a3de73fbb_0_3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Ignoring women with disabilities is a missed opportunity. Investing in them can drive economic growth and innovation, yet they remain underrepresented in leadership and DEI efforts. Disability-related funding prioritizes medical solutions rather than economic inclusion and leadership development. Shifting these priorities could unlock untapped potential and foster more equitable global progress.</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5174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2a3de73fbb_0_3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32a3de73fbb_0_3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Women with disabilities encounter multiple systemic barriers: inaccessible infrastructure, lack of policy support, and exclusion from employment. They are disproportionately affected during crises like COVID-19, with job loss rates seven times higher than others. Double discrimination—both gender and disability—exposes them to higher risks of abuse and forced medical interventions. This exclusion has a tangible economic cost, reducing GDP by 3-7% in some countries. Addressing these issues is not just about equity but also economic progress.</a:t>
            </a:r>
            <a:endParaRPr dirty="0"/>
          </a:p>
        </p:txBody>
      </p:sp>
      <p:sp>
        <p:nvSpPr>
          <p:cNvPr id="265" name="Google Shape;265;g32a3de73fbb_0_3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2a3de73fbb_0_4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32a3de73fbb_0_4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WEDO operates through advocacy, a global network, and on-ground work. Advocacy efforts include WEDO booklets, workshops, and podcasts to shape narratives and policies. The global network aims to create an international alliance of women entrepreneurs with disabilities, starting in India and expanding globally. On-ground work focuses on building and scaling enterprises, with Karnataka serving as the first large-scale partnership with the government.</a:t>
            </a:r>
            <a:endParaRPr dirty="0"/>
          </a:p>
        </p:txBody>
      </p:sp>
      <p:sp>
        <p:nvSpPr>
          <p:cNvPr id="281" name="Google Shape;281;g32a3de73fbb_0_4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2a3de73fbb_0_4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2a3de73fbb_0_4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WEDO’s partnership with the Karnataka State Rural Livelihoods Mission is a significant step in creating sustainable entrepreneurship opportunities. The program uses a community-driven approach, integrating community resource persons within government systems to ensure long-term impact. This work is preceded by a study on the economic empowerment of women with disabilities, tying into broader research on vulnerable groups in India and the Global South.</a:t>
            </a:r>
            <a:endParaRPr dirty="0"/>
          </a:p>
        </p:txBody>
      </p:sp>
      <p:sp>
        <p:nvSpPr>
          <p:cNvPr id="303" name="Google Shape;303;g32a3de73fbb_0_4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2a3de73fbb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32a3de73fbb_0_4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WEDO aims to create large-scale change. The initiative will shift mindsets in 1.1 million households, equipping 10,000 women with disabilities with skills and resources to become entrepreneurs. Additionally, it seeks to build a global alliance spanning 35+ countries, fostering a truly inclusive and supportive ecosystem for women with disabilities worldwide.</a:t>
            </a:r>
            <a:endParaRPr dirty="0"/>
          </a:p>
        </p:txBody>
      </p:sp>
      <p:sp>
        <p:nvSpPr>
          <p:cNvPr id="314" name="Google Shape;314;g32a3de73fbb_0_4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600199"/>
            <a:ext cx="9144000" cy="19097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800"/>
              <a:buNone/>
              <a:defRPr sz="2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u="none" strike="noStrike" cap="none">
                <a:solidFill>
                  <a:srgbClr val="888888"/>
                </a:solidFill>
                <a:latin typeface="Calibri"/>
                <a:ea typeface="Calibri"/>
                <a:cs typeface="Calibri"/>
                <a:sym typeface="Calibri"/>
              </a:defRPr>
            </a:lvl1pPr>
            <a:lvl2pPr marL="0" lvl="1" indent="0" algn="r">
              <a:spcBef>
                <a:spcPts val="0"/>
              </a:spcBef>
              <a:buNone/>
              <a:defRPr sz="1800" b="0" i="0" u="none" strike="noStrike" cap="none">
                <a:solidFill>
                  <a:srgbClr val="888888"/>
                </a:solidFill>
                <a:latin typeface="Calibri"/>
                <a:ea typeface="Calibri"/>
                <a:cs typeface="Calibri"/>
                <a:sym typeface="Calibri"/>
              </a:defRPr>
            </a:lvl2pPr>
            <a:lvl3pPr marL="0" lvl="2" indent="0" algn="r">
              <a:spcBef>
                <a:spcPts val="0"/>
              </a:spcBef>
              <a:buNone/>
              <a:defRPr sz="1800" b="0" i="0" u="none" strike="noStrike" cap="none">
                <a:solidFill>
                  <a:srgbClr val="888888"/>
                </a:solidFill>
                <a:latin typeface="Calibri"/>
                <a:ea typeface="Calibri"/>
                <a:cs typeface="Calibri"/>
                <a:sym typeface="Calibri"/>
              </a:defRPr>
            </a:lvl3pPr>
            <a:lvl4pPr marL="0" lvl="3" indent="0" algn="r">
              <a:spcBef>
                <a:spcPts val="0"/>
              </a:spcBef>
              <a:buNone/>
              <a:defRPr sz="1800" b="0" i="0" u="none" strike="noStrike" cap="none">
                <a:solidFill>
                  <a:srgbClr val="888888"/>
                </a:solidFill>
                <a:latin typeface="Calibri"/>
                <a:ea typeface="Calibri"/>
                <a:cs typeface="Calibri"/>
                <a:sym typeface="Calibri"/>
              </a:defRPr>
            </a:lvl4pPr>
            <a:lvl5pPr marL="0" lvl="4" indent="0" algn="r">
              <a:spcBef>
                <a:spcPts val="0"/>
              </a:spcBef>
              <a:buNone/>
              <a:defRPr sz="1800" b="0" i="0" u="none" strike="noStrike" cap="none">
                <a:solidFill>
                  <a:srgbClr val="888888"/>
                </a:solidFill>
                <a:latin typeface="Calibri"/>
                <a:ea typeface="Calibri"/>
                <a:cs typeface="Calibri"/>
                <a:sym typeface="Calibri"/>
              </a:defRPr>
            </a:lvl5pPr>
            <a:lvl6pPr marL="0" lvl="5" indent="0" algn="r">
              <a:spcBef>
                <a:spcPts val="0"/>
              </a:spcBef>
              <a:buNone/>
              <a:defRPr sz="1800" b="0" i="0" u="none" strike="noStrike" cap="none">
                <a:solidFill>
                  <a:srgbClr val="888888"/>
                </a:solidFill>
                <a:latin typeface="Calibri"/>
                <a:ea typeface="Calibri"/>
                <a:cs typeface="Calibri"/>
                <a:sym typeface="Calibri"/>
              </a:defRPr>
            </a:lvl6pPr>
            <a:lvl7pPr marL="0" lvl="6" indent="0" algn="r">
              <a:spcBef>
                <a:spcPts val="0"/>
              </a:spcBef>
              <a:buNone/>
              <a:defRPr sz="1800" b="0" i="0" u="none" strike="noStrike" cap="none">
                <a:solidFill>
                  <a:srgbClr val="888888"/>
                </a:solidFill>
                <a:latin typeface="Calibri"/>
                <a:ea typeface="Calibri"/>
                <a:cs typeface="Calibri"/>
                <a:sym typeface="Calibri"/>
              </a:defRPr>
            </a:lvl7pPr>
            <a:lvl8pPr marL="0" lvl="7" indent="0" algn="r">
              <a:spcBef>
                <a:spcPts val="0"/>
              </a:spcBef>
              <a:buNone/>
              <a:defRPr sz="1800" b="0" i="0" u="none" strike="noStrike" cap="none">
                <a:solidFill>
                  <a:srgbClr val="888888"/>
                </a:solidFill>
                <a:latin typeface="Calibri"/>
                <a:ea typeface="Calibri"/>
                <a:cs typeface="Calibri"/>
                <a:sym typeface="Calibri"/>
              </a:defRPr>
            </a:lvl8pPr>
            <a:lvl9pPr marL="0" lvl="8" indent="0" algn="r">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5"/>
          <p:cNvSpPr txBox="1"/>
          <p:nvPr/>
        </p:nvSpPr>
        <p:spPr>
          <a:xfrm>
            <a:off x="7975972" y="266228"/>
            <a:ext cx="401245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2B882E"/>
                </a:solidFill>
                <a:latin typeface="Arial"/>
                <a:ea typeface="Arial"/>
                <a:cs typeface="Arial"/>
                <a:sym typeface="Arial"/>
              </a:rPr>
              <a:t>#</a:t>
            </a:r>
            <a:r>
              <a:rPr lang="en-US" sz="3600" b="1" i="0" u="none" strike="noStrike" cap="none">
                <a:solidFill>
                  <a:srgbClr val="288F45"/>
                </a:solidFill>
                <a:latin typeface="Arial"/>
                <a:ea typeface="Arial"/>
                <a:cs typeface="Arial"/>
                <a:sym typeface="Arial"/>
              </a:rPr>
              <a:t>ZeroConIndia24</a:t>
            </a:r>
            <a:endParaRPr sz="3600" b="1">
              <a:solidFill>
                <a:srgbClr val="288F45"/>
              </a:solidFill>
              <a:latin typeface="Arial"/>
              <a:ea typeface="Arial"/>
              <a:cs typeface="Arial"/>
              <a:sym typeface="Arial"/>
            </a:endParaRPr>
          </a:p>
        </p:txBody>
      </p:sp>
      <p:pic>
        <p:nvPicPr>
          <p:cNvPr id="21" name="Google Shape;21;p5" descr="A screen shot of a computer&#10;&#10;Description automatically generated"/>
          <p:cNvPicPr preferRelativeResize="0"/>
          <p:nvPr/>
        </p:nvPicPr>
        <p:blipFill rotWithShape="1">
          <a:blip r:embed="rId2">
            <a:alphaModFix/>
          </a:blip>
          <a:srcRect/>
          <a:stretch/>
        </p:blipFill>
        <p:spPr>
          <a:xfrm>
            <a:off x="372140" y="298127"/>
            <a:ext cx="6590524" cy="150559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
        <p:cNvGrpSpPr/>
        <p:nvPr/>
      </p:nvGrpSpPr>
      <p:grpSpPr>
        <a:xfrm>
          <a:off x="0" y="0"/>
          <a:ext cx="0" cy="0"/>
          <a:chOff x="0" y="0"/>
          <a:chExt cx="0" cy="0"/>
        </a:xfrm>
      </p:grpSpPr>
      <p:sp>
        <p:nvSpPr>
          <p:cNvPr id="76" name="Google Shape;76;g32b062bce5b_1_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g32b062bce5b_1_12"/>
          <p:cNvSpPr txBox="1">
            <a:spLocks noGrp="1"/>
          </p:cNvSpPr>
          <p:nvPr>
            <p:ph type="body" idx="1"/>
          </p:nvPr>
        </p:nvSpPr>
        <p:spPr>
          <a:xfrm>
            <a:off x="838200" y="1792518"/>
            <a:ext cx="10515600" cy="386122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g32b062bce5b_1_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g32b062bce5b_1_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g32b062bce5b_1_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1" name="Google Shape;81;g32b062bce5b_1_12"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Google Shape;83;g32b062bce5b_1_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Robo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g32b062bce5b_1_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5" name="Google Shape;85;g32b062bce5b_1_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g32b062bce5b_1_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g32b062bce5b_1_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8" name="Google Shape;88;g32b062bce5b_1_19"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9"/>
        <p:cNvGrpSpPr/>
        <p:nvPr/>
      </p:nvGrpSpPr>
      <p:grpSpPr>
        <a:xfrm>
          <a:off x="0" y="0"/>
          <a:ext cx="0" cy="0"/>
          <a:chOff x="0" y="0"/>
          <a:chExt cx="0" cy="0"/>
        </a:xfrm>
      </p:grpSpPr>
      <p:sp>
        <p:nvSpPr>
          <p:cNvPr id="90" name="Google Shape;90;g32b062bce5b_1_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g32b062bce5b_1_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g32b062bce5b_1_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g32b062bce5b_1_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g32b062bce5b_1_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g32b062bce5b_1_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6" name="Google Shape;96;g32b062bce5b_1_26"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7"/>
        <p:cNvGrpSpPr/>
        <p:nvPr/>
      </p:nvGrpSpPr>
      <p:grpSpPr>
        <a:xfrm>
          <a:off x="0" y="0"/>
          <a:ext cx="0" cy="0"/>
          <a:chOff x="0" y="0"/>
          <a:chExt cx="0" cy="0"/>
        </a:xfrm>
      </p:grpSpPr>
      <p:sp>
        <p:nvSpPr>
          <p:cNvPr id="98" name="Google Shape;98;g32b062bce5b_1_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g32b062bce5b_1_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g32b062bce5b_1_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g32b062bce5b_1_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2" name="Google Shape;102;g32b062bce5b_1_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g32b062bce5b_1_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g32b062bce5b_1_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g32b062bce5b_1_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g32b062bce5b_1_34"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7"/>
        <p:cNvGrpSpPr/>
        <p:nvPr/>
      </p:nvGrpSpPr>
      <p:grpSpPr>
        <a:xfrm>
          <a:off x="0" y="0"/>
          <a:ext cx="0" cy="0"/>
          <a:chOff x="0" y="0"/>
          <a:chExt cx="0" cy="0"/>
        </a:xfrm>
      </p:grpSpPr>
      <p:sp>
        <p:nvSpPr>
          <p:cNvPr id="108" name="Google Shape;108;g32b062bce5b_1_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g32b062bce5b_1_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g32b062bce5b_1_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g32b062bce5b_1_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2" name="Google Shape;112;g32b062bce5b_1_44"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g32b062bce5b_1_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g32b062bce5b_1_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g32b062bce5b_1_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7" name="Google Shape;117;g32b062bce5b_1_50"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8"/>
        <p:cNvGrpSpPr/>
        <p:nvPr/>
      </p:nvGrpSpPr>
      <p:grpSpPr>
        <a:xfrm>
          <a:off x="0" y="0"/>
          <a:ext cx="0" cy="0"/>
          <a:chOff x="0" y="0"/>
          <a:chExt cx="0" cy="0"/>
        </a:xfrm>
      </p:grpSpPr>
      <p:sp>
        <p:nvSpPr>
          <p:cNvPr id="119" name="Google Shape;119;g32b062bce5b_1_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Robo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g32b062bce5b_1_5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1" name="Google Shape;121;g32b062bce5b_1_5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2" name="Google Shape;122;g32b062bce5b_1_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g32b062bce5b_1_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g32b062bce5b_1_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25" name="Google Shape;125;g32b062bce5b_1_55"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6"/>
        <p:cNvGrpSpPr/>
        <p:nvPr/>
      </p:nvGrpSpPr>
      <p:grpSpPr>
        <a:xfrm>
          <a:off x="0" y="0"/>
          <a:ext cx="0" cy="0"/>
          <a:chOff x="0" y="0"/>
          <a:chExt cx="0" cy="0"/>
        </a:xfrm>
      </p:grpSpPr>
      <p:sp>
        <p:nvSpPr>
          <p:cNvPr id="127" name="Google Shape;127;g32b062bce5b_1_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Robo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g32b062bce5b_1_63"/>
          <p:cNvSpPr>
            <a:spLocks noGrp="1"/>
          </p:cNvSpPr>
          <p:nvPr>
            <p:ph type="pic" idx="2"/>
          </p:nvPr>
        </p:nvSpPr>
        <p:spPr>
          <a:xfrm>
            <a:off x="5183188" y="987425"/>
            <a:ext cx="6172200" cy="4873625"/>
          </a:xfrm>
          <a:prstGeom prst="rect">
            <a:avLst/>
          </a:prstGeom>
          <a:noFill/>
          <a:ln>
            <a:noFill/>
          </a:ln>
        </p:spPr>
      </p:sp>
      <p:sp>
        <p:nvSpPr>
          <p:cNvPr id="129" name="Google Shape;129;g32b062bce5b_1_6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0" name="Google Shape;130;g32b062bce5b_1_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g32b062bce5b_1_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g32b062bce5b_1_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33" name="Google Shape;133;g32b062bce5b_1_63"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4"/>
        <p:cNvGrpSpPr/>
        <p:nvPr/>
      </p:nvGrpSpPr>
      <p:grpSpPr>
        <a:xfrm>
          <a:off x="0" y="0"/>
          <a:ext cx="0" cy="0"/>
          <a:chOff x="0" y="0"/>
          <a:chExt cx="0" cy="0"/>
        </a:xfrm>
      </p:grpSpPr>
      <p:sp>
        <p:nvSpPr>
          <p:cNvPr id="135" name="Google Shape;135;g32b062bce5b_1_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g32b062bce5b_1_71"/>
          <p:cNvSpPr txBox="1">
            <a:spLocks noGrp="1"/>
          </p:cNvSpPr>
          <p:nvPr>
            <p:ph type="body" idx="1"/>
          </p:nvPr>
        </p:nvSpPr>
        <p:spPr>
          <a:xfrm rot="5400000">
            <a:off x="4165387" y="-1534669"/>
            <a:ext cx="3861226"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g32b062bce5b_1_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g32b062bce5b_1_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g32b062bce5b_1_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40" name="Google Shape;140;g32b062bce5b_1_71"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g32b062bce5b_1_7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g32b062bce5b_1_7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g32b062bce5b_1_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g32b062bce5b_1_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46" name="Google Shape;146;g32b062bce5b_1_78"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6"/>
          <p:cNvSpPr txBox="1">
            <a:spLocks noGrp="1"/>
          </p:cNvSpPr>
          <p:nvPr>
            <p:ph type="body" idx="1"/>
          </p:nvPr>
        </p:nvSpPr>
        <p:spPr>
          <a:xfrm>
            <a:off x="838200" y="1792518"/>
            <a:ext cx="10515600" cy="386122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3"/>
        <p:cNvGrpSpPr/>
        <p:nvPr/>
      </p:nvGrpSpPr>
      <p:grpSpPr>
        <a:xfrm>
          <a:off x="0" y="0"/>
          <a:ext cx="0" cy="0"/>
          <a:chOff x="0" y="0"/>
          <a:chExt cx="0" cy="0"/>
        </a:xfrm>
      </p:grpSpPr>
      <p:sp>
        <p:nvSpPr>
          <p:cNvPr id="154" name="Google Shape;154;g32b062bce5b_3_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Roboto"/>
              <a:buNone/>
              <a:defRPr sz="60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55" name="Google Shape;155;g32b062bce5b_3_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6" name="Google Shape;156;g32b062bce5b_3_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57" name="Google Shape;157;g32b062bce5b_3_6"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
        <p:nvSpPr>
          <p:cNvPr id="158" name="Google Shape;158;g32b062bce5b_3_6"/>
          <p:cNvSpPr txBox="1"/>
          <p:nvPr/>
        </p:nvSpPr>
        <p:spPr>
          <a:xfrm>
            <a:off x="393290" y="276328"/>
            <a:ext cx="833989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2B882E"/>
                </a:solidFill>
                <a:latin typeface="Arial"/>
                <a:ea typeface="Arial"/>
                <a:cs typeface="Arial"/>
                <a:sym typeface="Arial"/>
              </a:rPr>
              <a:t>Zero Project Conference 2025 (#ZeroCon25)</a:t>
            </a:r>
            <a:endParaRPr sz="3200" b="0">
              <a:solidFill>
                <a:srgbClr val="2B882E"/>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9"/>
        <p:cNvGrpSpPr/>
        <p:nvPr/>
      </p:nvGrpSpPr>
      <p:grpSpPr>
        <a:xfrm>
          <a:off x="0" y="0"/>
          <a:ext cx="0" cy="0"/>
          <a:chOff x="0" y="0"/>
          <a:chExt cx="0" cy="0"/>
        </a:xfrm>
      </p:grpSpPr>
      <p:sp>
        <p:nvSpPr>
          <p:cNvPr id="160" name="Google Shape;160;g32b062bce5b_3_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61" name="Google Shape;161;g32b062bce5b_3_12"/>
          <p:cNvSpPr txBox="1">
            <a:spLocks noGrp="1"/>
          </p:cNvSpPr>
          <p:nvPr>
            <p:ph type="body" idx="1"/>
          </p:nvPr>
        </p:nvSpPr>
        <p:spPr>
          <a:xfrm>
            <a:off x="838200" y="1792518"/>
            <a:ext cx="10515600" cy="3861226"/>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62" name="Google Shape;162;g32b062bce5b_3_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163" name="Google Shape;163;g32b062bce5b_3_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164" name="Google Shape;164;g32b062bce5b_3_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65" name="Google Shape;165;g32b062bce5b_3_12"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6"/>
        <p:cNvGrpSpPr/>
        <p:nvPr/>
      </p:nvGrpSpPr>
      <p:grpSpPr>
        <a:xfrm>
          <a:off x="0" y="0"/>
          <a:ext cx="0" cy="0"/>
          <a:chOff x="0" y="0"/>
          <a:chExt cx="0" cy="0"/>
        </a:xfrm>
      </p:grpSpPr>
      <p:sp>
        <p:nvSpPr>
          <p:cNvPr id="167" name="Google Shape;167;g32b062bce5b_3_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Roboto"/>
              <a:buNone/>
              <a:defRPr sz="60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68" name="Google Shape;168;g32b062bce5b_3_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69" name="Google Shape;169;g32b062bce5b_3_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170" name="Google Shape;170;g32b062bce5b_3_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171" name="Google Shape;171;g32b062bce5b_3_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72" name="Google Shape;172;g32b062bce5b_3_19"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3"/>
        <p:cNvGrpSpPr/>
        <p:nvPr/>
      </p:nvGrpSpPr>
      <p:grpSpPr>
        <a:xfrm>
          <a:off x="0" y="0"/>
          <a:ext cx="0" cy="0"/>
          <a:chOff x="0" y="0"/>
          <a:chExt cx="0" cy="0"/>
        </a:xfrm>
      </p:grpSpPr>
      <p:sp>
        <p:nvSpPr>
          <p:cNvPr id="174" name="Google Shape;174;g32b062bce5b_3_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75" name="Google Shape;175;g32b062bce5b_3_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76" name="Google Shape;176;g32b062bce5b_3_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77" name="Google Shape;177;g32b062bce5b_3_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178" name="Google Shape;178;g32b062bce5b_3_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179" name="Google Shape;179;g32b062bce5b_3_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80" name="Google Shape;180;g32b062bce5b_3_26"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1"/>
        <p:cNvGrpSpPr/>
        <p:nvPr/>
      </p:nvGrpSpPr>
      <p:grpSpPr>
        <a:xfrm>
          <a:off x="0" y="0"/>
          <a:ext cx="0" cy="0"/>
          <a:chOff x="0" y="0"/>
          <a:chExt cx="0" cy="0"/>
        </a:xfrm>
      </p:grpSpPr>
      <p:sp>
        <p:nvSpPr>
          <p:cNvPr id="182" name="Google Shape;182;g32b062bce5b_3_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83" name="Google Shape;183;g32b062bce5b_3_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4" name="Google Shape;184;g32b062bce5b_3_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85" name="Google Shape;185;g32b062bce5b_3_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6" name="Google Shape;186;g32b062bce5b_3_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87" name="Google Shape;187;g32b062bce5b_3_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188" name="Google Shape;188;g32b062bce5b_3_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189" name="Google Shape;189;g32b062bce5b_3_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90" name="Google Shape;190;g32b062bce5b_3_34"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1"/>
        <p:cNvGrpSpPr/>
        <p:nvPr/>
      </p:nvGrpSpPr>
      <p:grpSpPr>
        <a:xfrm>
          <a:off x="0" y="0"/>
          <a:ext cx="0" cy="0"/>
          <a:chOff x="0" y="0"/>
          <a:chExt cx="0" cy="0"/>
        </a:xfrm>
      </p:grpSpPr>
      <p:sp>
        <p:nvSpPr>
          <p:cNvPr id="192" name="Google Shape;192;g32b062bce5b_3_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93" name="Google Shape;193;g32b062bce5b_3_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194" name="Google Shape;194;g32b062bce5b_3_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195" name="Google Shape;195;g32b062bce5b_3_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96" name="Google Shape;196;g32b062bce5b_3_44"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7"/>
        <p:cNvGrpSpPr/>
        <p:nvPr/>
      </p:nvGrpSpPr>
      <p:grpSpPr>
        <a:xfrm>
          <a:off x="0" y="0"/>
          <a:ext cx="0" cy="0"/>
          <a:chOff x="0" y="0"/>
          <a:chExt cx="0" cy="0"/>
        </a:xfrm>
      </p:grpSpPr>
      <p:sp>
        <p:nvSpPr>
          <p:cNvPr id="198" name="Google Shape;198;g32b062bce5b_3_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199" name="Google Shape;199;g32b062bce5b_3_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200" name="Google Shape;200;g32b062bce5b_3_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01" name="Google Shape;201;g32b062bce5b_3_50"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2"/>
        <p:cNvGrpSpPr/>
        <p:nvPr/>
      </p:nvGrpSpPr>
      <p:grpSpPr>
        <a:xfrm>
          <a:off x="0" y="0"/>
          <a:ext cx="0" cy="0"/>
          <a:chOff x="0" y="0"/>
          <a:chExt cx="0" cy="0"/>
        </a:xfrm>
      </p:grpSpPr>
      <p:sp>
        <p:nvSpPr>
          <p:cNvPr id="203" name="Google Shape;203;g32b062bce5b_3_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Roboto"/>
              <a:buNone/>
              <a:defRPr sz="32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204" name="Google Shape;204;g32b062bce5b_3_5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1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5" name="Google Shape;205;g32b062bce5b_3_5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206" name="Google Shape;206;g32b062bce5b_3_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207" name="Google Shape;207;g32b062bce5b_3_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208" name="Google Shape;208;g32b062bce5b_3_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09" name="Google Shape;209;g32b062bce5b_3_55"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0"/>
        <p:cNvGrpSpPr/>
        <p:nvPr/>
      </p:nvGrpSpPr>
      <p:grpSpPr>
        <a:xfrm>
          <a:off x="0" y="0"/>
          <a:ext cx="0" cy="0"/>
          <a:chOff x="0" y="0"/>
          <a:chExt cx="0" cy="0"/>
        </a:xfrm>
      </p:grpSpPr>
      <p:sp>
        <p:nvSpPr>
          <p:cNvPr id="211" name="Google Shape;211;g32b062bce5b_3_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Roboto"/>
              <a:buNone/>
              <a:defRPr sz="32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212" name="Google Shape;212;g32b062bce5b_3_63"/>
          <p:cNvSpPr>
            <a:spLocks noGrp="1"/>
          </p:cNvSpPr>
          <p:nvPr>
            <p:ph type="pic" idx="2"/>
          </p:nvPr>
        </p:nvSpPr>
        <p:spPr>
          <a:xfrm>
            <a:off x="5183188" y="987425"/>
            <a:ext cx="6172200" cy="4873625"/>
          </a:xfrm>
          <a:prstGeom prst="rect">
            <a:avLst/>
          </a:prstGeom>
          <a:noFill/>
          <a:ln>
            <a:noFill/>
          </a:ln>
        </p:spPr>
      </p:sp>
      <p:sp>
        <p:nvSpPr>
          <p:cNvPr id="213" name="Google Shape;213;g32b062bce5b_3_6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214" name="Google Shape;214;g32b062bce5b_3_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215" name="Google Shape;215;g32b062bce5b_3_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216" name="Google Shape;216;g32b062bce5b_3_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7" name="Google Shape;217;g32b062bce5b_3_63"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8"/>
        <p:cNvGrpSpPr/>
        <p:nvPr/>
      </p:nvGrpSpPr>
      <p:grpSpPr>
        <a:xfrm>
          <a:off x="0" y="0"/>
          <a:ext cx="0" cy="0"/>
          <a:chOff x="0" y="0"/>
          <a:chExt cx="0" cy="0"/>
        </a:xfrm>
      </p:grpSpPr>
      <p:sp>
        <p:nvSpPr>
          <p:cNvPr id="219" name="Google Shape;219;g32b062bce5b_3_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220" name="Google Shape;220;g32b062bce5b_3_71"/>
          <p:cNvSpPr txBox="1">
            <a:spLocks noGrp="1"/>
          </p:cNvSpPr>
          <p:nvPr>
            <p:ph type="body" idx="1"/>
          </p:nvPr>
        </p:nvSpPr>
        <p:spPr>
          <a:xfrm rot="5400000">
            <a:off x="4165387" y="-1534669"/>
            <a:ext cx="3861226" cy="105156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21" name="Google Shape;221;g32b062bce5b_3_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222" name="Google Shape;222;g32b062bce5b_3_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223" name="Google Shape;223;g32b062bce5b_3_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4" name="Google Shape;224;g32b062bce5b_3_71"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5"/>
        <p:cNvGrpSpPr/>
        <p:nvPr/>
      </p:nvGrpSpPr>
      <p:grpSpPr>
        <a:xfrm>
          <a:off x="0" y="0"/>
          <a:ext cx="0" cy="0"/>
          <a:chOff x="0" y="0"/>
          <a:chExt cx="0" cy="0"/>
        </a:xfrm>
      </p:grpSpPr>
      <p:sp>
        <p:nvSpPr>
          <p:cNvPr id="226" name="Google Shape;226;g32b062bce5b_3_7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227" name="Google Shape;227;g32b062bce5b_3_7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28" name="Google Shape;228;g32b062bce5b_3_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a:endParaRPr/>
          </a:p>
        </p:txBody>
      </p:sp>
      <p:sp>
        <p:nvSpPr>
          <p:cNvPr id="229" name="Google Shape;229;g32b062bce5b_3_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30" name="Google Shape;230;g32b062bce5b_3_78"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9"/>
        <p:cNvGrpSpPr/>
        <p:nvPr/>
      </p:nvGrpSpPr>
      <p:grpSpPr>
        <a:xfrm>
          <a:off x="0" y="0"/>
          <a:ext cx="0" cy="0"/>
          <a:chOff x="0" y="0"/>
          <a:chExt cx="0" cy="0"/>
        </a:xfrm>
      </p:grpSpPr>
      <p:sp>
        <p:nvSpPr>
          <p:cNvPr id="60" name="Google Shape;60;g32a3de73fbb_0_67"/>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g32a3de73fbb_0_67"/>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406400">
              <a:spcBef>
                <a:spcPts val="1000"/>
              </a:spcBef>
              <a:spcAft>
                <a:spcPts val="0"/>
              </a:spcAft>
              <a:buSzPts val="2800"/>
              <a:buChar char="•"/>
              <a:defRPr/>
            </a:lvl1pPr>
            <a:lvl2pPr marL="914400" lvl="1" indent="-381000">
              <a:spcBef>
                <a:spcPts val="500"/>
              </a:spcBef>
              <a:spcAft>
                <a:spcPts val="0"/>
              </a:spcAft>
              <a:buSzPts val="2400"/>
              <a:buChar char="•"/>
              <a:defRPr/>
            </a:lvl2pPr>
            <a:lvl3pPr marL="1371600" lvl="2" indent="-355600">
              <a:spcBef>
                <a:spcPts val="500"/>
              </a:spcBef>
              <a:spcAft>
                <a:spcPts val="0"/>
              </a:spcAft>
              <a:buSzPts val="2000"/>
              <a:buChar char="•"/>
              <a:defRPr/>
            </a:lvl3pPr>
            <a:lvl4pPr marL="1828800" lvl="3" indent="-342900">
              <a:spcBef>
                <a:spcPts val="500"/>
              </a:spcBef>
              <a:spcAft>
                <a:spcPts val="0"/>
              </a:spcAft>
              <a:buSzPts val="1800"/>
              <a:buChar char="•"/>
              <a:defRPr/>
            </a:lvl4pPr>
            <a:lvl5pPr marL="2286000" lvl="4" indent="-342900">
              <a:spcBef>
                <a:spcPts val="500"/>
              </a:spcBef>
              <a:spcAft>
                <a:spcPts val="0"/>
              </a:spcAft>
              <a:buSzPts val="1800"/>
              <a:buChar char="•"/>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62" name="Google Shape;62;g32a3de73fbb_0_67"/>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9"/>
        <p:cNvGrpSpPr/>
        <p:nvPr/>
      </p:nvGrpSpPr>
      <p:grpSpPr>
        <a:xfrm>
          <a:off x="0" y="0"/>
          <a:ext cx="0" cy="0"/>
          <a:chOff x="0" y="0"/>
          <a:chExt cx="0" cy="0"/>
        </a:xfrm>
      </p:grpSpPr>
      <p:sp>
        <p:nvSpPr>
          <p:cNvPr id="70" name="Google Shape;70;g32b062bce5b_1_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Robo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g32b062bce5b_1_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2" name="Google Shape;72;g32b062bce5b_1_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3" name="Google Shape;73;g32b062bce5b_1_6"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
        <p:nvSpPr>
          <p:cNvPr id="74" name="Google Shape;74;g32b062bce5b_1_6"/>
          <p:cNvSpPr txBox="1"/>
          <p:nvPr/>
        </p:nvSpPr>
        <p:spPr>
          <a:xfrm>
            <a:off x="393290" y="276328"/>
            <a:ext cx="833989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2B882E"/>
                </a:solidFill>
                <a:latin typeface="Arial"/>
                <a:ea typeface="Arial"/>
                <a:cs typeface="Arial"/>
                <a:sym typeface="Arial"/>
              </a:rPr>
              <a:t>Zero Project Conference 2025 (#ZeroCon25)</a:t>
            </a:r>
            <a:endParaRPr sz="3200" b="0">
              <a:solidFill>
                <a:srgbClr val="2B882E"/>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838200" y="1792518"/>
            <a:ext cx="10515600" cy="386122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g32b062bce5b_1_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oboto"/>
              <a:buNone/>
              <a:defRPr sz="4400" b="0" i="0" u="none" strike="noStrike" cap="non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g32b062bce5b_1_0"/>
          <p:cNvSpPr txBox="1">
            <a:spLocks noGrp="1"/>
          </p:cNvSpPr>
          <p:nvPr>
            <p:ph type="body" idx="1"/>
          </p:nvPr>
        </p:nvSpPr>
        <p:spPr>
          <a:xfrm>
            <a:off x="838200" y="1792518"/>
            <a:ext cx="10515600" cy="386122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g32b062bce5b_1_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g32b062bce5b_1_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g32b062bce5b_1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g32b062bce5b_3_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oboto"/>
              <a:buNone/>
              <a:defRPr sz="4400" b="0" i="0" u="none" strike="noStrike" cap="none">
                <a:solidFill>
                  <a:schemeClr val="dk1"/>
                </a:solidFill>
                <a:latin typeface="Roboto"/>
                <a:ea typeface="Roboto"/>
                <a:cs typeface="Roboto"/>
                <a:sym typeface="Roboto"/>
              </a:defRPr>
            </a:lvl1pPr>
            <a:lvl2pPr lvl="1">
              <a:spcBef>
                <a:spcPts val="0"/>
              </a:spcBef>
              <a:spcAft>
                <a:spcPts val="0"/>
              </a:spcAft>
              <a:buSzPts val="1500"/>
              <a:buNone/>
              <a:defRPr sz="1900"/>
            </a:lvl2pPr>
            <a:lvl3pPr lvl="2">
              <a:spcBef>
                <a:spcPts val="0"/>
              </a:spcBef>
              <a:spcAft>
                <a:spcPts val="0"/>
              </a:spcAft>
              <a:buSzPts val="1500"/>
              <a:buNone/>
              <a:defRPr sz="1900"/>
            </a:lvl3pPr>
            <a:lvl4pPr lvl="3">
              <a:spcBef>
                <a:spcPts val="0"/>
              </a:spcBef>
              <a:spcAft>
                <a:spcPts val="0"/>
              </a:spcAft>
              <a:buSzPts val="1500"/>
              <a:buNone/>
              <a:defRPr sz="1900"/>
            </a:lvl4pPr>
            <a:lvl5pPr lvl="4">
              <a:spcBef>
                <a:spcPts val="0"/>
              </a:spcBef>
              <a:spcAft>
                <a:spcPts val="0"/>
              </a:spcAft>
              <a:buSzPts val="1500"/>
              <a:buNone/>
              <a:defRPr sz="1900"/>
            </a:lvl5pPr>
            <a:lvl6pPr lvl="5">
              <a:spcBef>
                <a:spcPts val="0"/>
              </a:spcBef>
              <a:spcAft>
                <a:spcPts val="0"/>
              </a:spcAft>
              <a:buSzPts val="1500"/>
              <a:buNone/>
              <a:defRPr sz="1900"/>
            </a:lvl6pPr>
            <a:lvl7pPr lvl="6">
              <a:spcBef>
                <a:spcPts val="0"/>
              </a:spcBef>
              <a:spcAft>
                <a:spcPts val="0"/>
              </a:spcAft>
              <a:buSzPts val="1500"/>
              <a:buNone/>
              <a:defRPr sz="1900"/>
            </a:lvl7pPr>
            <a:lvl8pPr lvl="7">
              <a:spcBef>
                <a:spcPts val="0"/>
              </a:spcBef>
              <a:spcAft>
                <a:spcPts val="0"/>
              </a:spcAft>
              <a:buSzPts val="1500"/>
              <a:buNone/>
              <a:defRPr sz="1900"/>
            </a:lvl8pPr>
            <a:lvl9pPr lvl="8">
              <a:spcBef>
                <a:spcPts val="0"/>
              </a:spcBef>
              <a:spcAft>
                <a:spcPts val="0"/>
              </a:spcAft>
              <a:buSzPts val="1500"/>
              <a:buNone/>
              <a:defRPr sz="1900"/>
            </a:lvl9pPr>
          </a:lstStyle>
          <a:p>
            <a:endParaRPr/>
          </a:p>
        </p:txBody>
      </p:sp>
      <p:sp>
        <p:nvSpPr>
          <p:cNvPr id="149" name="Google Shape;149;g32b062bce5b_3_0"/>
          <p:cNvSpPr txBox="1">
            <a:spLocks noGrp="1"/>
          </p:cNvSpPr>
          <p:nvPr>
            <p:ph type="body" idx="1"/>
          </p:nvPr>
        </p:nvSpPr>
        <p:spPr>
          <a:xfrm>
            <a:off x="838200" y="1792518"/>
            <a:ext cx="10515600" cy="386122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Roboto"/>
                <a:ea typeface="Roboto"/>
                <a:cs typeface="Roboto"/>
                <a:sym typeface="Roboto"/>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Roboto"/>
                <a:ea typeface="Roboto"/>
                <a:cs typeface="Roboto"/>
                <a:sym typeface="Roboto"/>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50" name="Google Shape;150;g32b062bce5b_3_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5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151" name="Google Shape;151;g32b062bce5b_3_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500"/>
              <a:buNone/>
              <a:defRPr sz="2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152" name="Google Shape;152;g32b062bce5b_3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hyperlink" Target="https://www.gih.org/views-from-the-field/investing-in-inclusion-how-health-philanthropy-can-prioritize-the-needs-and-perspectives-of-individuals-with-disabilities/?utm_source=chatgpt.com" TargetMode="External"/><Relationship Id="rId4" Type="http://schemas.openxmlformats.org/officeDocument/2006/relationships/hyperlink" Target="https://www.unwomen.org/sites/default/files/Headquarters/Attachments/Sections/Library/Publications/2017/Making-SDGs-count-for-women-with-disabilities.pdf?utm_source=chatgpt.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32b062bce5b_3_84"/>
          <p:cNvSpPr txBox="1">
            <a:spLocks noGrp="1"/>
          </p:cNvSpPr>
          <p:nvPr>
            <p:ph type="ctrTitle"/>
          </p:nvPr>
        </p:nvSpPr>
        <p:spPr>
          <a:xfrm>
            <a:off x="431073" y="1201784"/>
            <a:ext cx="11390812" cy="207306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7200"/>
              <a:buFont typeface="Roboto"/>
              <a:buNone/>
            </a:pPr>
            <a:r>
              <a:rPr lang="en-US" sz="7200" dirty="0">
                <a:solidFill>
                  <a:srgbClr val="595959"/>
                </a:solidFill>
              </a:rPr>
              <a:t>Women Entrepreneurs with Disabilities</a:t>
            </a:r>
            <a:endParaRPr dirty="0">
              <a:solidFill>
                <a:srgbClr val="595959"/>
              </a:solidFill>
              <a:latin typeface="Roboto"/>
              <a:ea typeface="Roboto"/>
              <a:cs typeface="Roboto"/>
              <a:sym typeface="Roboto"/>
            </a:endParaRPr>
          </a:p>
        </p:txBody>
      </p:sp>
      <p:sp>
        <p:nvSpPr>
          <p:cNvPr id="237" name="Google Shape;237;g32b062bce5b_3_84">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1</a:t>
            </a:fld>
            <a:endParaRPr>
              <a:latin typeface="Roboto"/>
              <a:ea typeface="Roboto"/>
              <a:cs typeface="Roboto"/>
              <a:sym typeface="Roboto"/>
            </a:endParaRPr>
          </a:p>
        </p:txBody>
      </p:sp>
      <p:sp>
        <p:nvSpPr>
          <p:cNvPr id="238" name="Google Shape;238;g32b062bce5b_3_84"/>
          <p:cNvSpPr txBox="1">
            <a:spLocks noGrp="1"/>
          </p:cNvSpPr>
          <p:nvPr>
            <p:ph type="subTitle" idx="1"/>
          </p:nvPr>
        </p:nvSpPr>
        <p:spPr>
          <a:xfrm>
            <a:off x="509451" y="3444665"/>
            <a:ext cx="11234100" cy="2211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de-AT" dirty="0">
                <a:solidFill>
                  <a:srgbClr val="595959"/>
                </a:solidFill>
                <a:latin typeface="Roboto"/>
                <a:ea typeface="Roboto"/>
                <a:cs typeface="Roboto"/>
                <a:sym typeface="Roboto"/>
              </a:rPr>
              <a:t>Anushka Thachil</a:t>
            </a:r>
            <a:endParaRPr dirty="0">
              <a:solidFill>
                <a:srgbClr val="595959"/>
              </a:solidFill>
            </a:endParaRPr>
          </a:p>
          <a:p>
            <a:pPr marL="0" lvl="0" indent="0" algn="ctr" rtl="0">
              <a:lnSpc>
                <a:spcPct val="90000"/>
              </a:lnSpc>
              <a:spcBef>
                <a:spcPts val="1100"/>
              </a:spcBef>
              <a:spcAft>
                <a:spcPts val="0"/>
              </a:spcAft>
              <a:buClr>
                <a:schemeClr val="dk1"/>
              </a:buClr>
              <a:buSzPts val="2400"/>
              <a:buNone/>
            </a:pPr>
            <a:r>
              <a:rPr lang="en-US" dirty="0">
                <a:solidFill>
                  <a:srgbClr val="595959"/>
                </a:solidFill>
                <a:latin typeface="Roboto"/>
                <a:ea typeface="Roboto"/>
                <a:cs typeface="Roboto"/>
                <a:sym typeface="Roboto"/>
              </a:rPr>
              <a:t>Youth4Jobs Foundation</a:t>
            </a:r>
            <a:endParaRPr dirty="0">
              <a:solidFill>
                <a:srgbClr val="595959"/>
              </a:solidFill>
            </a:endParaRPr>
          </a:p>
          <a:p>
            <a:pPr marL="0" lvl="0" indent="0" algn="ctr" rtl="0">
              <a:lnSpc>
                <a:spcPct val="90000"/>
              </a:lnSpc>
              <a:spcBef>
                <a:spcPts val="1100"/>
              </a:spcBef>
              <a:spcAft>
                <a:spcPts val="0"/>
              </a:spcAft>
              <a:buClr>
                <a:schemeClr val="dk1"/>
              </a:buClr>
              <a:buSzPts val="2400"/>
              <a:buNone/>
            </a:pPr>
            <a:r>
              <a:rPr lang="en-US" dirty="0">
                <a:solidFill>
                  <a:srgbClr val="595959"/>
                </a:solidFill>
                <a:latin typeface="Roboto"/>
                <a:ea typeface="Roboto"/>
                <a:cs typeface="Roboto"/>
                <a:sym typeface="Roboto"/>
              </a:rPr>
              <a:t>India</a:t>
            </a:r>
            <a:endParaRPr dirty="0">
              <a:solidFill>
                <a:srgbClr val="595959"/>
              </a:solidFill>
            </a:endParaRPr>
          </a:p>
          <a:p>
            <a:pPr marL="0" lvl="0" indent="0" algn="ctr" rtl="0">
              <a:lnSpc>
                <a:spcPct val="90000"/>
              </a:lnSpc>
              <a:spcBef>
                <a:spcPts val="1100"/>
              </a:spcBef>
              <a:spcAft>
                <a:spcPts val="0"/>
              </a:spcAft>
              <a:buClr>
                <a:schemeClr val="dk1"/>
              </a:buClr>
              <a:buSzPts val="2400"/>
              <a:buNone/>
            </a:pPr>
            <a:r>
              <a:rPr lang="en-US" dirty="0">
                <a:solidFill>
                  <a:srgbClr val="595959"/>
                </a:solidFill>
                <a:latin typeface="Roboto"/>
                <a:ea typeface="Roboto"/>
                <a:cs typeface="Roboto"/>
                <a:sym typeface="Roboto"/>
              </a:rPr>
              <a:t>Women entrepreneurs with disabilities</a:t>
            </a:r>
            <a:endParaRPr dirty="0">
              <a:solidFill>
                <a:srgbClr val="595959"/>
              </a:solidFill>
            </a:endParaRPr>
          </a:p>
        </p:txBody>
      </p:sp>
      <p:sp>
        <p:nvSpPr>
          <p:cNvPr id="239" name="Google Shape;239;g32b062bce5b_3_84"/>
          <p:cNvSpPr txBox="1"/>
          <p:nvPr/>
        </p:nvSpPr>
        <p:spPr>
          <a:xfrm>
            <a:off x="842554" y="5692088"/>
            <a:ext cx="10568100" cy="8469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2400"/>
              <a:buFont typeface="Roboto"/>
              <a:buNone/>
            </a:pPr>
            <a:r>
              <a:rPr lang="en-US" sz="2400" b="1" dirty="0">
                <a:solidFill>
                  <a:srgbClr val="595959"/>
                </a:solidFill>
                <a:latin typeface="Roboto"/>
                <a:ea typeface="Roboto"/>
                <a:cs typeface="Roboto"/>
                <a:sym typeface="Roboto"/>
              </a:rPr>
              <a:t>Thursday, March 6, 14:00 - 15:00</a:t>
            </a:r>
            <a:endParaRPr sz="1500" dirty="0">
              <a:solidFill>
                <a:srgbClr val="59595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32b062bce5b_1_84">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246" name="Google Shape;246;g32b062bce5b_1_84"/>
          <p:cNvSpPr txBox="1">
            <a:spLocks noGrp="1"/>
          </p:cNvSpPr>
          <p:nvPr>
            <p:ph type="title" idx="4294967295"/>
          </p:nvPr>
        </p:nvSpPr>
        <p:spPr>
          <a:xfrm>
            <a:off x="541418" y="1352396"/>
            <a:ext cx="11302500" cy="10125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2400" b="1" i="0" u="none" strike="noStrike" kern="0" cap="none" spc="0" normalizeH="0" baseline="0" noProof="0" dirty="0">
                <a:ln>
                  <a:noFill/>
                </a:ln>
                <a:solidFill>
                  <a:srgbClr val="595959"/>
                </a:solidFill>
                <a:effectLst/>
                <a:uLnTx/>
                <a:uFillTx/>
                <a:latin typeface="Calibri"/>
                <a:ea typeface="Calibri"/>
                <a:cs typeface="Calibri"/>
                <a:sym typeface="Calibri"/>
              </a:rPr>
              <a:t>Launched at the Zero Project Conference 2023, at United Nations Offices, Vienna, WEDO is grounded in real needs, forging collaborative partnerships to amplify voices globally, driving inclusive entrepreneurship initiatives.</a:t>
            </a:r>
          </a:p>
        </p:txBody>
      </p:sp>
      <p:sp>
        <p:nvSpPr>
          <p:cNvPr id="247" name="Google Shape;247;g32b062bce5b_1_84"/>
          <p:cNvSpPr/>
          <p:nvPr/>
        </p:nvSpPr>
        <p:spPr>
          <a:xfrm>
            <a:off x="373626" y="2792361"/>
            <a:ext cx="3814916" cy="2281083"/>
          </a:xfrm>
          <a:prstGeom prst="rect">
            <a:avLst/>
          </a:prstGeom>
          <a:solidFill>
            <a:schemeClr val="bg1"/>
          </a:solidFill>
          <a:ln w="12700"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ctr" rtl="0">
              <a:lnSpc>
                <a:spcPct val="95000"/>
              </a:lnSpc>
              <a:spcBef>
                <a:spcPts val="0"/>
              </a:spcBef>
              <a:spcAft>
                <a:spcPts val="2400"/>
              </a:spcAft>
              <a:buClr>
                <a:srgbClr val="000000"/>
              </a:buClr>
              <a:buSzPts val="3600"/>
              <a:buFont typeface="Arial"/>
              <a:buNone/>
            </a:pPr>
            <a:r>
              <a:rPr lang="en-US" sz="2400" i="0" u="none" strike="noStrike" cap="none" dirty="0">
                <a:solidFill>
                  <a:srgbClr val="595959"/>
                </a:solidFill>
                <a:latin typeface="Calibri"/>
                <a:ea typeface="Calibri"/>
                <a:cs typeface="Calibri"/>
                <a:sym typeface="Calibri"/>
              </a:rPr>
              <a:t>Enable Economic Independence and Address Gaps in Employment &amp; LFPR</a:t>
            </a:r>
            <a:endParaRPr sz="2400" i="0" u="none" strike="noStrike" cap="none" dirty="0">
              <a:solidFill>
                <a:srgbClr val="595959"/>
              </a:solidFill>
              <a:latin typeface="Calibri"/>
              <a:ea typeface="Calibri"/>
              <a:cs typeface="Calibri"/>
              <a:sym typeface="Calibri"/>
            </a:endParaRPr>
          </a:p>
        </p:txBody>
      </p:sp>
      <p:sp>
        <p:nvSpPr>
          <p:cNvPr id="248" name="Google Shape;248;g32b062bce5b_1_84"/>
          <p:cNvSpPr/>
          <p:nvPr/>
        </p:nvSpPr>
        <p:spPr>
          <a:xfrm>
            <a:off x="4324372" y="2792361"/>
            <a:ext cx="3814916" cy="2281083"/>
          </a:xfrm>
          <a:prstGeom prst="rect">
            <a:avLst/>
          </a:prstGeom>
          <a:solidFill>
            <a:schemeClr val="bg1"/>
          </a:solidFill>
          <a:ln w="12700"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ctr" rtl="0">
              <a:lnSpc>
                <a:spcPct val="95000"/>
              </a:lnSpc>
              <a:spcBef>
                <a:spcPts val="0"/>
              </a:spcBef>
              <a:spcAft>
                <a:spcPts val="2400"/>
              </a:spcAft>
              <a:buClr>
                <a:srgbClr val="000000"/>
              </a:buClr>
              <a:buSzPts val="3600"/>
              <a:buFont typeface="Arial"/>
              <a:buNone/>
            </a:pPr>
            <a:r>
              <a:rPr lang="en-US" sz="2400" i="0" u="none" strike="noStrike" cap="none" dirty="0">
                <a:solidFill>
                  <a:srgbClr val="595959"/>
                </a:solidFill>
                <a:latin typeface="Calibri"/>
                <a:ea typeface="Calibri"/>
                <a:cs typeface="Calibri"/>
                <a:sym typeface="Calibri"/>
              </a:rPr>
              <a:t>Change Community Mindsets &amp; Build meaningful narratives About Women with Disabilities</a:t>
            </a:r>
            <a:endParaRPr sz="2400" i="0" u="none" strike="noStrike" cap="none" dirty="0">
              <a:solidFill>
                <a:srgbClr val="595959"/>
              </a:solidFill>
              <a:latin typeface="Calibri"/>
              <a:ea typeface="Calibri"/>
              <a:cs typeface="Calibri"/>
              <a:sym typeface="Calibri"/>
            </a:endParaRPr>
          </a:p>
        </p:txBody>
      </p:sp>
      <p:sp>
        <p:nvSpPr>
          <p:cNvPr id="249" name="Google Shape;249;g32b062bce5b_1_84"/>
          <p:cNvSpPr/>
          <p:nvPr/>
        </p:nvSpPr>
        <p:spPr>
          <a:xfrm>
            <a:off x="8288593" y="2792361"/>
            <a:ext cx="3706761" cy="2281083"/>
          </a:xfrm>
          <a:prstGeom prst="rect">
            <a:avLst/>
          </a:prstGeom>
          <a:solidFill>
            <a:schemeClr val="bg1"/>
          </a:solidFill>
          <a:ln w="12700"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ctr" rtl="0">
              <a:lnSpc>
                <a:spcPct val="95000"/>
              </a:lnSpc>
              <a:spcBef>
                <a:spcPts val="0"/>
              </a:spcBef>
              <a:spcAft>
                <a:spcPts val="2400"/>
              </a:spcAft>
              <a:buClr>
                <a:srgbClr val="000000"/>
              </a:buClr>
              <a:buSzPts val="3600"/>
              <a:buFont typeface="Arial"/>
              <a:buNone/>
            </a:pPr>
            <a:r>
              <a:rPr lang="en-US" sz="2400" i="0" u="none" strike="noStrike" cap="none" dirty="0">
                <a:solidFill>
                  <a:srgbClr val="595959"/>
                </a:solidFill>
                <a:latin typeface="Calibri"/>
                <a:ea typeface="Calibri"/>
                <a:cs typeface="Calibri"/>
                <a:sym typeface="Calibri"/>
              </a:rPr>
              <a:t>Ensure a more inclusive and diverse entrepreneurship ecosystem</a:t>
            </a:r>
            <a:endParaRPr sz="2400" i="0" u="none" strike="noStrike" cap="none" dirty="0">
              <a:solidFill>
                <a:srgbClr val="595959"/>
              </a:solidFill>
              <a:latin typeface="Calibri"/>
              <a:ea typeface="Calibri"/>
              <a:cs typeface="Calibri"/>
              <a:sym typeface="Calibri"/>
            </a:endParaRPr>
          </a:p>
        </p:txBody>
      </p:sp>
      <p:sp>
        <p:nvSpPr>
          <p:cNvPr id="250" name="Google Shape;250;g32b062bce5b_1_84"/>
          <p:cNvSpPr txBox="1"/>
          <p:nvPr/>
        </p:nvSpPr>
        <p:spPr>
          <a:xfrm>
            <a:off x="1908600" y="4638613"/>
            <a:ext cx="8374800" cy="1056000"/>
          </a:xfrm>
          <a:prstGeom prst="rect">
            <a:avLst/>
          </a:prstGeom>
          <a:noFill/>
          <a:ln>
            <a:noFill/>
          </a:ln>
        </p:spPr>
        <p:txBody>
          <a:bodyPr spcFirstLastPara="1" wrap="square" lIns="182850" tIns="182850" rIns="182850" bIns="182850" anchor="t" anchorCtr="0">
            <a:noAutofit/>
          </a:bodyPr>
          <a:lstStyle/>
          <a:p>
            <a:pPr marL="0" marR="0" lvl="0" indent="0" algn="ctr" rtl="0">
              <a:lnSpc>
                <a:spcPct val="100000"/>
              </a:lnSpc>
              <a:spcBef>
                <a:spcPts val="0"/>
              </a:spcBef>
              <a:spcAft>
                <a:spcPts val="0"/>
              </a:spcAft>
              <a:buClr>
                <a:srgbClr val="000000"/>
              </a:buClr>
              <a:buSzPts val="3000"/>
              <a:buFont typeface="Arial"/>
              <a:buNone/>
            </a:pPr>
            <a:endParaRPr sz="2400" i="0" u="none" strike="noStrike" cap="none" dirty="0">
              <a:solidFill>
                <a:schemeClr val="tx2">
                  <a:lumMod val="10000"/>
                </a:schemeClr>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endParaRPr sz="2400" i="0" u="none" strike="noStrike" cap="none" dirty="0">
              <a:solidFill>
                <a:srgbClr val="595959"/>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r>
              <a:rPr lang="en-US" sz="2400" i="0" u="none" strike="noStrike" cap="none" dirty="0">
                <a:solidFill>
                  <a:srgbClr val="595959"/>
                </a:solidFill>
                <a:latin typeface="Calibri"/>
                <a:ea typeface="Calibri"/>
                <a:cs typeface="Calibri"/>
                <a:sym typeface="Calibri"/>
              </a:rPr>
              <a:t>“If you get it right for women with disabilities, you get it right for all women” </a:t>
            </a:r>
            <a:endParaRPr sz="2400" i="0" u="none" strike="noStrike" cap="none" dirty="0">
              <a:solidFill>
                <a:srgbClr val="595959"/>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endParaRPr sz="2400" i="0" u="none" strike="noStrike" cap="none" dirty="0">
              <a:solidFill>
                <a:schemeClr val="tx2">
                  <a:lumMod val="10000"/>
                </a:schemeClr>
              </a:solidFill>
              <a:latin typeface="Calibri"/>
              <a:ea typeface="Calibri"/>
              <a:cs typeface="Calibri"/>
              <a:sym typeface="Calibri"/>
            </a:endParaRPr>
          </a:p>
        </p:txBody>
      </p:sp>
      <p:pic>
        <p:nvPicPr>
          <p:cNvPr id="251" name="Google Shape;251;g32b062bce5b_1_8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20015" y="493425"/>
            <a:ext cx="1242111" cy="4039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32a3de73fbb_0_361">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258" name="Google Shape;258;g32a3de73fbb_0_36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20015" y="493425"/>
            <a:ext cx="1242111" cy="403919"/>
          </a:xfrm>
          <a:prstGeom prst="rect">
            <a:avLst/>
          </a:prstGeom>
          <a:noFill/>
          <a:ln>
            <a:noFill/>
          </a:ln>
        </p:spPr>
      </p:pic>
      <p:sp>
        <p:nvSpPr>
          <p:cNvPr id="259" name="Google Shape;259;g32a3de73fbb_0_361"/>
          <p:cNvSpPr txBox="1">
            <a:spLocks noGrp="1"/>
          </p:cNvSpPr>
          <p:nvPr>
            <p:ph type="title" idx="4294967295"/>
          </p:nvPr>
        </p:nvSpPr>
        <p:spPr>
          <a:xfrm>
            <a:off x="0" y="245608"/>
            <a:ext cx="12192000" cy="7137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595959"/>
                </a:solidFill>
                <a:effectLst/>
                <a:uLnTx/>
                <a:uFillTx/>
                <a:latin typeface="Calibri"/>
                <a:ea typeface="Calibri"/>
                <a:cs typeface="Calibri"/>
                <a:sym typeface="Calibri"/>
              </a:rPr>
              <a:t>THE GLOBAL LANDSCAPE</a:t>
            </a:r>
          </a:p>
        </p:txBody>
      </p:sp>
      <p:sp>
        <p:nvSpPr>
          <p:cNvPr id="260" name="Google Shape;260;g32a3de73fbb_0_361"/>
          <p:cNvSpPr txBox="1"/>
          <p:nvPr/>
        </p:nvSpPr>
        <p:spPr>
          <a:xfrm>
            <a:off x="319799" y="1025163"/>
            <a:ext cx="11390419" cy="5397042"/>
          </a:xfrm>
          <a:prstGeom prst="rect">
            <a:avLst/>
          </a:prstGeom>
          <a:solidFill>
            <a:schemeClr val="bg1"/>
          </a:solid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2400" b="1" dirty="0">
                <a:solidFill>
                  <a:srgbClr val="595959"/>
                </a:solidFill>
                <a:latin typeface="Calibri"/>
                <a:ea typeface="Calibri"/>
                <a:cs typeface="Calibri"/>
                <a:sym typeface="Calibri"/>
              </a:rPr>
              <a:t>The Numbers Tell a Story</a:t>
            </a:r>
            <a:endParaRPr sz="2400" b="1" dirty="0">
              <a:solidFill>
                <a:srgbClr val="595959"/>
              </a:solidFill>
              <a:latin typeface="Calibri"/>
              <a:ea typeface="Calibri"/>
              <a:cs typeface="Calibri"/>
              <a:sym typeface="Calibri"/>
            </a:endParaRPr>
          </a:p>
          <a:p>
            <a:pPr marL="457200" lvl="0" indent="-336550" algn="l" rtl="0">
              <a:lnSpc>
                <a:spcPct val="115000"/>
              </a:lnSpc>
              <a:spcBef>
                <a:spcPts val="1200"/>
              </a:spcBef>
              <a:spcAft>
                <a:spcPts val="0"/>
              </a:spcAft>
              <a:buClr>
                <a:schemeClr val="tx1"/>
              </a:buClr>
              <a:buSzPts val="1700"/>
              <a:buChar char="●"/>
            </a:pPr>
            <a:r>
              <a:rPr lang="en-US" sz="2400" b="1" dirty="0">
                <a:solidFill>
                  <a:srgbClr val="595959"/>
                </a:solidFill>
                <a:latin typeface="Calibri"/>
                <a:ea typeface="Calibri"/>
                <a:cs typeface="Calibri"/>
                <a:sym typeface="Calibri"/>
              </a:rPr>
              <a:t>Population</a:t>
            </a:r>
            <a:r>
              <a:rPr lang="en-US" sz="2400" dirty="0">
                <a:solidFill>
                  <a:srgbClr val="595959"/>
                </a:solidFill>
                <a:latin typeface="Calibri"/>
                <a:ea typeface="Calibri"/>
                <a:cs typeface="Calibri"/>
                <a:sym typeface="Calibri"/>
              </a:rPr>
              <a:t>: Over 500 million women worldwide live with a disability.</a:t>
            </a:r>
            <a:endParaRPr sz="2400" dirty="0">
              <a:solidFill>
                <a:srgbClr val="595959"/>
              </a:solidFill>
              <a:latin typeface="Calibri"/>
              <a:ea typeface="Calibri"/>
              <a:cs typeface="Calibri"/>
              <a:sym typeface="Calibri"/>
            </a:endParaRPr>
          </a:p>
          <a:p>
            <a:pPr marL="457200" lvl="0" indent="-336550" algn="l" rtl="0">
              <a:lnSpc>
                <a:spcPct val="115000"/>
              </a:lnSpc>
              <a:spcBef>
                <a:spcPts val="0"/>
              </a:spcBef>
              <a:spcAft>
                <a:spcPts val="0"/>
              </a:spcAft>
              <a:buClr>
                <a:schemeClr val="tx1"/>
              </a:buClr>
              <a:buSzPts val="1700"/>
              <a:buChar char="●"/>
            </a:pPr>
            <a:r>
              <a:rPr lang="en-US" sz="2400" b="1" dirty="0">
                <a:solidFill>
                  <a:srgbClr val="595959"/>
                </a:solidFill>
                <a:latin typeface="Calibri"/>
                <a:ea typeface="Calibri"/>
                <a:cs typeface="Calibri"/>
                <a:sym typeface="Calibri"/>
              </a:rPr>
              <a:t>Employment Disparity</a:t>
            </a:r>
            <a:r>
              <a:rPr lang="en-US" sz="2400" dirty="0">
                <a:solidFill>
                  <a:srgbClr val="595959"/>
                </a:solidFill>
                <a:latin typeface="Calibri"/>
                <a:ea typeface="Calibri"/>
                <a:cs typeface="Calibri"/>
                <a:sym typeface="Calibri"/>
              </a:rPr>
              <a:t>: In 51 countries, only 20% of women with disabilities are employed, compared to 53% of men with disabilities and 30% of women without disabilities.</a:t>
            </a:r>
            <a:r>
              <a:rPr lang="en-US" sz="2400" dirty="0">
                <a:solidFill>
                  <a:srgbClr val="595959"/>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2400" u="sng" dirty="0">
                <a:solidFill>
                  <a:srgbClr val="59595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unwomen.org</a:t>
            </a:r>
            <a:endParaRPr sz="2400" u="sng" dirty="0">
              <a:solidFill>
                <a:srgbClr val="595959"/>
              </a:solidFill>
              <a:latin typeface="Calibri"/>
              <a:ea typeface="Calibri"/>
              <a:cs typeface="Calibri"/>
              <a:sym typeface="Calibri"/>
            </a:endParaRPr>
          </a:p>
          <a:p>
            <a:pPr marL="457200" lvl="0" indent="-336550" algn="l" rtl="0">
              <a:lnSpc>
                <a:spcPct val="115000"/>
              </a:lnSpc>
              <a:spcBef>
                <a:spcPts val="0"/>
              </a:spcBef>
              <a:spcAft>
                <a:spcPts val="0"/>
              </a:spcAft>
              <a:buClr>
                <a:schemeClr val="tx1"/>
              </a:buClr>
              <a:buSzPts val="1700"/>
              <a:buChar char="●"/>
            </a:pPr>
            <a:r>
              <a:rPr lang="en-US" sz="2400" b="1" dirty="0">
                <a:solidFill>
                  <a:srgbClr val="595959"/>
                </a:solidFill>
                <a:latin typeface="Calibri"/>
                <a:ea typeface="Calibri"/>
                <a:cs typeface="Calibri"/>
                <a:sym typeface="Calibri"/>
              </a:rPr>
              <a:t>Access to Assistive Technology</a:t>
            </a:r>
            <a:r>
              <a:rPr lang="en-US" sz="2400" dirty="0">
                <a:solidFill>
                  <a:srgbClr val="595959"/>
                </a:solidFill>
                <a:latin typeface="Calibri"/>
                <a:ea typeface="Calibri"/>
                <a:cs typeface="Calibri"/>
                <a:sym typeface="Calibri"/>
              </a:rPr>
              <a:t>: Available evidence suggests that women with disabilities have significantly lower access to assistive technologies, hindering their daily activities and participation.</a:t>
            </a:r>
            <a:endParaRPr sz="2400" dirty="0">
              <a:solidFill>
                <a:srgbClr val="595959"/>
              </a:solidFill>
              <a:latin typeface="Calibri"/>
              <a:ea typeface="Calibri"/>
              <a:cs typeface="Calibri"/>
              <a:sym typeface="Calibri"/>
            </a:endParaRPr>
          </a:p>
          <a:p>
            <a:pPr marL="457200" lvl="0" indent="-336550" algn="l" rtl="0">
              <a:lnSpc>
                <a:spcPct val="115000"/>
              </a:lnSpc>
              <a:spcBef>
                <a:spcPts val="0"/>
              </a:spcBef>
              <a:spcAft>
                <a:spcPts val="0"/>
              </a:spcAft>
              <a:buClr>
                <a:schemeClr val="tx1"/>
              </a:buClr>
              <a:buSzPts val="1700"/>
              <a:buChar char="●"/>
            </a:pPr>
            <a:r>
              <a:rPr lang="en-US" sz="2400" b="1" dirty="0">
                <a:solidFill>
                  <a:srgbClr val="595959"/>
                </a:solidFill>
                <a:latin typeface="Calibri"/>
                <a:ea typeface="Calibri"/>
                <a:cs typeface="Calibri"/>
                <a:sym typeface="Calibri"/>
              </a:rPr>
              <a:t>Philanthropic Funding</a:t>
            </a:r>
            <a:r>
              <a:rPr lang="en-US" sz="2400" dirty="0">
                <a:solidFill>
                  <a:srgbClr val="595959"/>
                </a:solidFill>
                <a:latin typeface="Calibri"/>
                <a:ea typeface="Calibri"/>
                <a:cs typeface="Calibri"/>
                <a:sym typeface="Calibri"/>
              </a:rPr>
              <a:t>: Disability-related grants represent just 2% of total philanthropic giving, primarily directed towards services aiming to "fix" or "cure" disabilities, rather than empowering individuals.</a:t>
            </a:r>
            <a:r>
              <a:rPr lang="en-US" sz="2400" dirty="0">
                <a:solidFill>
                  <a:srgbClr val="595959"/>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n-US" sz="2400" u="sng" dirty="0">
                <a:solidFill>
                  <a:srgbClr val="59595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gih.org</a:t>
            </a:r>
            <a:endParaRPr sz="2400" dirty="0">
              <a:solidFill>
                <a:srgbClr val="59595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C6A968-785E-5A50-8F27-D33DA757A876}"/>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2" name="Title 1">
            <a:extLst>
              <a:ext uri="{FF2B5EF4-FFF2-40B4-BE49-F238E27FC236}">
                <a16:creationId xmlns:a16="http://schemas.microsoft.com/office/drawing/2014/main" id="{6B4EF70F-FCE8-18D3-3B50-673A0D978253}"/>
              </a:ext>
            </a:extLst>
          </p:cNvPr>
          <p:cNvSpPr>
            <a:spLocks noGrp="1"/>
          </p:cNvSpPr>
          <p:nvPr>
            <p:ph type="title"/>
          </p:nvPr>
        </p:nvSpPr>
        <p:spPr>
          <a:xfrm>
            <a:off x="838200" y="-1325563"/>
            <a:ext cx="10515600" cy="1325563"/>
          </a:xfrm>
        </p:spPr>
        <p:txBody>
          <a:bodyPr spcFirstLastPara="1" wrap="square" lIns="91425" tIns="45700" rIns="91425" bIns="45700" anchor="b" anchorCtr="0">
            <a:normAutofit/>
          </a:bodyPr>
          <a:lstStyle/>
          <a:p>
            <a:r>
              <a:rPr lang="de-AT" dirty="0"/>
              <a:t>The global Landscape, </a:t>
            </a:r>
            <a:r>
              <a:rPr lang="de-AT" dirty="0" err="1"/>
              <a:t>continued</a:t>
            </a:r>
            <a:endParaRPr lang="en-US" dirty="0"/>
          </a:p>
        </p:txBody>
      </p:sp>
      <p:sp>
        <p:nvSpPr>
          <p:cNvPr id="5" name="Google Shape;261;g32a3de73fbb_0_361">
            <a:extLst>
              <a:ext uri="{FF2B5EF4-FFF2-40B4-BE49-F238E27FC236}">
                <a16:creationId xmlns:a16="http://schemas.microsoft.com/office/drawing/2014/main" id="{66E9C237-3905-7AA1-DBE7-D8D788AC25C1}"/>
              </a:ext>
            </a:extLst>
          </p:cNvPr>
          <p:cNvSpPr txBox="1">
            <a:spLocks noGrp="1"/>
          </p:cNvSpPr>
          <p:nvPr>
            <p:ph type="body" idx="1"/>
          </p:nvPr>
        </p:nvSpPr>
        <p:spPr>
          <a:xfrm>
            <a:off x="838200" y="1376515"/>
            <a:ext cx="10515600" cy="4375355"/>
          </a:xfrm>
          <a:prstGeom prst="rect">
            <a:avLst/>
          </a:prstGeom>
          <a:solidFill>
            <a:schemeClr val="bg1"/>
          </a:solidFill>
          <a:ln>
            <a:solidFill>
              <a:schemeClr val="tx1"/>
            </a:solidFill>
            <a:prstDash val="solid"/>
          </a:ln>
        </p:spPr>
        <p:txBody>
          <a:bodyPr spcFirstLastPara="1" wrap="square" lIns="91425" tIns="91425" rIns="91425" bIns="91425" anchor="t" anchorCtr="0">
            <a:noAutofit/>
          </a:bodyPr>
          <a:lstStyle/>
          <a:p>
            <a:pPr>
              <a:lnSpc>
                <a:spcPct val="115000"/>
              </a:lnSpc>
              <a:spcBef>
                <a:spcPts val="1200"/>
              </a:spcBef>
              <a:buClr>
                <a:schemeClr val="tx2">
                  <a:lumMod val="10000"/>
                </a:schemeClr>
              </a:buClr>
              <a:buSzPct val="88000"/>
            </a:pPr>
            <a:endParaRPr lang="en-US" sz="2400" b="1" dirty="0">
              <a:solidFill>
                <a:schemeClr val="tx2">
                  <a:lumMod val="10000"/>
                </a:schemeClr>
              </a:solidFill>
              <a:latin typeface="Calibri"/>
              <a:ea typeface="Calibri"/>
              <a:cs typeface="Calibri"/>
              <a:sym typeface="Calibri"/>
            </a:endParaRPr>
          </a:p>
          <a:p>
            <a:pPr>
              <a:lnSpc>
                <a:spcPct val="115000"/>
              </a:lnSpc>
              <a:spcBef>
                <a:spcPts val="1200"/>
              </a:spcBef>
              <a:buClr>
                <a:schemeClr val="tx2">
                  <a:lumMod val="10000"/>
                </a:schemeClr>
              </a:buClr>
              <a:buSzPct val="88000"/>
            </a:pPr>
            <a:r>
              <a:rPr lang="en-US" sz="2400" b="1" dirty="0">
                <a:solidFill>
                  <a:srgbClr val="595959"/>
                </a:solidFill>
                <a:latin typeface="Calibri"/>
                <a:ea typeface="Calibri"/>
                <a:cs typeface="Calibri"/>
                <a:sym typeface="Calibri"/>
              </a:rPr>
              <a:t>Missed Opportunity</a:t>
            </a:r>
            <a:r>
              <a:rPr lang="en-US" sz="2400" dirty="0">
                <a:solidFill>
                  <a:srgbClr val="595959"/>
                </a:solidFill>
                <a:latin typeface="Calibri"/>
                <a:ea typeface="Calibri"/>
                <a:cs typeface="Calibri"/>
                <a:sym typeface="Calibri"/>
              </a:rPr>
              <a:t>: Investing in women with disabilities can unlock economic growth, innovation, and diversity.</a:t>
            </a:r>
            <a:endParaRPr sz="2400" dirty="0">
              <a:solidFill>
                <a:srgbClr val="595959"/>
              </a:solidFill>
              <a:latin typeface="Calibri"/>
              <a:ea typeface="Calibri"/>
              <a:cs typeface="Calibri"/>
              <a:sym typeface="Calibri"/>
            </a:endParaRPr>
          </a:p>
          <a:p>
            <a:pPr>
              <a:lnSpc>
                <a:spcPct val="115000"/>
              </a:lnSpc>
              <a:spcBef>
                <a:spcPts val="0"/>
              </a:spcBef>
              <a:buClr>
                <a:schemeClr val="tx2">
                  <a:lumMod val="10000"/>
                </a:schemeClr>
              </a:buClr>
              <a:buSzPct val="88000"/>
            </a:pPr>
            <a:r>
              <a:rPr lang="en-US" sz="2400" b="1" dirty="0">
                <a:solidFill>
                  <a:srgbClr val="595959"/>
                </a:solidFill>
                <a:latin typeface="Calibri"/>
                <a:ea typeface="Calibri"/>
                <a:cs typeface="Calibri"/>
                <a:sym typeface="Calibri"/>
              </a:rPr>
              <a:t>Lack of Representation</a:t>
            </a:r>
            <a:r>
              <a:rPr lang="en-US" sz="2400" dirty="0">
                <a:solidFill>
                  <a:srgbClr val="595959"/>
                </a:solidFill>
                <a:latin typeface="Calibri"/>
                <a:ea typeface="Calibri"/>
                <a:cs typeface="Calibri"/>
                <a:sym typeface="Calibri"/>
              </a:rPr>
              <a:t>: Women with disabilities remain underrepresented in global leadership and Diversity, Equity, and Inclusion (DEI) conversations.</a:t>
            </a:r>
            <a:endParaRPr sz="2400" dirty="0">
              <a:solidFill>
                <a:srgbClr val="595959"/>
              </a:solidFill>
              <a:latin typeface="Calibri"/>
              <a:ea typeface="Calibri"/>
              <a:cs typeface="Calibri"/>
              <a:sym typeface="Calibri"/>
            </a:endParaRPr>
          </a:p>
          <a:p>
            <a:pPr>
              <a:lnSpc>
                <a:spcPct val="115000"/>
              </a:lnSpc>
              <a:spcBef>
                <a:spcPts val="0"/>
              </a:spcBef>
              <a:buClr>
                <a:schemeClr val="tx2">
                  <a:lumMod val="10000"/>
                </a:schemeClr>
              </a:buClr>
              <a:buSzPct val="88000"/>
            </a:pPr>
            <a:r>
              <a:rPr lang="en-US" sz="2400" b="1" dirty="0">
                <a:solidFill>
                  <a:srgbClr val="595959"/>
                </a:solidFill>
                <a:latin typeface="Calibri"/>
                <a:ea typeface="Calibri"/>
                <a:cs typeface="Calibri"/>
                <a:sym typeface="Calibri"/>
              </a:rPr>
              <a:t>Funding Priorities</a:t>
            </a:r>
            <a:r>
              <a:rPr lang="en-US" sz="2400" dirty="0">
                <a:solidFill>
                  <a:srgbClr val="595959"/>
                </a:solidFill>
                <a:latin typeface="Calibri"/>
                <a:ea typeface="Calibri"/>
                <a:cs typeface="Calibri"/>
                <a:sym typeface="Calibri"/>
              </a:rPr>
              <a:t>: The majority of disability funding focuses on medical and rehabilitation efforts, with minimal investment in economic empowerment and leadership initiatives.</a:t>
            </a:r>
            <a:endParaRPr sz="2400" dirty="0">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268974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32a3de73fbb_0_375">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268" name="Google Shape;268;g32a3de73fbb_0_37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20015" y="493425"/>
            <a:ext cx="1242111" cy="403919"/>
          </a:xfrm>
          <a:prstGeom prst="rect">
            <a:avLst/>
          </a:prstGeom>
          <a:noFill/>
          <a:ln>
            <a:noFill/>
          </a:ln>
        </p:spPr>
      </p:pic>
      <p:sp>
        <p:nvSpPr>
          <p:cNvPr id="269" name="Google Shape;269;g32a3de73fbb_0_375">
            <a:extLst>
              <a:ext uri="{C183D7F6-B498-43B3-948B-1728B52AA6E4}">
                <adec:decorative xmlns:adec="http://schemas.microsoft.com/office/drawing/2017/decorative" val="1"/>
              </a:ext>
            </a:extLst>
          </p:cNvPr>
          <p:cNvSpPr/>
          <p:nvPr/>
        </p:nvSpPr>
        <p:spPr>
          <a:xfrm rot="-5400000">
            <a:off x="3836117" y="2634027"/>
            <a:ext cx="4601556" cy="1920240"/>
          </a:xfrm>
          <a:prstGeom prst="flowChartTerminator">
            <a:avLst/>
          </a:prstGeom>
          <a:noFill/>
          <a:ln w="28575" cap="flat" cmpd="sng">
            <a:solidFill>
              <a:srgbClr val="D3352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71" name="Google Shape;271;g32a3de73fbb_0_375">
            <a:extLst>
              <a:ext uri="{C183D7F6-B498-43B3-948B-1728B52AA6E4}">
                <adec:decorative xmlns:adec="http://schemas.microsoft.com/office/drawing/2017/decorative" val="1"/>
              </a:ext>
            </a:extLst>
          </p:cNvPr>
          <p:cNvPicPr preferRelativeResize="0"/>
          <p:nvPr/>
        </p:nvPicPr>
        <p:blipFill rotWithShape="1">
          <a:blip r:embed="rId4">
            <a:alphaModFix/>
          </a:blip>
          <a:srcRect t="18540"/>
          <a:stretch/>
        </p:blipFill>
        <p:spPr>
          <a:xfrm>
            <a:off x="5309050" y="2612050"/>
            <a:ext cx="1681501" cy="1913173"/>
          </a:xfrm>
          <a:prstGeom prst="rect">
            <a:avLst/>
          </a:prstGeom>
          <a:noFill/>
          <a:ln>
            <a:noFill/>
          </a:ln>
        </p:spPr>
      </p:pic>
      <p:pic>
        <p:nvPicPr>
          <p:cNvPr id="272" name="Google Shape;272;g32a3de73fbb_0_37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176785" y="2612059"/>
            <a:ext cx="932077" cy="1037556"/>
          </a:xfrm>
          <a:prstGeom prst="rect">
            <a:avLst/>
          </a:prstGeom>
          <a:noFill/>
          <a:ln>
            <a:noFill/>
          </a:ln>
        </p:spPr>
      </p:pic>
      <p:sp>
        <p:nvSpPr>
          <p:cNvPr id="270" name="Google Shape;270;g32a3de73fbb_0_375">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277" name="Google Shape;277;g32a3de73fbb_0_375"/>
          <p:cNvSpPr txBox="1">
            <a:spLocks noGrp="1"/>
          </p:cNvSpPr>
          <p:nvPr>
            <p:ph type="title" idx="4294967295"/>
          </p:nvPr>
        </p:nvSpPr>
        <p:spPr>
          <a:xfrm>
            <a:off x="220018" y="378296"/>
            <a:ext cx="11302500" cy="10125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2700" b="1" i="0" u="none" strike="noStrike" kern="0" cap="none" spc="0" normalizeH="0" baseline="0" noProof="0" dirty="0">
                <a:ln>
                  <a:noFill/>
                </a:ln>
                <a:solidFill>
                  <a:srgbClr val="595959"/>
                </a:solidFill>
                <a:effectLst/>
                <a:uLnTx/>
                <a:uFillTx/>
                <a:latin typeface="Calibri"/>
                <a:ea typeface="Calibri"/>
                <a:cs typeface="Calibri"/>
                <a:sym typeface="Calibri"/>
              </a:rPr>
              <a:t>The Challenges for Women with Disabilities</a:t>
            </a:r>
          </a:p>
        </p:txBody>
      </p:sp>
      <p:sp>
        <p:nvSpPr>
          <p:cNvPr id="276" name="Google Shape;276;g32a3de73fbb_0_375"/>
          <p:cNvSpPr/>
          <p:nvPr/>
        </p:nvSpPr>
        <p:spPr>
          <a:xfrm>
            <a:off x="484125" y="1016322"/>
            <a:ext cx="4474800" cy="2539928"/>
          </a:xfrm>
          <a:prstGeom prst="rect">
            <a:avLst/>
          </a:prstGeom>
          <a:noFill/>
          <a:ln w="28575" cap="flat" cmpd="sng">
            <a:solidFill>
              <a:srgbClr val="2E3878"/>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n-US" sz="2400" b="1" dirty="0">
                <a:solidFill>
                  <a:srgbClr val="595959"/>
                </a:solidFill>
                <a:latin typeface="Calibri"/>
                <a:ea typeface="Calibri"/>
                <a:cs typeface="Calibri"/>
                <a:sym typeface="Calibri"/>
              </a:rPr>
              <a:t>1. Systemic Exclusion &amp; Barriers</a:t>
            </a:r>
            <a:endParaRPr sz="2400" b="1" dirty="0">
              <a:solidFill>
                <a:srgbClr val="595959"/>
              </a:solidFill>
              <a:latin typeface="Calibri"/>
              <a:ea typeface="Calibri"/>
              <a:cs typeface="Calibri"/>
              <a:sym typeface="Calibri"/>
            </a:endParaRPr>
          </a:p>
          <a:p>
            <a:pPr marL="342900" lvl="1" indent="-298450" rtl="0">
              <a:lnSpc>
                <a:spcPct val="90000"/>
              </a:lnSpc>
              <a:spcBef>
                <a:spcPts val="0"/>
              </a:spcBef>
              <a:spcAft>
                <a:spcPts val="0"/>
              </a:spcAft>
              <a:buClr>
                <a:schemeClr val="dk1"/>
              </a:buClr>
              <a:buSzPts val="2000"/>
              <a:buFont typeface="Calibri"/>
              <a:buChar char="•"/>
            </a:pPr>
            <a:r>
              <a:rPr lang="en-US" sz="2400" dirty="0">
                <a:solidFill>
                  <a:srgbClr val="595959"/>
                </a:solidFill>
                <a:latin typeface="Calibri"/>
                <a:ea typeface="Calibri"/>
                <a:cs typeface="Calibri"/>
                <a:sym typeface="Calibri"/>
              </a:rPr>
              <a:t>Lack of accessible infrastructure, inclusive policies, and interpreters.</a:t>
            </a:r>
            <a:endParaRPr sz="2400" dirty="0">
              <a:solidFill>
                <a:srgbClr val="595959"/>
              </a:solidFill>
              <a:latin typeface="Calibri"/>
              <a:ea typeface="Calibri"/>
              <a:cs typeface="Calibri"/>
              <a:sym typeface="Calibri"/>
            </a:endParaRPr>
          </a:p>
          <a:p>
            <a:pPr marL="0" lvl="0" indent="0" rtl="0">
              <a:lnSpc>
                <a:spcPct val="90000"/>
              </a:lnSpc>
              <a:spcBef>
                <a:spcPts val="0"/>
              </a:spcBef>
              <a:spcAft>
                <a:spcPts val="0"/>
              </a:spcAft>
              <a:buNone/>
            </a:pPr>
            <a:endParaRPr sz="2000" dirty="0">
              <a:solidFill>
                <a:schemeClr val="dk1"/>
              </a:solidFill>
              <a:latin typeface="Calibri"/>
              <a:ea typeface="Calibri"/>
              <a:cs typeface="Calibri"/>
              <a:sym typeface="Calibri"/>
            </a:endParaRPr>
          </a:p>
        </p:txBody>
      </p:sp>
      <p:sp>
        <p:nvSpPr>
          <p:cNvPr id="273" name="Google Shape;273;g32a3de73fbb_0_375"/>
          <p:cNvSpPr/>
          <p:nvPr/>
        </p:nvSpPr>
        <p:spPr>
          <a:xfrm>
            <a:off x="7314875" y="1016322"/>
            <a:ext cx="4474800" cy="2539928"/>
          </a:xfrm>
          <a:prstGeom prst="rect">
            <a:avLst/>
          </a:prstGeom>
          <a:noFill/>
          <a:ln w="28575" cap="flat" cmpd="sng">
            <a:solidFill>
              <a:srgbClr val="2E3878"/>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n-US" sz="2400" b="1" dirty="0">
                <a:solidFill>
                  <a:srgbClr val="595959"/>
                </a:solidFill>
                <a:latin typeface="Calibri"/>
                <a:ea typeface="Calibri"/>
                <a:cs typeface="Calibri"/>
                <a:sym typeface="Calibri"/>
              </a:rPr>
              <a:t>2. Impact of Crises Like COVID-19</a:t>
            </a:r>
            <a:endParaRPr sz="2400" b="1" dirty="0">
              <a:solidFill>
                <a:srgbClr val="595959"/>
              </a:solidFill>
              <a:latin typeface="Calibri"/>
              <a:ea typeface="Calibri"/>
              <a:cs typeface="Calibri"/>
              <a:sym typeface="Calibri"/>
            </a:endParaRPr>
          </a:p>
          <a:p>
            <a:pPr marL="342900" lvl="1" indent="-298450" rtl="0">
              <a:lnSpc>
                <a:spcPct val="90000"/>
              </a:lnSpc>
              <a:spcBef>
                <a:spcPts val="1000"/>
              </a:spcBef>
              <a:spcAft>
                <a:spcPts val="0"/>
              </a:spcAft>
              <a:buClr>
                <a:schemeClr val="dk1"/>
              </a:buClr>
              <a:buSzPts val="2000"/>
              <a:buFont typeface="Calibri"/>
              <a:buChar char="•"/>
            </a:pPr>
            <a:r>
              <a:rPr lang="en-US" sz="2400" dirty="0">
                <a:solidFill>
                  <a:srgbClr val="595959"/>
                </a:solidFill>
                <a:latin typeface="Calibri"/>
                <a:ea typeface="Calibri"/>
                <a:cs typeface="Calibri"/>
                <a:sym typeface="Calibri"/>
              </a:rPr>
              <a:t>Women</a:t>
            </a:r>
            <a:r>
              <a:rPr lang="en-US" sz="2400" b="1" dirty="0">
                <a:solidFill>
                  <a:srgbClr val="595959"/>
                </a:solidFill>
                <a:latin typeface="Calibri"/>
                <a:ea typeface="Calibri"/>
                <a:cs typeface="Calibri"/>
                <a:sym typeface="Calibri"/>
              </a:rPr>
              <a:t> 7x more likely</a:t>
            </a:r>
            <a:r>
              <a:rPr lang="en-US" sz="2400" dirty="0">
                <a:solidFill>
                  <a:srgbClr val="595959"/>
                </a:solidFill>
                <a:latin typeface="Calibri"/>
                <a:ea typeface="Calibri"/>
                <a:cs typeface="Calibri"/>
                <a:sym typeface="Calibri"/>
              </a:rPr>
              <a:t> to lose jobs during crises like COVID-19.</a:t>
            </a:r>
            <a:endParaRPr sz="2400" dirty="0">
              <a:solidFill>
                <a:srgbClr val="595959"/>
              </a:solidFill>
              <a:latin typeface="Calibri"/>
              <a:ea typeface="Calibri"/>
              <a:cs typeface="Calibri"/>
              <a:sym typeface="Calibri"/>
            </a:endParaRPr>
          </a:p>
          <a:p>
            <a:pPr marL="342900" lvl="1" indent="-298450" rtl="0">
              <a:lnSpc>
                <a:spcPct val="90000"/>
              </a:lnSpc>
              <a:spcBef>
                <a:spcPts val="0"/>
              </a:spcBef>
              <a:spcAft>
                <a:spcPts val="0"/>
              </a:spcAft>
              <a:buClr>
                <a:schemeClr val="dk1"/>
              </a:buClr>
              <a:buSzPts val="2000"/>
              <a:buFont typeface="Calibri"/>
              <a:buChar char="•"/>
            </a:pPr>
            <a:r>
              <a:rPr lang="en-US" sz="2400" dirty="0">
                <a:solidFill>
                  <a:srgbClr val="595959"/>
                </a:solidFill>
                <a:latin typeface="Calibri"/>
                <a:ea typeface="Calibri"/>
                <a:cs typeface="Calibri"/>
                <a:sym typeface="Calibri"/>
              </a:rPr>
              <a:t>Though women make up</a:t>
            </a:r>
            <a:r>
              <a:rPr lang="en-US" sz="2400" b="1" dirty="0">
                <a:solidFill>
                  <a:srgbClr val="595959"/>
                </a:solidFill>
                <a:latin typeface="Calibri"/>
                <a:ea typeface="Calibri"/>
                <a:cs typeface="Calibri"/>
                <a:sym typeface="Calibri"/>
              </a:rPr>
              <a:t> 36% of the workforce</a:t>
            </a:r>
            <a:r>
              <a:rPr lang="en-US" sz="2400" dirty="0">
                <a:solidFill>
                  <a:srgbClr val="595959"/>
                </a:solidFill>
                <a:latin typeface="Calibri"/>
                <a:ea typeface="Calibri"/>
                <a:cs typeface="Calibri"/>
                <a:sym typeface="Calibri"/>
              </a:rPr>
              <a:t>, they receive</a:t>
            </a:r>
            <a:r>
              <a:rPr lang="en-US" sz="2400" b="1" dirty="0">
                <a:solidFill>
                  <a:srgbClr val="595959"/>
                </a:solidFill>
                <a:latin typeface="Calibri"/>
                <a:ea typeface="Calibri"/>
                <a:cs typeface="Calibri"/>
                <a:sym typeface="Calibri"/>
              </a:rPr>
              <a:t> only 18% of labor income.</a:t>
            </a:r>
            <a:endParaRPr sz="2400" b="1" dirty="0">
              <a:solidFill>
                <a:srgbClr val="595959"/>
              </a:solidFill>
              <a:latin typeface="Calibri"/>
              <a:ea typeface="Calibri"/>
              <a:cs typeface="Calibri"/>
              <a:sym typeface="Calibri"/>
            </a:endParaRPr>
          </a:p>
        </p:txBody>
      </p:sp>
      <p:sp>
        <p:nvSpPr>
          <p:cNvPr id="275" name="Google Shape;275;g32a3de73fbb_0_375"/>
          <p:cNvSpPr/>
          <p:nvPr/>
        </p:nvSpPr>
        <p:spPr>
          <a:xfrm>
            <a:off x="484125" y="3730640"/>
            <a:ext cx="4474800" cy="2682937"/>
          </a:xfrm>
          <a:prstGeom prst="rect">
            <a:avLst/>
          </a:prstGeom>
          <a:noFill/>
          <a:ln w="28575" cap="flat" cmpd="sng">
            <a:solidFill>
              <a:srgbClr val="2E3878"/>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50000"/>
              </a:lnSpc>
              <a:spcBef>
                <a:spcPts val="1000"/>
              </a:spcBef>
              <a:spcAft>
                <a:spcPts val="0"/>
              </a:spcAft>
              <a:buNone/>
            </a:pPr>
            <a:r>
              <a:rPr lang="en-US" sz="2400" b="1" dirty="0">
                <a:solidFill>
                  <a:srgbClr val="595959"/>
                </a:solidFill>
                <a:latin typeface="Calibri"/>
                <a:ea typeface="Calibri"/>
                <a:cs typeface="Calibri"/>
                <a:sym typeface="Calibri"/>
              </a:rPr>
              <a:t>3. Double Discrimination</a:t>
            </a:r>
            <a:endParaRPr sz="2400" b="1" dirty="0">
              <a:solidFill>
                <a:srgbClr val="595959"/>
              </a:solidFill>
              <a:latin typeface="Calibri"/>
              <a:ea typeface="Calibri"/>
              <a:cs typeface="Calibri"/>
              <a:sym typeface="Calibri"/>
            </a:endParaRPr>
          </a:p>
          <a:p>
            <a:pPr marL="228600" lvl="1" indent="-241300" rtl="0">
              <a:lnSpc>
                <a:spcPct val="90000"/>
              </a:lnSpc>
              <a:spcBef>
                <a:spcPts val="500"/>
              </a:spcBef>
              <a:spcAft>
                <a:spcPts val="0"/>
              </a:spcAft>
              <a:buClr>
                <a:schemeClr val="dk1"/>
              </a:buClr>
              <a:buSzPts val="2000"/>
              <a:buFont typeface="Calibri"/>
              <a:buChar char="•"/>
            </a:pPr>
            <a:r>
              <a:rPr lang="en-US" sz="2400" dirty="0">
                <a:solidFill>
                  <a:srgbClr val="595959"/>
                </a:solidFill>
                <a:latin typeface="Calibri"/>
                <a:ea typeface="Calibri"/>
                <a:cs typeface="Calibri"/>
                <a:sym typeface="Calibri"/>
              </a:rPr>
              <a:t>Vulnerability to Abuse &amp; Exploitation even at home.</a:t>
            </a:r>
            <a:endParaRPr sz="2400" dirty="0">
              <a:solidFill>
                <a:srgbClr val="595959"/>
              </a:solidFill>
              <a:latin typeface="Calibri"/>
              <a:ea typeface="Calibri"/>
              <a:cs typeface="Calibri"/>
              <a:sym typeface="Calibri"/>
            </a:endParaRPr>
          </a:p>
          <a:p>
            <a:pPr marL="228600" lvl="1" indent="-241300" rtl="0">
              <a:lnSpc>
                <a:spcPct val="90000"/>
              </a:lnSpc>
              <a:spcBef>
                <a:spcPts val="500"/>
              </a:spcBef>
              <a:spcAft>
                <a:spcPts val="0"/>
              </a:spcAft>
              <a:buClr>
                <a:schemeClr val="dk1"/>
              </a:buClr>
              <a:buSzPts val="2000"/>
              <a:buFont typeface="Calibri"/>
              <a:buChar char="•"/>
            </a:pPr>
            <a:r>
              <a:rPr lang="en-US" sz="2400" b="1" dirty="0">
                <a:solidFill>
                  <a:srgbClr val="595959"/>
                </a:solidFill>
                <a:latin typeface="Calibri"/>
                <a:ea typeface="Calibri"/>
                <a:cs typeface="Calibri"/>
                <a:sym typeface="Calibri"/>
              </a:rPr>
              <a:t>25% of women</a:t>
            </a:r>
            <a:r>
              <a:rPr lang="en-US" sz="2400" dirty="0">
                <a:solidFill>
                  <a:srgbClr val="595959"/>
                </a:solidFill>
                <a:latin typeface="Calibri"/>
                <a:ea typeface="Calibri"/>
                <a:cs typeface="Calibri"/>
                <a:sym typeface="Calibri"/>
              </a:rPr>
              <a:t> with intellectual disabilities are </a:t>
            </a:r>
            <a:r>
              <a:rPr lang="en-US" sz="2400" b="1" dirty="0">
                <a:solidFill>
                  <a:srgbClr val="595959"/>
                </a:solidFill>
                <a:latin typeface="Calibri"/>
                <a:ea typeface="Calibri"/>
                <a:cs typeface="Calibri"/>
                <a:sym typeface="Calibri"/>
              </a:rPr>
              <a:t>raped; 6% are forcibly sterilized.</a:t>
            </a:r>
            <a:endParaRPr sz="2400" b="1" dirty="0">
              <a:solidFill>
                <a:srgbClr val="595959"/>
              </a:solidFill>
              <a:latin typeface="Calibri"/>
              <a:ea typeface="Calibri"/>
              <a:cs typeface="Calibri"/>
              <a:sym typeface="Calibri"/>
            </a:endParaRPr>
          </a:p>
        </p:txBody>
      </p:sp>
      <p:sp>
        <p:nvSpPr>
          <p:cNvPr id="274" name="Google Shape;274;g32a3de73fbb_0_375"/>
          <p:cNvSpPr/>
          <p:nvPr/>
        </p:nvSpPr>
        <p:spPr>
          <a:xfrm>
            <a:off x="7314875" y="3704561"/>
            <a:ext cx="4474800" cy="2709181"/>
          </a:xfrm>
          <a:prstGeom prst="rect">
            <a:avLst/>
          </a:prstGeom>
          <a:noFill/>
          <a:ln w="28575" cap="flat" cmpd="sng">
            <a:solidFill>
              <a:srgbClr val="2E3878"/>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US" sz="2400" b="1" dirty="0">
                <a:solidFill>
                  <a:srgbClr val="595959"/>
                </a:solidFill>
                <a:latin typeface="Calibri"/>
                <a:ea typeface="Calibri"/>
                <a:cs typeface="Calibri"/>
                <a:sym typeface="Calibri"/>
              </a:rPr>
              <a:t>4. Economic Impact of Exclusion</a:t>
            </a:r>
            <a:endParaRPr lang="en-US" sz="2400" dirty="0">
              <a:solidFill>
                <a:srgbClr val="595959"/>
              </a:solidFill>
              <a:latin typeface="Calibri"/>
              <a:ea typeface="Calibri"/>
              <a:cs typeface="Calibri"/>
              <a:sym typeface="Calibri"/>
            </a:endParaRPr>
          </a:p>
          <a:p>
            <a:pPr marL="342900" lvl="1" indent="-298450" rtl="0">
              <a:lnSpc>
                <a:spcPct val="90000"/>
              </a:lnSpc>
              <a:spcBef>
                <a:spcPts val="0"/>
              </a:spcBef>
              <a:spcAft>
                <a:spcPts val="0"/>
              </a:spcAft>
              <a:buClr>
                <a:schemeClr val="dk1"/>
              </a:buClr>
              <a:buSzPts val="2000"/>
              <a:buFont typeface="Calibri"/>
              <a:buChar char="•"/>
            </a:pPr>
            <a:r>
              <a:rPr lang="en-US" sz="2400" dirty="0">
                <a:solidFill>
                  <a:srgbClr val="595959"/>
                </a:solidFill>
                <a:latin typeface="Calibri"/>
                <a:ea typeface="Calibri"/>
                <a:cs typeface="Calibri"/>
                <a:sym typeface="Calibri"/>
              </a:rPr>
              <a:t>Loss of </a:t>
            </a:r>
            <a:r>
              <a:rPr lang="en-US" sz="2400" b="1" dirty="0">
                <a:solidFill>
                  <a:srgbClr val="595959"/>
                </a:solidFill>
                <a:latin typeface="Calibri"/>
                <a:ea typeface="Calibri"/>
                <a:cs typeface="Calibri"/>
                <a:sym typeface="Calibri"/>
              </a:rPr>
              <a:t>3-7% of GDP</a:t>
            </a:r>
            <a:r>
              <a:rPr lang="en-US" sz="2400" dirty="0">
                <a:solidFill>
                  <a:srgbClr val="595959"/>
                </a:solidFill>
                <a:latin typeface="Calibri"/>
                <a:ea typeface="Calibri"/>
                <a:cs typeface="Calibri"/>
                <a:sym typeface="Calibri"/>
              </a:rPr>
              <a:t> due to exclusion from workforce.</a:t>
            </a:r>
          </a:p>
          <a:p>
            <a:pPr marL="342900" lvl="1" indent="-298450" rtl="0">
              <a:lnSpc>
                <a:spcPct val="90000"/>
              </a:lnSpc>
              <a:spcBef>
                <a:spcPts val="0"/>
              </a:spcBef>
              <a:spcAft>
                <a:spcPts val="0"/>
              </a:spcAft>
              <a:buClr>
                <a:schemeClr val="dk1"/>
              </a:buClr>
              <a:buSzPts val="2000"/>
              <a:buFont typeface="Calibri"/>
              <a:buChar char="•"/>
            </a:pPr>
            <a:r>
              <a:rPr lang="en-US" sz="2400" dirty="0">
                <a:solidFill>
                  <a:srgbClr val="595959"/>
                </a:solidFill>
                <a:latin typeface="Calibri"/>
                <a:ea typeface="Calibri"/>
                <a:cs typeface="Calibri"/>
                <a:sym typeface="Calibri"/>
              </a:rPr>
              <a:t>Tapping into this potential can lead to economic gain</a:t>
            </a:r>
            <a:r>
              <a:rPr lang="en-US" sz="2400" dirty="0">
                <a:solidFill>
                  <a:schemeClr val="dk1"/>
                </a:solidFill>
                <a:latin typeface="Calibri"/>
                <a:ea typeface="Calibri"/>
                <a:cs typeface="Calibri"/>
                <a:sym typeface="Calibri"/>
              </a:rPr>
              <a:t>.</a:t>
            </a:r>
            <a:endParaRPr sz="2400" dirty="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g32a3de73fbb_0_41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20015" y="493425"/>
            <a:ext cx="1242111" cy="403919"/>
          </a:xfrm>
          <a:prstGeom prst="rect">
            <a:avLst/>
          </a:prstGeom>
          <a:noFill/>
          <a:ln>
            <a:noFill/>
          </a:ln>
        </p:spPr>
      </p:pic>
      <p:sp>
        <p:nvSpPr>
          <p:cNvPr id="284" name="Google Shape;284;g32a3de73fbb_0_412">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285" name="Google Shape;285;g32a3de73fbb_0_412">
            <a:extLst>
              <a:ext uri="{C183D7F6-B498-43B3-948B-1728B52AA6E4}">
                <adec:decorative xmlns:adec="http://schemas.microsoft.com/office/drawing/2017/decorative" val="1"/>
              </a:ext>
            </a:extLst>
          </p:cNvPr>
          <p:cNvSpPr/>
          <p:nvPr/>
        </p:nvSpPr>
        <p:spPr>
          <a:xfrm>
            <a:off x="2989006" y="2491114"/>
            <a:ext cx="8864344" cy="1524300"/>
          </a:xfrm>
          <a:prstGeom prst="rect">
            <a:avLst/>
          </a:prstGeom>
          <a:noFill/>
          <a:ln w="28575" cap="flat" cmpd="sng">
            <a:solidFill>
              <a:srgbClr val="D3352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7" name="Google Shape;287;g32a3de73fbb_0_412">
            <a:extLst>
              <a:ext uri="{C183D7F6-B498-43B3-948B-1728B52AA6E4}">
                <adec:decorative xmlns:adec="http://schemas.microsoft.com/office/drawing/2017/decorative" val="1"/>
              </a:ext>
            </a:extLst>
          </p:cNvPr>
          <p:cNvSpPr/>
          <p:nvPr/>
        </p:nvSpPr>
        <p:spPr>
          <a:xfrm>
            <a:off x="2989006" y="1003275"/>
            <a:ext cx="8864344" cy="1302075"/>
          </a:xfrm>
          <a:prstGeom prst="rect">
            <a:avLst/>
          </a:prstGeom>
          <a:noFill/>
          <a:ln w="28575" cap="flat" cmpd="sng">
            <a:solidFill>
              <a:srgbClr val="D3352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8" name="Google Shape;288;g32a3de73fbb_0_412">
            <a:extLst>
              <a:ext uri="{C183D7F6-B498-43B3-948B-1728B52AA6E4}">
                <adec:decorative xmlns:adec="http://schemas.microsoft.com/office/drawing/2017/decorative" val="1"/>
              </a:ext>
            </a:extLst>
          </p:cNvPr>
          <p:cNvSpPr/>
          <p:nvPr/>
        </p:nvSpPr>
        <p:spPr>
          <a:xfrm>
            <a:off x="2989006" y="4201178"/>
            <a:ext cx="8864344" cy="1926535"/>
          </a:xfrm>
          <a:prstGeom prst="rect">
            <a:avLst/>
          </a:prstGeom>
          <a:noFill/>
          <a:ln w="28575" cap="flat" cmpd="sng">
            <a:solidFill>
              <a:srgbClr val="D3352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900" b="0" i="0" u="none" strike="noStrike" cap="none">
              <a:solidFill>
                <a:srgbClr val="000000"/>
              </a:solidFill>
              <a:latin typeface="Calibri"/>
              <a:ea typeface="Calibri"/>
              <a:cs typeface="Calibri"/>
              <a:sym typeface="Calibri"/>
            </a:endParaRPr>
          </a:p>
        </p:txBody>
      </p:sp>
      <p:sp>
        <p:nvSpPr>
          <p:cNvPr id="290" name="Google Shape;290;g32a3de73fbb_0_412">
            <a:extLst>
              <a:ext uri="{C183D7F6-B498-43B3-948B-1728B52AA6E4}">
                <adec:decorative xmlns:adec="http://schemas.microsoft.com/office/drawing/2017/decorative" val="1"/>
              </a:ext>
            </a:extLst>
          </p:cNvPr>
          <p:cNvSpPr/>
          <p:nvPr/>
        </p:nvSpPr>
        <p:spPr>
          <a:xfrm>
            <a:off x="469675" y="1003275"/>
            <a:ext cx="2269436" cy="5124300"/>
          </a:xfrm>
          <a:prstGeom prst="rect">
            <a:avLst/>
          </a:prstGeom>
          <a:solidFill>
            <a:schemeClr val="bg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tx2">
                  <a:lumMod val="10000"/>
                </a:schemeClr>
              </a:solidFill>
              <a:latin typeface="Calibri"/>
              <a:ea typeface="Calibri"/>
              <a:cs typeface="Calibri"/>
              <a:sym typeface="Calibri"/>
            </a:endParaRPr>
          </a:p>
        </p:txBody>
      </p:sp>
      <p:sp>
        <p:nvSpPr>
          <p:cNvPr id="291" name="Google Shape;291;g32a3de73fbb_0_412"/>
          <p:cNvSpPr txBox="1">
            <a:spLocks noGrp="1"/>
          </p:cNvSpPr>
          <p:nvPr>
            <p:ph type="title" idx="4294967295"/>
          </p:nvPr>
        </p:nvSpPr>
        <p:spPr>
          <a:xfrm>
            <a:off x="434211" y="2305350"/>
            <a:ext cx="2304900" cy="224672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0" i="0" u="none" strike="noStrike" kern="0" cap="none" spc="0" normalizeH="0" baseline="0" noProof="0" dirty="0">
                <a:ln>
                  <a:noFill/>
                </a:ln>
                <a:solidFill>
                  <a:schemeClr val="tx2">
                    <a:lumMod val="10000"/>
                  </a:schemeClr>
                </a:solidFill>
                <a:effectLst/>
                <a:uLnTx/>
                <a:uFillTx/>
                <a:latin typeface="Calibri"/>
                <a:ea typeface="Calibri"/>
                <a:cs typeface="Calibri"/>
                <a:sym typeface="Calibri"/>
              </a:rPr>
              <a:t> </a:t>
            </a:r>
            <a:r>
              <a:rPr kumimoji="0" lang="en-US" sz="3500" b="0" i="0" u="none" strike="noStrike" kern="0" cap="none" spc="0" normalizeH="0" baseline="0" noProof="0" dirty="0">
                <a:ln>
                  <a:noFill/>
                </a:ln>
                <a:solidFill>
                  <a:srgbClr val="595959"/>
                </a:solidFill>
                <a:effectLst/>
                <a:uLnTx/>
                <a:uFillTx/>
                <a:latin typeface="Calibri"/>
                <a:ea typeface="Calibri"/>
                <a:cs typeface="Calibri"/>
                <a:sym typeface="Calibri"/>
              </a:rPr>
              <a:t>WEDO, supported by the Zero Project</a:t>
            </a:r>
          </a:p>
        </p:txBody>
      </p:sp>
      <p:sp>
        <p:nvSpPr>
          <p:cNvPr id="294" name="Google Shape;294;g32a3de73fbb_0_412"/>
          <p:cNvSpPr txBox="1"/>
          <p:nvPr/>
        </p:nvSpPr>
        <p:spPr>
          <a:xfrm>
            <a:off x="3118281" y="1928611"/>
            <a:ext cx="2459700" cy="303300"/>
          </a:xfrm>
          <a:prstGeom prst="rect">
            <a:avLst/>
          </a:prstGeom>
          <a:noFill/>
          <a:ln>
            <a:noFill/>
          </a:ln>
        </p:spPr>
        <p:txBody>
          <a:bodyPr spcFirstLastPara="1" wrap="square" lIns="182850" tIns="182850" rIns="182850" bIns="18285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600" b="1" i="0" u="none" strike="noStrike" cap="none" dirty="0">
                <a:solidFill>
                  <a:srgbClr val="595959"/>
                </a:solidFill>
                <a:latin typeface="Calibri"/>
                <a:ea typeface="Calibri"/>
                <a:cs typeface="Calibri"/>
                <a:sym typeface="Calibri"/>
              </a:rPr>
              <a:t>Advocacy</a:t>
            </a:r>
            <a:endParaRPr sz="2600" b="1" i="0" u="none" strike="noStrike" cap="none" dirty="0">
              <a:solidFill>
                <a:srgbClr val="595959"/>
              </a:solidFill>
              <a:latin typeface="Calibri"/>
              <a:ea typeface="Calibri"/>
              <a:cs typeface="Calibri"/>
              <a:sym typeface="Calibri"/>
            </a:endParaRPr>
          </a:p>
        </p:txBody>
      </p:sp>
      <p:sp>
        <p:nvSpPr>
          <p:cNvPr id="293" name="Google Shape;293;g32a3de73fbb_0_412"/>
          <p:cNvSpPr txBox="1"/>
          <p:nvPr/>
        </p:nvSpPr>
        <p:spPr>
          <a:xfrm>
            <a:off x="5496232" y="1013715"/>
            <a:ext cx="6122193" cy="1002000"/>
          </a:xfrm>
          <a:prstGeom prst="rect">
            <a:avLst/>
          </a:prstGeom>
          <a:noFill/>
          <a:ln>
            <a:noFill/>
          </a:ln>
        </p:spPr>
        <p:txBody>
          <a:bodyPr spcFirstLastPara="1" wrap="square" lIns="91425" tIns="91425" rIns="91425" bIns="91425" anchor="t" anchorCtr="0">
            <a:noAutofit/>
          </a:bodyPr>
          <a:lstStyle/>
          <a:p>
            <a:pPr marL="457200" marR="0" lvl="0" indent="-349250" algn="l" rtl="0">
              <a:lnSpc>
                <a:spcPct val="100000"/>
              </a:lnSpc>
              <a:spcBef>
                <a:spcPts val="0"/>
              </a:spcBef>
              <a:spcAft>
                <a:spcPts val="0"/>
              </a:spcAft>
              <a:buClr>
                <a:srgbClr val="000000"/>
              </a:buClr>
              <a:buSzPts val="1900"/>
              <a:buFont typeface="Calibri"/>
              <a:buChar char="➔"/>
            </a:pPr>
            <a:r>
              <a:rPr lang="en-US" sz="2400" i="0" u="none" strike="noStrike" cap="none" dirty="0">
                <a:solidFill>
                  <a:srgbClr val="595959"/>
                </a:solidFill>
                <a:latin typeface="Calibri"/>
                <a:ea typeface="Calibri"/>
                <a:cs typeface="Calibri"/>
                <a:sym typeface="Calibri"/>
              </a:rPr>
              <a:t>WEDO Booklets </a:t>
            </a:r>
            <a:endParaRPr sz="2400" i="0" u="none" strike="noStrike" cap="none" dirty="0">
              <a:solidFill>
                <a:srgbClr val="595959"/>
              </a:solidFill>
              <a:latin typeface="Calibri"/>
              <a:ea typeface="Calibri"/>
              <a:cs typeface="Calibri"/>
              <a:sym typeface="Calibri"/>
            </a:endParaRPr>
          </a:p>
          <a:p>
            <a:pPr marL="457200" marR="0" lvl="0" indent="-349250" algn="l" rtl="0">
              <a:lnSpc>
                <a:spcPct val="100000"/>
              </a:lnSpc>
              <a:spcBef>
                <a:spcPts val="0"/>
              </a:spcBef>
              <a:spcAft>
                <a:spcPts val="0"/>
              </a:spcAft>
              <a:buClr>
                <a:srgbClr val="000000"/>
              </a:buClr>
              <a:buSzPts val="1900"/>
              <a:buFont typeface="Calibri"/>
              <a:buChar char="➔"/>
            </a:pPr>
            <a:r>
              <a:rPr lang="en-US" sz="2400" i="0" u="none" strike="noStrike" cap="none" dirty="0">
                <a:solidFill>
                  <a:srgbClr val="595959"/>
                </a:solidFill>
                <a:latin typeface="Calibri"/>
                <a:ea typeface="Calibri"/>
                <a:cs typeface="Calibri"/>
                <a:sym typeface="Calibri"/>
              </a:rPr>
              <a:t>Workshops &amp; Roundtables</a:t>
            </a:r>
            <a:endParaRPr sz="2400" i="0" u="none" strike="noStrike" cap="none" dirty="0">
              <a:solidFill>
                <a:srgbClr val="595959"/>
              </a:solidFill>
              <a:latin typeface="Calibri"/>
              <a:ea typeface="Calibri"/>
              <a:cs typeface="Calibri"/>
              <a:sym typeface="Calibri"/>
            </a:endParaRPr>
          </a:p>
          <a:p>
            <a:pPr marL="457200" lvl="0" indent="-349250" algn="l" rtl="0">
              <a:spcBef>
                <a:spcPts val="0"/>
              </a:spcBef>
              <a:spcAft>
                <a:spcPts val="0"/>
              </a:spcAft>
              <a:buClr>
                <a:srgbClr val="000000"/>
              </a:buClr>
              <a:buSzPts val="1900"/>
              <a:buFont typeface="Calibri"/>
              <a:buChar char="➔"/>
            </a:pPr>
            <a:r>
              <a:rPr lang="en-US" sz="2400" dirty="0">
                <a:solidFill>
                  <a:srgbClr val="595959"/>
                </a:solidFill>
                <a:latin typeface="Calibri"/>
                <a:ea typeface="Calibri"/>
                <a:cs typeface="Calibri"/>
                <a:sym typeface="Calibri"/>
              </a:rPr>
              <a:t>Podcasts</a:t>
            </a:r>
            <a:endParaRPr sz="2400" dirty="0">
              <a:solidFill>
                <a:srgbClr val="595959"/>
              </a:solidFill>
              <a:latin typeface="Calibri"/>
              <a:ea typeface="Calibri"/>
              <a:cs typeface="Calibri"/>
              <a:sym typeface="Calibri"/>
            </a:endParaRPr>
          </a:p>
        </p:txBody>
      </p:sp>
      <p:sp>
        <p:nvSpPr>
          <p:cNvPr id="297" name="Google Shape;297;g32a3de73fbb_0_412"/>
          <p:cNvSpPr txBox="1"/>
          <p:nvPr/>
        </p:nvSpPr>
        <p:spPr>
          <a:xfrm>
            <a:off x="2711337" y="3555514"/>
            <a:ext cx="3273600" cy="270900"/>
          </a:xfrm>
          <a:prstGeom prst="rect">
            <a:avLst/>
          </a:prstGeom>
          <a:noFill/>
          <a:ln>
            <a:noFill/>
          </a:ln>
        </p:spPr>
        <p:txBody>
          <a:bodyPr spcFirstLastPara="1" wrap="square" lIns="182850" tIns="182850" rIns="182850" bIns="18285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600" b="1" i="0" u="none" strike="noStrike" cap="none" dirty="0">
                <a:solidFill>
                  <a:srgbClr val="595959"/>
                </a:solidFill>
                <a:latin typeface="Calibri"/>
                <a:ea typeface="Calibri"/>
                <a:cs typeface="Calibri"/>
                <a:sym typeface="Calibri"/>
              </a:rPr>
              <a:t>A Global Network</a:t>
            </a:r>
            <a:endParaRPr sz="2600" b="1" i="0" u="none" strike="noStrike" cap="none" dirty="0">
              <a:solidFill>
                <a:srgbClr val="595959"/>
              </a:solidFill>
              <a:latin typeface="Calibri"/>
              <a:ea typeface="Calibri"/>
              <a:cs typeface="Calibri"/>
              <a:sym typeface="Calibri"/>
            </a:endParaRPr>
          </a:p>
        </p:txBody>
      </p:sp>
      <p:sp>
        <p:nvSpPr>
          <p:cNvPr id="289" name="Google Shape;289;g32a3de73fbb_0_412"/>
          <p:cNvSpPr txBox="1"/>
          <p:nvPr/>
        </p:nvSpPr>
        <p:spPr>
          <a:xfrm>
            <a:off x="5577981" y="2626126"/>
            <a:ext cx="6329344" cy="1111800"/>
          </a:xfrm>
          <a:prstGeom prst="rect">
            <a:avLst/>
          </a:prstGeom>
          <a:noFill/>
          <a:ln>
            <a:noFill/>
          </a:ln>
        </p:spPr>
        <p:txBody>
          <a:bodyPr spcFirstLastPara="1" wrap="square" lIns="91425" tIns="91425" rIns="91425" bIns="91425" anchor="t" anchorCtr="0">
            <a:noAutofit/>
          </a:bodyPr>
          <a:lstStyle/>
          <a:p>
            <a:pPr marL="457200" marR="0" lvl="0" indent="-349250" algn="l" rtl="0">
              <a:lnSpc>
                <a:spcPct val="100000"/>
              </a:lnSpc>
              <a:spcBef>
                <a:spcPts val="0"/>
              </a:spcBef>
              <a:spcAft>
                <a:spcPts val="0"/>
              </a:spcAft>
              <a:buClr>
                <a:srgbClr val="000000"/>
              </a:buClr>
              <a:buSzPts val="1900"/>
              <a:buFont typeface="Calibri"/>
              <a:buChar char="➔"/>
            </a:pPr>
            <a:r>
              <a:rPr lang="en-US" sz="2400" i="0" u="none" strike="noStrike" cap="none" dirty="0">
                <a:solidFill>
                  <a:srgbClr val="595959"/>
                </a:solidFill>
                <a:latin typeface="Calibri"/>
                <a:ea typeface="Calibri"/>
                <a:cs typeface="Calibri"/>
                <a:sym typeface="Calibri"/>
              </a:rPr>
              <a:t>With an initial focus on India, we aim to </a:t>
            </a:r>
            <a:r>
              <a:rPr lang="en-US" sz="2400" dirty="0">
                <a:solidFill>
                  <a:srgbClr val="595959"/>
                </a:solidFill>
                <a:latin typeface="Calibri"/>
                <a:ea typeface="Calibri"/>
                <a:cs typeface="Calibri"/>
                <a:sym typeface="Calibri"/>
              </a:rPr>
              <a:t>build an alliance for women entrepreneurs with disabilities, globally</a:t>
            </a:r>
            <a:endParaRPr sz="2400" i="0" u="none" strike="noStrike" cap="none" dirty="0">
              <a:solidFill>
                <a:srgbClr val="595959"/>
              </a:solidFill>
              <a:latin typeface="Calibri"/>
              <a:ea typeface="Calibri"/>
              <a:cs typeface="Calibri"/>
              <a:sym typeface="Calibri"/>
            </a:endParaRPr>
          </a:p>
        </p:txBody>
      </p:sp>
      <p:sp>
        <p:nvSpPr>
          <p:cNvPr id="298" name="Google Shape;298;g32a3de73fbb_0_412"/>
          <p:cNvSpPr txBox="1"/>
          <p:nvPr/>
        </p:nvSpPr>
        <p:spPr>
          <a:xfrm>
            <a:off x="2861332" y="5559510"/>
            <a:ext cx="2900100" cy="367800"/>
          </a:xfrm>
          <a:prstGeom prst="rect">
            <a:avLst/>
          </a:prstGeom>
          <a:noFill/>
          <a:ln>
            <a:noFill/>
          </a:ln>
        </p:spPr>
        <p:txBody>
          <a:bodyPr spcFirstLastPara="1" wrap="square" lIns="182850" tIns="182850" rIns="182850" bIns="18285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600" b="1" i="0" u="none" strike="noStrike" cap="none" dirty="0">
                <a:solidFill>
                  <a:srgbClr val="595959"/>
                </a:solidFill>
                <a:latin typeface="Proxima Nova"/>
                <a:ea typeface="Proxima Nova"/>
                <a:cs typeface="Proxima Nova"/>
                <a:sym typeface="Proxima Nova"/>
              </a:rPr>
              <a:t>On Ground Work</a:t>
            </a:r>
            <a:endParaRPr sz="2600" b="1" i="0" u="none" strike="noStrike" cap="none" dirty="0">
              <a:solidFill>
                <a:srgbClr val="595959"/>
              </a:solidFill>
              <a:latin typeface="Proxima Nova"/>
              <a:ea typeface="Proxima Nova"/>
              <a:cs typeface="Proxima Nova"/>
              <a:sym typeface="Proxima Nova"/>
            </a:endParaRPr>
          </a:p>
        </p:txBody>
      </p:sp>
      <p:sp>
        <p:nvSpPr>
          <p:cNvPr id="292" name="Google Shape;292;g32a3de73fbb_0_412"/>
          <p:cNvSpPr txBox="1"/>
          <p:nvPr/>
        </p:nvSpPr>
        <p:spPr>
          <a:xfrm>
            <a:off x="5577981" y="4244051"/>
            <a:ext cx="6391744" cy="1683224"/>
          </a:xfrm>
          <a:prstGeom prst="rect">
            <a:avLst/>
          </a:prstGeom>
          <a:noFill/>
          <a:ln>
            <a:noFill/>
          </a:ln>
        </p:spPr>
        <p:txBody>
          <a:bodyPr spcFirstLastPara="1" wrap="square" lIns="91425" tIns="91425" rIns="91425" bIns="91425" anchor="t" anchorCtr="0">
            <a:noAutofit/>
          </a:bodyPr>
          <a:lstStyle/>
          <a:p>
            <a:pPr marL="457200" marR="0" lvl="0" indent="-349250" algn="l" rtl="0">
              <a:lnSpc>
                <a:spcPct val="100000"/>
              </a:lnSpc>
              <a:spcBef>
                <a:spcPts val="0"/>
              </a:spcBef>
              <a:spcAft>
                <a:spcPts val="0"/>
              </a:spcAft>
              <a:buClr>
                <a:srgbClr val="000000"/>
              </a:buClr>
              <a:buSzPts val="1900"/>
              <a:buFont typeface="Calibri"/>
              <a:buChar char="➔"/>
            </a:pPr>
            <a:r>
              <a:rPr lang="en-US" sz="2400" dirty="0">
                <a:solidFill>
                  <a:srgbClr val="595959"/>
                </a:solidFill>
                <a:latin typeface="Calibri"/>
                <a:ea typeface="Calibri"/>
                <a:cs typeface="Calibri"/>
                <a:sym typeface="Calibri"/>
              </a:rPr>
              <a:t>Creating &amp; Scaling enterprises in rural and urban settings</a:t>
            </a:r>
            <a:endParaRPr sz="2400" i="0" u="none" strike="noStrike" cap="none" dirty="0">
              <a:solidFill>
                <a:srgbClr val="595959"/>
              </a:solidFill>
              <a:latin typeface="Calibri"/>
              <a:ea typeface="Calibri"/>
              <a:cs typeface="Calibri"/>
              <a:sym typeface="Calibri"/>
            </a:endParaRPr>
          </a:p>
          <a:p>
            <a:pPr marL="457200" marR="0" lvl="0" indent="-349250" algn="l" rtl="0">
              <a:lnSpc>
                <a:spcPct val="100000"/>
              </a:lnSpc>
              <a:spcBef>
                <a:spcPts val="0"/>
              </a:spcBef>
              <a:spcAft>
                <a:spcPts val="0"/>
              </a:spcAft>
              <a:buClr>
                <a:srgbClr val="000000"/>
              </a:buClr>
              <a:buSzPts val="1900"/>
              <a:buFont typeface="Calibri"/>
              <a:buChar char="➔"/>
            </a:pPr>
            <a:r>
              <a:rPr lang="en-US" sz="2400" i="0" u="none" strike="noStrike" cap="none" dirty="0">
                <a:solidFill>
                  <a:srgbClr val="595959"/>
                </a:solidFill>
                <a:latin typeface="Calibri"/>
                <a:ea typeface="Calibri"/>
                <a:cs typeface="Calibri"/>
                <a:sym typeface="Calibri"/>
              </a:rPr>
              <a:t>Government Partnerships</a:t>
            </a:r>
            <a:r>
              <a:rPr lang="en-US" sz="2400" dirty="0">
                <a:solidFill>
                  <a:srgbClr val="595959"/>
                </a:solidFill>
                <a:latin typeface="Calibri"/>
                <a:ea typeface="Calibri"/>
                <a:cs typeface="Calibri"/>
                <a:sym typeface="Calibri"/>
              </a:rPr>
              <a:t> demonstrating success first in Karnataka and replicate in other states</a:t>
            </a:r>
            <a:endParaRPr sz="2400" i="0" u="none" strike="noStrike" cap="none" dirty="0">
              <a:solidFill>
                <a:srgbClr val="595959"/>
              </a:solidFill>
              <a:latin typeface="Calibri"/>
              <a:ea typeface="Calibri"/>
              <a:cs typeface="Calibri"/>
              <a:sym typeface="Calibri"/>
            </a:endParaRPr>
          </a:p>
        </p:txBody>
      </p:sp>
      <p:pic>
        <p:nvPicPr>
          <p:cNvPr id="295" name="Google Shape;295;g32a3de73fbb_0_41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966989" y="1298931"/>
            <a:ext cx="688787" cy="636265"/>
          </a:xfrm>
          <a:prstGeom prst="rect">
            <a:avLst/>
          </a:prstGeom>
          <a:noFill/>
          <a:ln>
            <a:noFill/>
          </a:ln>
        </p:spPr>
      </p:pic>
      <p:pic>
        <p:nvPicPr>
          <p:cNvPr id="296" name="Google Shape;296;g32a3de73fbb_0_41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003737" y="2717951"/>
            <a:ext cx="688800" cy="617474"/>
          </a:xfrm>
          <a:prstGeom prst="rect">
            <a:avLst/>
          </a:prstGeom>
          <a:noFill/>
          <a:ln>
            <a:noFill/>
          </a:ln>
        </p:spPr>
      </p:pic>
      <p:pic>
        <p:nvPicPr>
          <p:cNvPr id="299" name="Google Shape;299;g32a3de73fbb_0_412">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3861966" y="4815607"/>
            <a:ext cx="812085" cy="7718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g32a3de73fbb_0_44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20015" y="493425"/>
            <a:ext cx="1242111" cy="403919"/>
          </a:xfrm>
          <a:prstGeom prst="rect">
            <a:avLst/>
          </a:prstGeom>
          <a:noFill/>
          <a:ln>
            <a:noFill/>
          </a:ln>
        </p:spPr>
      </p:pic>
      <p:sp>
        <p:nvSpPr>
          <p:cNvPr id="306" name="Google Shape;306;g32a3de73fbb_0_442">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307" name="Google Shape;307;g32a3de73fbb_0_442">
            <a:extLst>
              <a:ext uri="{C183D7F6-B498-43B3-948B-1728B52AA6E4}">
                <adec:decorative xmlns:adec="http://schemas.microsoft.com/office/drawing/2017/decorative" val="1"/>
              </a:ext>
            </a:extLst>
          </p:cNvPr>
          <p:cNvSpPr/>
          <p:nvPr/>
        </p:nvSpPr>
        <p:spPr>
          <a:xfrm>
            <a:off x="588425" y="1232050"/>
            <a:ext cx="11265000" cy="4541700"/>
          </a:xfrm>
          <a:prstGeom prst="rect">
            <a:avLst/>
          </a:prstGeom>
          <a:noFill/>
          <a:ln w="28575" cap="flat" cmpd="sng">
            <a:solidFill>
              <a:srgbClr val="D3352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900" b="0" i="0" u="none" strike="noStrike" cap="none">
              <a:solidFill>
                <a:srgbClr val="000000"/>
              </a:solidFill>
              <a:latin typeface="Calibri"/>
              <a:ea typeface="Calibri"/>
              <a:cs typeface="Calibri"/>
              <a:sym typeface="Calibri"/>
            </a:endParaRPr>
          </a:p>
        </p:txBody>
      </p:sp>
      <p:sp>
        <p:nvSpPr>
          <p:cNvPr id="308" name="Google Shape;308;g32a3de73fbb_0_442"/>
          <p:cNvSpPr txBox="1">
            <a:spLocks noGrp="1"/>
          </p:cNvSpPr>
          <p:nvPr>
            <p:ph type="title" idx="4294967295"/>
          </p:nvPr>
        </p:nvSpPr>
        <p:spPr>
          <a:xfrm>
            <a:off x="1106270" y="3578310"/>
            <a:ext cx="2900100" cy="367800"/>
          </a:xfrm>
          <a:prstGeom prst="rect">
            <a:avLst/>
          </a:prstGeom>
          <a:noFill/>
          <a:ln>
            <a:noFill/>
            <a:prstDash/>
          </a:ln>
          <a:effectLst/>
        </p:spPr>
        <p:txBody>
          <a:bodyPr rot="0" spcFirstLastPara="1" vertOverflow="overflow" horzOverflow="overflow" vert="horz" wrap="square" lIns="182850" tIns="182850" rIns="182850" bIns="18285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600" b="1" i="0" u="none" strike="noStrike" kern="0" cap="none" spc="0" normalizeH="0" baseline="0" noProof="0" dirty="0">
                <a:ln>
                  <a:noFill/>
                </a:ln>
                <a:solidFill>
                  <a:srgbClr val="595959"/>
                </a:solidFill>
                <a:effectLst/>
                <a:uLnTx/>
                <a:uFillTx/>
                <a:latin typeface="Proxima Nova"/>
                <a:ea typeface="Proxima Nova"/>
                <a:cs typeface="Proxima Nova"/>
                <a:sym typeface="Proxima Nova"/>
              </a:rPr>
              <a:t>On Ground Work:</a:t>
            </a:r>
          </a:p>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600" b="1" i="0" u="none" strike="noStrike" kern="0" cap="none" spc="0" normalizeH="0" baseline="0" noProof="0" dirty="0">
                <a:ln>
                  <a:noFill/>
                </a:ln>
                <a:solidFill>
                  <a:srgbClr val="595959"/>
                </a:solidFill>
                <a:effectLst/>
                <a:uLnTx/>
                <a:uFillTx/>
                <a:latin typeface="Proxima Nova"/>
                <a:ea typeface="Proxima Nova"/>
                <a:cs typeface="Proxima Nova"/>
                <a:sym typeface="Proxima Nova"/>
              </a:rPr>
              <a:t>Partnership with State Government</a:t>
            </a:r>
          </a:p>
        </p:txBody>
      </p:sp>
      <p:pic>
        <p:nvPicPr>
          <p:cNvPr id="309" name="Google Shape;309;g32a3de73fbb_0_44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150279" y="2044307"/>
            <a:ext cx="812085" cy="771854"/>
          </a:xfrm>
          <a:prstGeom prst="rect">
            <a:avLst/>
          </a:prstGeom>
          <a:noFill/>
          <a:ln>
            <a:noFill/>
          </a:ln>
        </p:spPr>
      </p:pic>
      <p:sp>
        <p:nvSpPr>
          <p:cNvPr id="310" name="Google Shape;310;g32a3de73fbb_0_442"/>
          <p:cNvSpPr txBox="1"/>
          <p:nvPr/>
        </p:nvSpPr>
        <p:spPr>
          <a:xfrm>
            <a:off x="4345858" y="1189544"/>
            <a:ext cx="7324242" cy="416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dirty="0">
              <a:latin typeface="Calibri"/>
              <a:ea typeface="Calibri"/>
              <a:cs typeface="Calibri"/>
              <a:sym typeface="Calibri"/>
            </a:endParaRPr>
          </a:p>
          <a:p>
            <a:pPr marL="457200" lvl="0" indent="-361950" algn="l" rtl="0">
              <a:spcBef>
                <a:spcPts val="0"/>
              </a:spcBef>
              <a:spcAft>
                <a:spcPts val="0"/>
              </a:spcAft>
              <a:buSzPts val="2100"/>
              <a:buFont typeface="Calibri"/>
              <a:buChar char="➔"/>
            </a:pPr>
            <a:r>
              <a:rPr lang="en-US" sz="2400" dirty="0">
                <a:solidFill>
                  <a:srgbClr val="595959"/>
                </a:solidFill>
                <a:latin typeface="Calibri"/>
                <a:ea typeface="Calibri"/>
                <a:cs typeface="Calibri"/>
                <a:sym typeface="Calibri"/>
              </a:rPr>
              <a:t>MOU signed with the Karnataka State Rural Livelihoods Mission</a:t>
            </a:r>
            <a:endParaRPr sz="2400" dirty="0">
              <a:solidFill>
                <a:srgbClr val="595959"/>
              </a:solidFill>
              <a:latin typeface="Calibri"/>
              <a:ea typeface="Calibri"/>
              <a:cs typeface="Calibri"/>
              <a:sym typeface="Calibri"/>
            </a:endParaRPr>
          </a:p>
          <a:p>
            <a:pPr marL="457200" lvl="0" indent="-361950" algn="l" rtl="0">
              <a:spcBef>
                <a:spcPts val="0"/>
              </a:spcBef>
              <a:spcAft>
                <a:spcPts val="0"/>
              </a:spcAft>
              <a:buSzPts val="2100"/>
              <a:buFont typeface="Calibri"/>
              <a:buChar char="➔"/>
            </a:pPr>
            <a:r>
              <a:rPr lang="en-US" sz="2400" dirty="0">
                <a:solidFill>
                  <a:srgbClr val="595959"/>
                </a:solidFill>
                <a:latin typeface="Calibri"/>
                <a:ea typeface="Calibri"/>
                <a:cs typeface="Calibri"/>
                <a:sym typeface="Calibri"/>
              </a:rPr>
              <a:t>Community-driven approach through Community resource persons who are part of the State Government Mechanism</a:t>
            </a:r>
            <a:endParaRPr sz="2400" dirty="0">
              <a:solidFill>
                <a:srgbClr val="595959"/>
              </a:solidFill>
              <a:latin typeface="Calibri"/>
              <a:ea typeface="Calibri"/>
              <a:cs typeface="Calibri"/>
              <a:sym typeface="Calibri"/>
            </a:endParaRPr>
          </a:p>
          <a:p>
            <a:pPr marL="457200" lvl="0" indent="-361950" algn="l" rtl="0">
              <a:spcBef>
                <a:spcPts val="0"/>
              </a:spcBef>
              <a:spcAft>
                <a:spcPts val="0"/>
              </a:spcAft>
              <a:buSzPts val="2100"/>
              <a:buFont typeface="Calibri"/>
              <a:buChar char="➔"/>
            </a:pPr>
            <a:r>
              <a:rPr lang="en-US" sz="2400" dirty="0">
                <a:solidFill>
                  <a:srgbClr val="595959"/>
                </a:solidFill>
                <a:latin typeface="Calibri"/>
                <a:ea typeface="Calibri"/>
                <a:cs typeface="Calibri"/>
                <a:sym typeface="Calibri"/>
              </a:rPr>
              <a:t>The precursor to the on-field work is a study on the economic empowerment of women with disabilities.</a:t>
            </a:r>
            <a:endParaRPr sz="2400" dirty="0">
              <a:solidFill>
                <a:srgbClr val="595959"/>
              </a:solidFill>
              <a:latin typeface="Calibri"/>
              <a:ea typeface="Calibri"/>
              <a:cs typeface="Calibri"/>
              <a:sym typeface="Calibri"/>
            </a:endParaRPr>
          </a:p>
          <a:p>
            <a:pPr marL="457200" lvl="0" indent="-361950" algn="l" rtl="0">
              <a:spcBef>
                <a:spcPts val="0"/>
              </a:spcBef>
              <a:spcAft>
                <a:spcPts val="0"/>
              </a:spcAft>
              <a:buSzPts val="2100"/>
              <a:buFont typeface="Calibri"/>
              <a:buChar char="➔"/>
            </a:pPr>
            <a:r>
              <a:rPr lang="en-US" sz="2400" dirty="0">
                <a:solidFill>
                  <a:srgbClr val="595959"/>
                </a:solidFill>
                <a:latin typeface="Calibri"/>
                <a:ea typeface="Calibri"/>
                <a:cs typeface="Calibri"/>
                <a:sym typeface="Calibri"/>
              </a:rPr>
              <a:t>This fits into the Agenda of the co-vulnerabilities (Dalits /women/climate-induced migration) study planned for India &amp; global south. </a:t>
            </a:r>
            <a:endParaRPr sz="2400" dirty="0">
              <a:solidFill>
                <a:srgbClr val="595959"/>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g32a3de73fbb_0_46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20015" y="493425"/>
            <a:ext cx="1242111" cy="403919"/>
          </a:xfrm>
          <a:prstGeom prst="rect">
            <a:avLst/>
          </a:prstGeom>
          <a:noFill/>
          <a:ln>
            <a:noFill/>
          </a:ln>
        </p:spPr>
      </p:pic>
      <p:sp>
        <p:nvSpPr>
          <p:cNvPr id="317" name="Google Shape;317;g32a3de73fbb_0_467">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2" name="Title 1">
            <a:extLst>
              <a:ext uri="{FF2B5EF4-FFF2-40B4-BE49-F238E27FC236}">
                <a16:creationId xmlns:a16="http://schemas.microsoft.com/office/drawing/2014/main" id="{5855591B-8CE4-6191-7D98-C9A74B6511F1}"/>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spcFirstLastPara="1" wrap="square" lIns="91425" tIns="45700" rIns="91425" bIns="45700" anchor="b" anchorCtr="0">
            <a:normAutofit/>
          </a:bodyPr>
          <a:lstStyle/>
          <a:p>
            <a:r>
              <a:rPr lang="en-US" dirty="0"/>
              <a:t>Our Expected Impact</a:t>
            </a:r>
          </a:p>
        </p:txBody>
      </p:sp>
      <p:sp>
        <p:nvSpPr>
          <p:cNvPr id="318" name="Google Shape;318;g32a3de73fbb_0_467"/>
          <p:cNvSpPr txBox="1"/>
          <p:nvPr/>
        </p:nvSpPr>
        <p:spPr>
          <a:xfrm>
            <a:off x="801300" y="928150"/>
            <a:ext cx="10589400" cy="2062063"/>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2800" b="1" dirty="0">
                <a:solidFill>
                  <a:srgbClr val="595959"/>
                </a:solidFill>
                <a:latin typeface="Calibri"/>
                <a:ea typeface="Calibri"/>
                <a:cs typeface="Calibri"/>
                <a:sym typeface="Calibri"/>
              </a:rPr>
              <a:t>Our Expected Impact</a:t>
            </a:r>
            <a:endParaRPr sz="2800" b="1" dirty="0">
              <a:solidFill>
                <a:srgbClr val="595959"/>
              </a:solidFill>
              <a:latin typeface="Calibri"/>
              <a:ea typeface="Calibri"/>
              <a:cs typeface="Calibri"/>
              <a:sym typeface="Calibri"/>
            </a:endParaRPr>
          </a:p>
          <a:p>
            <a:pPr marL="0" lvl="0" indent="0" algn="ctr" rtl="0">
              <a:spcBef>
                <a:spcPts val="0"/>
              </a:spcBef>
              <a:spcAft>
                <a:spcPts val="0"/>
              </a:spcAft>
              <a:buNone/>
            </a:pPr>
            <a:endParaRPr sz="2800" dirty="0">
              <a:solidFill>
                <a:schemeClr val="tx2">
                  <a:lumMod val="10000"/>
                </a:schemeClr>
              </a:solidFill>
              <a:latin typeface="Calibri"/>
              <a:ea typeface="Calibri"/>
              <a:cs typeface="Calibri"/>
              <a:sym typeface="Calibri"/>
            </a:endParaRPr>
          </a:p>
          <a:p>
            <a:pPr marL="0" lvl="0" indent="0" algn="ctr" rtl="0">
              <a:spcBef>
                <a:spcPts val="0"/>
              </a:spcBef>
              <a:spcAft>
                <a:spcPts val="0"/>
              </a:spcAft>
              <a:buNone/>
            </a:pPr>
            <a:r>
              <a:rPr lang="en-US" sz="2400" dirty="0">
                <a:solidFill>
                  <a:srgbClr val="595959"/>
                </a:solidFill>
                <a:latin typeface="Calibri"/>
                <a:ea typeface="Calibri"/>
                <a:cs typeface="Calibri"/>
                <a:sym typeface="Calibri"/>
              </a:rPr>
              <a:t>Change mindsets of </a:t>
            </a:r>
            <a:r>
              <a:rPr lang="en-US" sz="2400" b="1" dirty="0">
                <a:solidFill>
                  <a:srgbClr val="595959"/>
                </a:solidFill>
                <a:latin typeface="Calibri"/>
                <a:ea typeface="Calibri"/>
                <a:cs typeface="Calibri"/>
                <a:sym typeface="Calibri"/>
              </a:rPr>
              <a:t>1.1 million households </a:t>
            </a:r>
            <a:endParaRPr sz="2400" b="1" dirty="0">
              <a:solidFill>
                <a:srgbClr val="595959"/>
              </a:solidFill>
              <a:latin typeface="Calibri"/>
              <a:ea typeface="Calibri"/>
              <a:cs typeface="Calibri"/>
              <a:sym typeface="Calibri"/>
            </a:endParaRPr>
          </a:p>
          <a:p>
            <a:pPr marL="0" lvl="0" indent="0" algn="ctr" rtl="0">
              <a:spcBef>
                <a:spcPts val="0"/>
              </a:spcBef>
              <a:spcAft>
                <a:spcPts val="0"/>
              </a:spcAft>
              <a:buNone/>
            </a:pPr>
            <a:r>
              <a:rPr lang="en-US" sz="2400" dirty="0">
                <a:solidFill>
                  <a:srgbClr val="595959"/>
                </a:solidFill>
                <a:latin typeface="Calibri"/>
                <a:ea typeface="Calibri"/>
                <a:cs typeface="Calibri"/>
                <a:sym typeface="Calibri"/>
              </a:rPr>
              <a:t>Skill and nurture </a:t>
            </a:r>
            <a:r>
              <a:rPr lang="en-US" sz="2400" b="1" dirty="0">
                <a:solidFill>
                  <a:srgbClr val="595959"/>
                </a:solidFill>
                <a:latin typeface="Calibri"/>
                <a:ea typeface="Calibri"/>
                <a:cs typeface="Calibri"/>
                <a:sym typeface="Calibri"/>
              </a:rPr>
              <a:t>10,000 women with disabilities</a:t>
            </a:r>
            <a:endParaRPr sz="2400" b="1" dirty="0">
              <a:solidFill>
                <a:srgbClr val="595959"/>
              </a:solidFill>
              <a:latin typeface="Calibri"/>
              <a:ea typeface="Calibri"/>
              <a:cs typeface="Calibri"/>
              <a:sym typeface="Calibri"/>
            </a:endParaRPr>
          </a:p>
          <a:p>
            <a:pPr marL="0" lvl="0" indent="0" algn="ctr" rtl="0">
              <a:spcBef>
                <a:spcPts val="0"/>
              </a:spcBef>
              <a:spcAft>
                <a:spcPts val="0"/>
              </a:spcAft>
              <a:buNone/>
            </a:pPr>
            <a:r>
              <a:rPr lang="en-US" sz="2400" dirty="0">
                <a:solidFill>
                  <a:srgbClr val="595959"/>
                </a:solidFill>
                <a:latin typeface="Calibri"/>
                <a:ea typeface="Calibri"/>
                <a:cs typeface="Calibri"/>
                <a:sym typeface="Calibri"/>
              </a:rPr>
              <a:t>A Global Alliance </a:t>
            </a:r>
            <a:r>
              <a:rPr lang="en-US" sz="2400" b="1" dirty="0">
                <a:solidFill>
                  <a:srgbClr val="595959"/>
                </a:solidFill>
                <a:latin typeface="Calibri"/>
                <a:ea typeface="Calibri"/>
                <a:cs typeface="Calibri"/>
                <a:sym typeface="Calibri"/>
              </a:rPr>
              <a:t>of 35+ Countries</a:t>
            </a:r>
            <a:endParaRPr sz="2400" b="1" dirty="0">
              <a:solidFill>
                <a:srgbClr val="595959"/>
              </a:solidFill>
              <a:latin typeface="Calibri"/>
              <a:ea typeface="Calibri"/>
              <a:cs typeface="Calibri"/>
              <a:sym typeface="Calibri"/>
            </a:endParaRPr>
          </a:p>
        </p:txBody>
      </p:sp>
      <p:pic>
        <p:nvPicPr>
          <p:cNvPr id="319" name="Google Shape;319;g32a3de73fbb_0_467" descr="A visual representation of the impact growth from year 1 to year 5, going from 1000 women in year 1 to 5500 in year 3 and 10,000 in year 5"/>
          <p:cNvPicPr preferRelativeResize="0"/>
          <p:nvPr/>
        </p:nvPicPr>
        <p:blipFill rotWithShape="1">
          <a:blip r:embed="rId4">
            <a:alphaModFix/>
          </a:blip>
          <a:srcRect/>
          <a:stretch/>
        </p:blipFill>
        <p:spPr>
          <a:xfrm>
            <a:off x="1216775" y="3159010"/>
            <a:ext cx="10024625" cy="29828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1126</Words>
  <Application>Microsoft Office PowerPoint</Application>
  <PresentationFormat>Widescreen</PresentationFormat>
  <Paragraphs>89</Paragraphs>
  <Slides>8</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Roboto</vt:lpstr>
      <vt:lpstr>Arial</vt:lpstr>
      <vt:lpstr>Proxima Nova</vt:lpstr>
      <vt:lpstr>Calibri</vt:lpstr>
      <vt:lpstr>Office Theme</vt:lpstr>
      <vt:lpstr>Office Theme</vt:lpstr>
      <vt:lpstr>Office Theme</vt:lpstr>
      <vt:lpstr>Women Entrepreneurs with Disabilities</vt:lpstr>
      <vt:lpstr>Launched at the Zero Project Conference 2023, at United Nations Offices, Vienna, WEDO is grounded in real needs, forging collaborative partnerships to amplify voices globally, driving inclusive entrepreneurship initiatives.</vt:lpstr>
      <vt:lpstr>THE GLOBAL LANDSCAPE</vt:lpstr>
      <vt:lpstr>The global Landscape, continued</vt:lpstr>
      <vt:lpstr>The Challenges for Women with Disabilities</vt:lpstr>
      <vt:lpstr> WEDO, supported by the Zero Project</vt:lpstr>
      <vt:lpstr>On Ground Work: Partnership with State Government</vt:lpstr>
      <vt:lpstr>Our Expected Impact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Katerina Stanton Balazs</dc:creator>
  <cp:lastModifiedBy>Anja Günther</cp:lastModifiedBy>
  <cp:revision>4</cp:revision>
  <dcterms:created xsi:type="dcterms:W3CDTF">2022-12-05T13:52:15Z</dcterms:created>
  <dcterms:modified xsi:type="dcterms:W3CDTF">2025-02-18T10:10:28Z</dcterms:modified>
</cp:coreProperties>
</file>