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8" r:id="rId2"/>
    <p:sldId id="260" r:id="rId3"/>
    <p:sldId id="259"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AC57B-129C-B875-AAEE-F8A169ABC873}" v="58" dt="2025-02-13T12:41:08.317"/>
    <p1510:client id="{EA47AC3C-FDBD-2DC3-68C5-B31228CB12A5}" v="1596" dt="2025-02-14T14:30:52.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70" autoAdjust="0"/>
    <p:restoredTop sz="75497" autoAdjust="0"/>
  </p:normalViewPr>
  <p:slideViewPr>
    <p:cSldViewPr snapToGrid="0">
      <p:cViewPr varScale="1">
        <p:scale>
          <a:sx n="84" d="100"/>
          <a:sy n="84" d="100"/>
        </p:scale>
        <p:origin x="834" y="90"/>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gelia Andreadi" userId="S::e.andreadi@eeamargarita.gr::6bbf13a9-e8a3-4b1b-a3dd-00916cc5a537" providerId="AD" clId="Web-{EA47AC3C-FDBD-2DC3-68C5-B31228CB12A5}"/>
    <pc:docChg chg="modSld sldOrd">
      <pc:chgData name="Evangelia Andreadi" userId="S::e.andreadi@eeamargarita.gr::6bbf13a9-e8a3-4b1b-a3dd-00916cc5a537" providerId="AD" clId="Web-{EA47AC3C-FDBD-2DC3-68C5-B31228CB12A5}" dt="2025-02-14T14:30:52.840" v="1507" actId="20577"/>
      <pc:docMkLst>
        <pc:docMk/>
      </pc:docMkLst>
      <pc:sldChg chg="addSp delSp modSp ord modNotes">
        <pc:chgData name="Evangelia Andreadi" userId="S::e.andreadi@eeamargarita.gr::6bbf13a9-e8a3-4b1b-a3dd-00916cc5a537" providerId="AD" clId="Web-{EA47AC3C-FDBD-2DC3-68C5-B31228CB12A5}" dt="2025-02-14T13:59:03.521" v="1176" actId="14100"/>
        <pc:sldMkLst>
          <pc:docMk/>
          <pc:sldMk cId="2056236133" sldId="259"/>
        </pc:sldMkLst>
        <pc:spChg chg="mod">
          <ac:chgData name="Evangelia Andreadi" userId="S::e.andreadi@eeamargarita.gr::6bbf13a9-e8a3-4b1b-a3dd-00916cc5a537" providerId="AD" clId="Web-{EA47AC3C-FDBD-2DC3-68C5-B31228CB12A5}" dt="2025-02-14T13:26:57.625" v="792" actId="1076"/>
          <ac:spMkLst>
            <pc:docMk/>
            <pc:sldMk cId="2056236133" sldId="259"/>
            <ac:spMk id="10" creationId="{9867EA19-6E67-4295-F673-081EFF01B2E2}"/>
          </ac:spMkLst>
        </pc:spChg>
        <pc:spChg chg="mod">
          <ac:chgData name="Evangelia Andreadi" userId="S::e.andreadi@eeamargarita.gr::6bbf13a9-e8a3-4b1b-a3dd-00916cc5a537" providerId="AD" clId="Web-{EA47AC3C-FDBD-2DC3-68C5-B31228CB12A5}" dt="2025-02-14T13:59:03.521" v="1176" actId="14100"/>
          <ac:spMkLst>
            <pc:docMk/>
            <pc:sldMk cId="2056236133" sldId="259"/>
            <ac:spMk id="11" creationId="{3D12346A-244A-C62E-52D1-C600A5BB60DA}"/>
          </ac:spMkLst>
        </pc:spChg>
        <pc:picChg chg="add del mod">
          <ac:chgData name="Evangelia Andreadi" userId="S::e.andreadi@eeamargarita.gr::6bbf13a9-e8a3-4b1b-a3dd-00916cc5a537" providerId="AD" clId="Web-{EA47AC3C-FDBD-2DC3-68C5-B31228CB12A5}" dt="2025-02-14T13:27:03.781" v="794"/>
          <ac:picMkLst>
            <pc:docMk/>
            <pc:sldMk cId="2056236133" sldId="259"/>
            <ac:picMk id="3" creationId="{5BDE57FD-E8A6-8AF5-C212-1A895B81DD0A}"/>
          </ac:picMkLst>
        </pc:picChg>
        <pc:picChg chg="add del mod">
          <ac:chgData name="Evangelia Andreadi" userId="S::e.andreadi@eeamargarita.gr::6bbf13a9-e8a3-4b1b-a3dd-00916cc5a537" providerId="AD" clId="Web-{EA47AC3C-FDBD-2DC3-68C5-B31228CB12A5}" dt="2025-02-14T13:26:59.046" v="793"/>
          <ac:picMkLst>
            <pc:docMk/>
            <pc:sldMk cId="2056236133" sldId="259"/>
            <ac:picMk id="4" creationId="{F6C587A0-F1DB-AA98-8D87-E42770FDAAAA}"/>
          </ac:picMkLst>
        </pc:picChg>
        <pc:picChg chg="add mod modCrop">
          <ac:chgData name="Evangelia Andreadi" userId="S::e.andreadi@eeamargarita.gr::6bbf13a9-e8a3-4b1b-a3dd-00916cc5a537" providerId="AD" clId="Web-{EA47AC3C-FDBD-2DC3-68C5-B31228CB12A5}" dt="2025-02-14T13:40:07.871" v="910" actId="1076"/>
          <ac:picMkLst>
            <pc:docMk/>
            <pc:sldMk cId="2056236133" sldId="259"/>
            <ac:picMk id="5" creationId="{F4DCDCD5-6DF7-ABC6-A48C-DB580AA498B1}"/>
          </ac:picMkLst>
        </pc:picChg>
      </pc:sldChg>
      <pc:sldChg chg="addSp modSp modNotes">
        <pc:chgData name="Evangelia Andreadi" userId="S::e.andreadi@eeamargarita.gr::6bbf13a9-e8a3-4b1b-a3dd-00916cc5a537" providerId="AD" clId="Web-{EA47AC3C-FDBD-2DC3-68C5-B31228CB12A5}" dt="2025-02-14T14:20:29.716" v="1185" actId="20577"/>
        <pc:sldMkLst>
          <pc:docMk/>
          <pc:sldMk cId="3023676450" sldId="260"/>
        </pc:sldMkLst>
        <pc:spChg chg="mod">
          <ac:chgData name="Evangelia Andreadi" userId="S::e.andreadi@eeamargarita.gr::6bbf13a9-e8a3-4b1b-a3dd-00916cc5a537" providerId="AD" clId="Web-{EA47AC3C-FDBD-2DC3-68C5-B31228CB12A5}" dt="2025-02-14T12:50:06.749" v="22" actId="20577"/>
          <ac:spMkLst>
            <pc:docMk/>
            <pc:sldMk cId="3023676450" sldId="260"/>
            <ac:spMk id="2" creationId="{DAAA9065-615D-7367-61D9-CF536699B635}"/>
          </ac:spMkLst>
        </pc:spChg>
        <pc:spChg chg="add mod">
          <ac:chgData name="Evangelia Andreadi" userId="S::e.andreadi@eeamargarita.gr::6bbf13a9-e8a3-4b1b-a3dd-00916cc5a537" providerId="AD" clId="Web-{EA47AC3C-FDBD-2DC3-68C5-B31228CB12A5}" dt="2025-02-14T14:20:29.716" v="1185" actId="20577"/>
          <ac:spMkLst>
            <pc:docMk/>
            <pc:sldMk cId="3023676450" sldId="260"/>
            <ac:spMk id="3" creationId="{6449EA54-EB9A-C2F7-615D-E3ECBF96F41C}"/>
          </ac:spMkLst>
        </pc:spChg>
      </pc:sldChg>
      <pc:sldChg chg="addSp delSp modSp modNotes">
        <pc:chgData name="Evangelia Andreadi" userId="S::e.andreadi@eeamargarita.gr::6bbf13a9-e8a3-4b1b-a3dd-00916cc5a537" providerId="AD" clId="Web-{EA47AC3C-FDBD-2DC3-68C5-B31228CB12A5}" dt="2025-02-14T13:51:39.365" v="1011" actId="1076"/>
        <pc:sldMkLst>
          <pc:docMk/>
          <pc:sldMk cId="2562349850" sldId="261"/>
        </pc:sldMkLst>
        <pc:spChg chg="mod">
          <ac:chgData name="Evangelia Andreadi" userId="S::e.andreadi@eeamargarita.gr::6bbf13a9-e8a3-4b1b-a3dd-00916cc5a537" providerId="AD" clId="Web-{EA47AC3C-FDBD-2DC3-68C5-B31228CB12A5}" dt="2025-02-14T13:38:29.180" v="897" actId="14100"/>
          <ac:spMkLst>
            <pc:docMk/>
            <pc:sldMk cId="2562349850" sldId="261"/>
            <ac:spMk id="2" creationId="{526F2527-3D5C-6AC8-6212-40B943AF2879}"/>
          </ac:spMkLst>
        </pc:spChg>
        <pc:spChg chg="del">
          <ac:chgData name="Evangelia Andreadi" userId="S::e.andreadi@eeamargarita.gr::6bbf13a9-e8a3-4b1b-a3dd-00916cc5a537" providerId="AD" clId="Web-{EA47AC3C-FDBD-2DC3-68C5-B31228CB12A5}" dt="2025-02-14T13:11:41.029" v="515"/>
          <ac:spMkLst>
            <pc:docMk/>
            <pc:sldMk cId="2562349850" sldId="261"/>
            <ac:spMk id="3" creationId="{78475994-A9A4-672D-21A7-00176933A7A3}"/>
          </ac:spMkLst>
        </pc:spChg>
        <pc:picChg chg="add mod ord modCrop">
          <ac:chgData name="Evangelia Andreadi" userId="S::e.andreadi@eeamargarita.gr::6bbf13a9-e8a3-4b1b-a3dd-00916cc5a537" providerId="AD" clId="Web-{EA47AC3C-FDBD-2DC3-68C5-B31228CB12A5}" dt="2025-02-14T13:51:35.959" v="1010" actId="1076"/>
          <ac:picMkLst>
            <pc:docMk/>
            <pc:sldMk cId="2562349850" sldId="261"/>
            <ac:picMk id="6" creationId="{3AC62A7E-E7C1-00EA-C3D2-5AF690FB8B84}"/>
          </ac:picMkLst>
        </pc:picChg>
        <pc:picChg chg="add del mod">
          <ac:chgData name="Evangelia Andreadi" userId="S::e.andreadi@eeamargarita.gr::6bbf13a9-e8a3-4b1b-a3dd-00916cc5a537" providerId="AD" clId="Web-{EA47AC3C-FDBD-2DC3-68C5-B31228CB12A5}" dt="2025-02-14T13:47:01.433" v="992"/>
          <ac:picMkLst>
            <pc:docMk/>
            <pc:sldMk cId="2562349850" sldId="261"/>
            <ac:picMk id="8" creationId="{68C6FD84-E491-253D-AC68-D46E2753315B}"/>
          </ac:picMkLst>
        </pc:picChg>
        <pc:picChg chg="add del mod">
          <ac:chgData name="Evangelia Andreadi" userId="S::e.andreadi@eeamargarita.gr::6bbf13a9-e8a3-4b1b-a3dd-00916cc5a537" providerId="AD" clId="Web-{EA47AC3C-FDBD-2DC3-68C5-B31228CB12A5}" dt="2025-02-14T13:38:30.743" v="898"/>
          <ac:picMkLst>
            <pc:docMk/>
            <pc:sldMk cId="2562349850" sldId="261"/>
            <ac:picMk id="9" creationId="{7F3D1DE5-561B-491F-9483-A07DB5790E0C}"/>
          </ac:picMkLst>
        </pc:picChg>
        <pc:picChg chg="add del mod modCrop">
          <ac:chgData name="Evangelia Andreadi" userId="S::e.andreadi@eeamargarita.gr::6bbf13a9-e8a3-4b1b-a3dd-00916cc5a537" providerId="AD" clId="Web-{EA47AC3C-FDBD-2DC3-68C5-B31228CB12A5}" dt="2025-02-14T13:47:03.121" v="993"/>
          <ac:picMkLst>
            <pc:docMk/>
            <pc:sldMk cId="2562349850" sldId="261"/>
            <ac:picMk id="10" creationId="{C739D7C6-7CD9-0CAB-4E8F-26C35F3143C3}"/>
          </ac:picMkLst>
        </pc:picChg>
        <pc:picChg chg="add mod">
          <ac:chgData name="Evangelia Andreadi" userId="S::e.andreadi@eeamargarita.gr::6bbf13a9-e8a3-4b1b-a3dd-00916cc5a537" providerId="AD" clId="Web-{EA47AC3C-FDBD-2DC3-68C5-B31228CB12A5}" dt="2025-02-14T13:51:39.365" v="1011" actId="1076"/>
          <ac:picMkLst>
            <pc:docMk/>
            <pc:sldMk cId="2562349850" sldId="261"/>
            <ac:picMk id="12" creationId="{0E58DB6D-4EB3-460B-9535-07C25DFD9DB8}"/>
          </ac:picMkLst>
        </pc:picChg>
      </pc:sldChg>
      <pc:sldChg chg="addSp delSp modSp">
        <pc:chgData name="Evangelia Andreadi" userId="S::e.andreadi@eeamargarita.gr::6bbf13a9-e8a3-4b1b-a3dd-00916cc5a537" providerId="AD" clId="Web-{EA47AC3C-FDBD-2DC3-68C5-B31228CB12A5}" dt="2025-02-14T14:30:52.840" v="1507" actId="20577"/>
        <pc:sldMkLst>
          <pc:docMk/>
          <pc:sldMk cId="85865914" sldId="262"/>
        </pc:sldMkLst>
        <pc:spChg chg="del">
          <ac:chgData name="Evangelia Andreadi" userId="S::e.andreadi@eeamargarita.gr::6bbf13a9-e8a3-4b1b-a3dd-00916cc5a537" providerId="AD" clId="Web-{EA47AC3C-FDBD-2DC3-68C5-B31228CB12A5}" dt="2025-02-14T13:29:38.083" v="811"/>
          <ac:spMkLst>
            <pc:docMk/>
            <pc:sldMk cId="85865914" sldId="262"/>
            <ac:spMk id="3" creationId="{06AFA04B-92B4-96ED-E3DE-04C83C3D2D1A}"/>
          </ac:spMkLst>
        </pc:spChg>
        <pc:spChg chg="add mod">
          <ac:chgData name="Evangelia Andreadi" userId="S::e.andreadi@eeamargarita.gr::6bbf13a9-e8a3-4b1b-a3dd-00916cc5a537" providerId="AD" clId="Web-{EA47AC3C-FDBD-2DC3-68C5-B31228CB12A5}" dt="2025-02-14T14:30:52.840" v="1507" actId="20577"/>
          <ac:spMkLst>
            <pc:docMk/>
            <pc:sldMk cId="85865914" sldId="262"/>
            <ac:spMk id="7" creationId="{A54FC80E-1731-2D6B-EFF0-A2F138C3BA3C}"/>
          </ac:spMkLst>
        </pc:spChg>
        <pc:spChg chg="add del mod">
          <ac:chgData name="Evangelia Andreadi" userId="S::e.andreadi@eeamargarita.gr::6bbf13a9-e8a3-4b1b-a3dd-00916cc5a537" providerId="AD" clId="Web-{EA47AC3C-FDBD-2DC3-68C5-B31228CB12A5}" dt="2025-02-14T13:34:16.984" v="878"/>
          <ac:spMkLst>
            <pc:docMk/>
            <pc:sldMk cId="85865914" sldId="262"/>
            <ac:spMk id="8" creationId="{DE1BCC1B-F81E-1B4A-6ECC-BBFD9ABC4A3A}"/>
          </ac:spMkLst>
        </pc:spChg>
        <pc:picChg chg="add mod">
          <ac:chgData name="Evangelia Andreadi" userId="S::e.andreadi@eeamargarita.gr::6bbf13a9-e8a3-4b1b-a3dd-00916cc5a537" providerId="AD" clId="Web-{EA47AC3C-FDBD-2DC3-68C5-B31228CB12A5}" dt="2025-02-14T14:17:50.024" v="1182" actId="1076"/>
          <ac:picMkLst>
            <pc:docMk/>
            <pc:sldMk cId="85865914" sldId="262"/>
            <ac:picMk id="3" creationId="{0813AD0A-DB70-4C51-C35A-27795B47EA68}"/>
          </ac:picMkLst>
        </pc:picChg>
        <pc:picChg chg="add del mod ord">
          <ac:chgData name="Evangelia Andreadi" userId="S::e.andreadi@eeamargarita.gr::6bbf13a9-e8a3-4b1b-a3dd-00916cc5a537" providerId="AD" clId="Web-{EA47AC3C-FDBD-2DC3-68C5-B31228CB12A5}" dt="2025-02-14T13:34:14.968" v="877"/>
          <ac:picMkLst>
            <pc:docMk/>
            <pc:sldMk cId="85865914" sldId="262"/>
            <ac:picMk id="6" creationId="{9C21E85E-F606-F0C7-5D0C-DE2CD3CF9AC7}"/>
          </ac:picMkLst>
        </pc:picChg>
        <pc:picChg chg="add del mod ord modCrop">
          <ac:chgData name="Evangelia Andreadi" userId="S::e.andreadi@eeamargarita.gr::6bbf13a9-e8a3-4b1b-a3dd-00916cc5a537" providerId="AD" clId="Web-{EA47AC3C-FDBD-2DC3-68C5-B31228CB12A5}" dt="2025-02-14T14:17:40.321" v="1180"/>
          <ac:picMkLst>
            <pc:docMk/>
            <pc:sldMk cId="85865914" sldId="262"/>
            <ac:picMk id="9" creationId="{71262E58-4162-BAF0-7D1C-061C85DB86F0}"/>
          </ac:picMkLst>
        </pc:picChg>
      </pc:sldChg>
      <pc:sldChg chg="addSp delSp modSp modNotes">
        <pc:chgData name="Evangelia Andreadi" userId="S::e.andreadi@eeamargarita.gr::6bbf13a9-e8a3-4b1b-a3dd-00916cc5a537" providerId="AD" clId="Web-{EA47AC3C-FDBD-2DC3-68C5-B31228CB12A5}" dt="2025-02-14T14:18:07.353" v="1184" actId="20577"/>
        <pc:sldMkLst>
          <pc:docMk/>
          <pc:sldMk cId="2719187604" sldId="263"/>
        </pc:sldMkLst>
        <pc:spChg chg="mod">
          <ac:chgData name="Evangelia Andreadi" userId="S::e.andreadi@eeamargarita.gr::6bbf13a9-e8a3-4b1b-a3dd-00916cc5a537" providerId="AD" clId="Web-{EA47AC3C-FDBD-2DC3-68C5-B31228CB12A5}" dt="2025-02-14T13:33:22.888" v="876" actId="20577"/>
          <ac:spMkLst>
            <pc:docMk/>
            <pc:sldMk cId="2719187604" sldId="263"/>
            <ac:spMk id="2" creationId="{D2C3F1F2-4A85-DD77-201B-4679D94DCD49}"/>
          </ac:spMkLst>
        </pc:spChg>
        <pc:spChg chg="del">
          <ac:chgData name="Evangelia Andreadi" userId="S::e.andreadi@eeamargarita.gr::6bbf13a9-e8a3-4b1b-a3dd-00916cc5a537" providerId="AD" clId="Web-{EA47AC3C-FDBD-2DC3-68C5-B31228CB12A5}" dt="2025-02-14T13:29:24.067" v="809"/>
          <ac:spMkLst>
            <pc:docMk/>
            <pc:sldMk cId="2719187604" sldId="263"/>
            <ac:spMk id="3" creationId="{05B30098-A911-4E02-8C08-81D876FE3BAF}"/>
          </ac:spMkLst>
        </pc:spChg>
        <pc:spChg chg="add mod">
          <ac:chgData name="Evangelia Andreadi" userId="S::e.andreadi@eeamargarita.gr::6bbf13a9-e8a3-4b1b-a3dd-00916cc5a537" providerId="AD" clId="Web-{EA47AC3C-FDBD-2DC3-68C5-B31228CB12A5}" dt="2025-02-14T14:18:07.353" v="1184" actId="20577"/>
          <ac:spMkLst>
            <pc:docMk/>
            <pc:sldMk cId="2719187604" sldId="263"/>
            <ac:spMk id="10" creationId="{2392758E-5C3B-BD9E-74D1-020E76EA8DB6}"/>
          </ac:spMkLst>
        </pc:spChg>
        <pc:picChg chg="add del mod ord">
          <ac:chgData name="Evangelia Andreadi" userId="S::e.andreadi@eeamargarita.gr::6bbf13a9-e8a3-4b1b-a3dd-00916cc5a537" providerId="AD" clId="Web-{EA47AC3C-FDBD-2DC3-68C5-B31228CB12A5}" dt="2025-02-14T13:51:50.412" v="1012"/>
          <ac:picMkLst>
            <pc:docMk/>
            <pc:sldMk cId="2719187604" sldId="263"/>
            <ac:picMk id="6" creationId="{F39061A0-499B-02E0-A649-38463C0310CD}"/>
          </ac:picMkLst>
        </pc:picChg>
        <pc:picChg chg="add mod modCrop">
          <ac:chgData name="Evangelia Andreadi" userId="S::e.andreadi@eeamargarita.gr::6bbf13a9-e8a3-4b1b-a3dd-00916cc5a537" providerId="AD" clId="Web-{EA47AC3C-FDBD-2DC3-68C5-B31228CB12A5}" dt="2025-02-14T13:52:44.586" v="1015" actId="1076"/>
          <ac:picMkLst>
            <pc:docMk/>
            <pc:sldMk cId="2719187604" sldId="263"/>
            <ac:picMk id="7" creationId="{A71C2553-11A1-537E-59FE-BFE4D72F18FB}"/>
          </ac:picMkLst>
        </pc:picChg>
        <pc:picChg chg="add mod modCrop">
          <ac:chgData name="Evangelia Andreadi" userId="S::e.andreadi@eeamargarita.gr::6bbf13a9-e8a3-4b1b-a3dd-00916cc5a537" providerId="AD" clId="Web-{EA47AC3C-FDBD-2DC3-68C5-B31228CB12A5}" dt="2025-02-14T13:52:35.898" v="1013" actId="1076"/>
          <ac:picMkLst>
            <pc:docMk/>
            <pc:sldMk cId="2719187604" sldId="263"/>
            <ac:picMk id="8" creationId="{5F9B8819-66A7-D6B5-6B48-3188B4B76C1E}"/>
          </ac:picMkLst>
        </pc:picChg>
      </pc:sldChg>
      <pc:sldChg chg="addSp delSp modSp modNotes">
        <pc:chgData name="Evangelia Andreadi" userId="S::e.andreadi@eeamargarita.gr::6bbf13a9-e8a3-4b1b-a3dd-00916cc5a537" providerId="AD" clId="Web-{EA47AC3C-FDBD-2DC3-68C5-B31228CB12A5}" dt="2025-02-14T14:30:00.183" v="1495" actId="20577"/>
        <pc:sldMkLst>
          <pc:docMk/>
          <pc:sldMk cId="999997801" sldId="265"/>
        </pc:sldMkLst>
        <pc:spChg chg="del">
          <ac:chgData name="Evangelia Andreadi" userId="S::e.andreadi@eeamargarita.gr::6bbf13a9-e8a3-4b1b-a3dd-00916cc5a537" providerId="AD" clId="Web-{EA47AC3C-FDBD-2DC3-68C5-B31228CB12A5}" dt="2025-02-14T12:49:24.138" v="7"/>
          <ac:spMkLst>
            <pc:docMk/>
            <pc:sldMk cId="999997801" sldId="265"/>
            <ac:spMk id="3" creationId="{6AC51523-836A-12B2-29A7-ACB0ACA3AA0D}"/>
          </ac:spMkLst>
        </pc:spChg>
        <pc:spChg chg="add mod">
          <ac:chgData name="Evangelia Andreadi" userId="S::e.andreadi@eeamargarita.gr::6bbf13a9-e8a3-4b1b-a3dd-00916cc5a537" providerId="AD" clId="Web-{EA47AC3C-FDBD-2DC3-68C5-B31228CB12A5}" dt="2025-02-14T14:30:00.183" v="1495" actId="20577"/>
          <ac:spMkLst>
            <pc:docMk/>
            <pc:sldMk cId="999997801" sldId="265"/>
            <ac:spMk id="3" creationId="{74EBE7A4-594D-B0C7-0FC0-81612D13D111}"/>
          </ac:spMkLst>
        </pc:spChg>
        <pc:picChg chg="add mod ord">
          <ac:chgData name="Evangelia Andreadi" userId="S::e.andreadi@eeamargarita.gr::6bbf13a9-e8a3-4b1b-a3dd-00916cc5a537" providerId="AD" clId="Web-{EA47AC3C-FDBD-2DC3-68C5-B31228CB12A5}" dt="2025-02-14T13:29:53.725" v="815" actId="1076"/>
          <ac:picMkLst>
            <pc:docMk/>
            <pc:sldMk cId="999997801" sldId="265"/>
            <ac:picMk id="6" creationId="{2F713B6F-0736-8A91-C977-1AA8EEA6B268}"/>
          </ac:picMkLst>
        </pc:picChg>
      </pc:sldChg>
    </pc:docChg>
  </pc:docChgLst>
  <pc:docChgLst>
    <pc:chgData name="Evangelia Andreadi" userId="S::e.andreadi@eeamargarita.gr::6bbf13a9-e8a3-4b1b-a3dd-00916cc5a537" providerId="AD" clId="Web-{0F1AC57B-129C-B875-AAEE-F8A169ABC873}"/>
    <pc:docChg chg="modSld">
      <pc:chgData name="Evangelia Andreadi" userId="S::e.andreadi@eeamargarita.gr::6bbf13a9-e8a3-4b1b-a3dd-00916cc5a537" providerId="AD" clId="Web-{0F1AC57B-129C-B875-AAEE-F8A169ABC873}" dt="2025-02-13T18:57:02.254" v="66"/>
      <pc:docMkLst>
        <pc:docMk/>
      </pc:docMkLst>
      <pc:sldChg chg="modSp modNotes">
        <pc:chgData name="Evangelia Andreadi" userId="S::e.andreadi@eeamargarita.gr::6bbf13a9-e8a3-4b1b-a3dd-00916cc5a537" providerId="AD" clId="Web-{0F1AC57B-129C-B875-AAEE-F8A169ABC873}" dt="2025-02-13T18:57:02.254" v="66"/>
        <pc:sldMkLst>
          <pc:docMk/>
          <pc:sldMk cId="3023676450" sldId="260"/>
        </pc:sldMkLst>
        <pc:picChg chg="mod">
          <ac:chgData name="Evangelia Andreadi" userId="S::e.andreadi@eeamargarita.gr::6bbf13a9-e8a3-4b1b-a3dd-00916cc5a537" providerId="AD" clId="Web-{0F1AC57B-129C-B875-AAEE-F8A169ABC873}" dt="2025-02-13T12:39:39.364" v="17"/>
          <ac:picMkLst>
            <pc:docMk/>
            <pc:sldMk cId="3023676450" sldId="260"/>
            <ac:picMk id="7" creationId="{F6F99094-70E6-432D-D4ED-A9D3BDEF4FA8}"/>
          </ac:picMkLst>
        </pc:picChg>
        <pc:picChg chg="mod">
          <ac:chgData name="Evangelia Andreadi" userId="S::e.andreadi@eeamargarita.gr::6bbf13a9-e8a3-4b1b-a3dd-00916cc5a537" providerId="AD" clId="Web-{0F1AC57B-129C-B875-AAEE-F8A169ABC873}" dt="2025-02-13T12:41:08.317" v="57"/>
          <ac:picMkLst>
            <pc:docMk/>
            <pc:sldMk cId="3023676450" sldId="260"/>
            <ac:picMk id="9" creationId="{3868D142-B1D5-7A54-1DD6-9BEDE97B0E5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17/02/2025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vision of MARGARITA, the Supported Employment services we offer, and the link to the platform </a:t>
            </a:r>
            <a:r>
              <a:rPr lang="en-US" dirty="0" err="1"/>
              <a:t>ErgasiaMou</a:t>
            </a:r>
            <a:r>
              <a:rPr lang="en-US" dirty="0"/>
              <a:t>. </a:t>
            </a:r>
          </a:p>
          <a:p>
            <a:r>
              <a:rPr lang="en-US" dirty="0"/>
              <a:t>MARGARITA is an association based in Athens, Greece, that supports and trains people with neurodevelopmental disorders to become autonomous and active citizens within an inclusive society. </a:t>
            </a:r>
            <a:r>
              <a:rPr lang="en-US" b="0" i="0" dirty="0">
                <a:solidFill>
                  <a:srgbClr val="042426"/>
                </a:solidFill>
                <a:effectLst/>
                <a:latin typeface="Manrope"/>
              </a:rPr>
              <a:t>Since 2023, we have established the Supported Employment department, which offers two fast-track training programs annually, focused on the development of the professional skills for people with neurodevelopmental disorders. We also provide training for employers to foster the inclusive integration of new </a:t>
            </a:r>
            <a:r>
              <a:rPr lang="en-US" dirty="0">
                <a:solidFill>
                  <a:srgbClr val="042426"/>
                </a:solidFill>
                <a:latin typeface="Manrope"/>
              </a:rPr>
              <a:t>employees. </a:t>
            </a:r>
            <a:r>
              <a:rPr lang="en-US" dirty="0" err="1">
                <a:solidFill>
                  <a:srgbClr val="042426"/>
                </a:solidFill>
                <a:latin typeface="Manrope"/>
              </a:rPr>
              <a:t>ErgasiaMou</a:t>
            </a:r>
            <a:r>
              <a:rPr lang="en-US" b="0" i="0" dirty="0">
                <a:solidFill>
                  <a:srgbClr val="042426"/>
                </a:solidFill>
                <a:effectLst/>
                <a:latin typeface="Manrope"/>
              </a:rPr>
              <a:t> is one of the digital tools created and in use of our Supported Employment Department. </a:t>
            </a:r>
            <a:endParaRPr lang="el-GR" dirty="0">
              <a:ea typeface="Calibri"/>
              <a:cs typeface="Calibri"/>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158718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points on our project and the relationship to this year’s theme of the Zero Project Conference. </a:t>
            </a:r>
          </a:p>
          <a:p>
            <a:r>
              <a:rPr lang="en-US" dirty="0"/>
              <a:t>Point 1; The first Greek digital platform for job matching for employers and job seekers with neurodevelopmental disorders. </a:t>
            </a:r>
            <a:endParaRPr lang="en-US" dirty="0">
              <a:ea typeface="Calibri"/>
              <a:cs typeface="Calibri"/>
            </a:endParaRPr>
          </a:p>
          <a:p>
            <a:r>
              <a:rPr lang="en-US" dirty="0"/>
              <a:t>Point 2; Co-created and piloted by people with neurodevelopmental disorders. </a:t>
            </a:r>
            <a:endParaRPr lang="en-US" dirty="0">
              <a:ea typeface="Calibri"/>
              <a:cs typeface="Calibri"/>
            </a:endParaRPr>
          </a:p>
          <a:p>
            <a:r>
              <a:rPr lang="en-US" dirty="0">
                <a:ea typeface="Calibri"/>
                <a:cs typeface="Calibri"/>
              </a:rPr>
              <a:t>Point 3; Accessible and easy to replicate </a:t>
            </a:r>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Innovative aspect: It is an accessible platform that both employers and job seekers can use. </a:t>
            </a:r>
          </a:p>
          <a:p>
            <a:r>
              <a:rPr lang="en-US" dirty="0"/>
              <a:t>The job seekers create a short online cv, by answering questions in easy-to-read format and submitting their answers in a form of an online application. They can find information on how to navigate in the platform from the video in which Aris describes the steps in order.</a:t>
            </a:r>
          </a:p>
          <a:p>
            <a:r>
              <a:rPr lang="en-US" dirty="0"/>
              <a:t>The employers submit a different online application, providing information about their company, the job position, and the level of possible cooperation with the Supported Employment Department. </a:t>
            </a:r>
          </a:p>
          <a:p>
            <a:r>
              <a:rPr lang="en-US" dirty="0"/>
              <a:t>MARGARITA’s Supported Employment Dept. manages the applications to match the candidates</a:t>
            </a:r>
            <a:r>
              <a:rPr lang="el-GR" dirty="0"/>
              <a:t> </a:t>
            </a:r>
            <a:r>
              <a:rPr lang="en-US" dirty="0"/>
              <a:t>with the employers. </a:t>
            </a:r>
          </a:p>
          <a:p>
            <a:endParaRPr lang="en-US" dirty="0"/>
          </a:p>
          <a:p>
            <a:endParaRPr lang="el-GR" dirty="0"/>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320856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Impact created: </a:t>
            </a:r>
            <a:r>
              <a:rPr lang="en-US" sz="1200" dirty="0">
                <a:latin typeface="+mn-lt"/>
                <a:ea typeface="Roboto"/>
                <a:cs typeface="Roboto"/>
              </a:rPr>
              <a:t>Increase the employment for people with disabilities through the provision of full supported employment services, as after submitting their request, they get enrolled to the training program of the Supported Employment Dept. </a:t>
            </a:r>
          </a:p>
          <a:p>
            <a:r>
              <a:rPr lang="en-US" sz="1200" dirty="0">
                <a:latin typeface="+mn-lt"/>
                <a:ea typeface="Roboto"/>
                <a:cs typeface="Roboto"/>
              </a:rPr>
              <a:t>Boosting the confidence of job seekers as they create an online cv. By stating their preferences and skills, they have more opportunities to be matched with an employer.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ea typeface="Roboto"/>
                <a:cs typeface="Roboto"/>
              </a:rPr>
              <a:t>Improvement of the companies’ productivity and culture, as they recruit from a diverse pool with strong will to work with the support of the professionals. They are also open to new opportunities for the development of the culture company, as participating in the Job Shadowing activities the Supported Employment organizes. </a:t>
            </a:r>
          </a:p>
          <a:p>
            <a:r>
              <a:rPr lang="en-US" sz="1200" dirty="0">
                <a:latin typeface="+mn-lt"/>
                <a:ea typeface="Roboto"/>
                <a:cs typeface="Roboto"/>
              </a:rPr>
              <a:t>Enhancement of the corporate image of the companies, their communication strategies, their corporate innovation and their commitment to social inclusion. </a:t>
            </a:r>
          </a:p>
          <a:p>
            <a:r>
              <a:rPr lang="en-US" sz="1200" dirty="0">
                <a:latin typeface="+mn-lt"/>
                <a:ea typeface="Roboto"/>
                <a:cs typeface="Roboto"/>
              </a:rPr>
              <a:t>Tool for policy making, as we have measurable data from all the different regions of Greece about the need for employment for people with neurodevelopmental disabilities in decentralized areas. The platform increased the visibility of our services and was one of the factors that led to the signature of a </a:t>
            </a:r>
            <a:r>
              <a:rPr lang="en-US" sz="1200" dirty="0" err="1">
                <a:latin typeface="+mn-lt"/>
                <a:ea typeface="Roboto"/>
                <a:cs typeface="Roboto"/>
              </a:rPr>
              <a:t>MoC</a:t>
            </a:r>
            <a:r>
              <a:rPr lang="en-US" sz="1200" dirty="0">
                <a:latin typeface="+mn-lt"/>
                <a:ea typeface="Roboto"/>
                <a:cs typeface="Roboto"/>
              </a:rPr>
              <a:t> with the Greek PES. </a:t>
            </a:r>
            <a:endParaRPr lang="en-US" sz="1200" dirty="0">
              <a:latin typeface="+mn-lt"/>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Roboto" panose="02000000000000000000" pitchFamily="2" charset="0"/>
            </a:endParaRPr>
          </a:p>
          <a:p>
            <a:endParaRPr lang="el-GR" dirty="0"/>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133474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 factors: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ea typeface="Calibri"/>
                <a:cs typeface="Calibri"/>
              </a:rPr>
              <a:t>It’s the first Greek tool bridging the gap between job seekers with neurodevelopmental disorders and employers. </a:t>
            </a:r>
          </a:p>
          <a:p>
            <a:r>
              <a:rPr lang="en-US" dirty="0"/>
              <a:t>The Co-creation methodology, led to an accessible and user-centric platform. </a:t>
            </a:r>
          </a:p>
          <a:p>
            <a:r>
              <a:rPr lang="en-US" dirty="0"/>
              <a:t>The opportunity for a job seeker to create their first short online CV, that brings out their hard and soft skills. </a:t>
            </a:r>
          </a:p>
          <a:p>
            <a:r>
              <a:rPr lang="en-US" dirty="0"/>
              <a:t>The platform includes the logos of the employers so they can feel seen and engaged. More employers feel motivated to apply to the platform, as they are also bound by a quota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success stories in videos presented in the platform showcase the everyday life and work of employees, which can inspire both job seekers and employers to use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video “How to navigate” in the platform by one of the co-creators of the platform. </a:t>
            </a:r>
          </a:p>
          <a:p>
            <a:endParaRPr lang="el-GR" dirty="0"/>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3927643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Sustainability:</a:t>
            </a:r>
            <a:r>
              <a:rPr lang="el-GR" dirty="0"/>
              <a:t> </a:t>
            </a:r>
            <a:endParaRPr lang="en-US" dirty="0"/>
          </a:p>
          <a:p>
            <a:r>
              <a:rPr lang="en-US" dirty="0"/>
              <a:t>Challenges: </a:t>
            </a:r>
            <a:endParaRPr lang="el-GR" dirty="0"/>
          </a:p>
        </p:txBody>
      </p:sp>
      <p:sp>
        <p:nvSpPr>
          <p:cNvPr id="4" name="Slide Number Placeholder 3"/>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142388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Memorandum of Cooperation with Greek Public Employment Services, to make the platform </a:t>
            </a:r>
            <a:r>
              <a:rPr lang="en-US" dirty="0" err="1"/>
              <a:t>ErgasiaMou</a:t>
            </a:r>
            <a:r>
              <a:rPr lang="en-US" dirty="0"/>
              <a:t> a mainstream accessible tool for other service providers as well. The job </a:t>
            </a:r>
            <a:r>
              <a:rPr lang="en-US" dirty="0" err="1"/>
              <a:t>towho</a:t>
            </a:r>
            <a:r>
              <a:rPr lang="en-US" dirty="0"/>
              <a:t> are on the unemployment registers would use the platform to apply for jobs and create their online profiles. </a:t>
            </a:r>
          </a:p>
          <a:p>
            <a:r>
              <a:rPr lang="en-US" dirty="0"/>
              <a:t>To make the platform useful for service providers in national level, to create an active network of service providers of Supported Employment in Greece.</a:t>
            </a:r>
          </a:p>
          <a:p>
            <a:r>
              <a:rPr lang="en-US" dirty="0"/>
              <a:t>To make it accessible to service users of other vulnerable groups e.g. from mental health service providers. Social enterprises for mental health have already approached us to cooperate in the filed of Supported Employment in Greece.</a:t>
            </a:r>
          </a:p>
          <a:p>
            <a:r>
              <a:rPr lang="en-US" dirty="0"/>
              <a:t>To collaborate with universities to elaborate on advanced AI. </a:t>
            </a:r>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3369855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Contact us and visit our platform by scanning the QR code. </a:t>
            </a:r>
            <a:endParaRPr lang="el-GR" dirty="0"/>
          </a:p>
        </p:txBody>
      </p:sp>
      <p:sp>
        <p:nvSpPr>
          <p:cNvPr id="4" name="Slide Number Placeholder 3"/>
          <p:cNvSpPr>
            <a:spLocks noGrp="1"/>
          </p:cNvSpPr>
          <p:nvPr>
            <p:ph type="sldNum" sz="quarter" idx="5"/>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1904435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17/02/2025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17/02/2025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17/02/2025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17/02/2025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17/02/2025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17/02/2025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17/02/2025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17/02/2025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17/02/2025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17/02/2025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17/02/2025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mailto:e.andreadi@eeamargarita.g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jpeg"/><Relationship Id="rId4" Type="http://schemas.openxmlformats.org/officeDocument/2006/relationships/hyperlink" Target="mailto:research.development@eeamargarita.g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31073" y="1201784"/>
            <a:ext cx="11390812" cy="2073065"/>
          </a:xfrm>
        </p:spPr>
        <p:txBody>
          <a:bodyPr/>
          <a:lstStyle/>
          <a:p>
            <a:r>
              <a:rPr lang="en-US" sz="7200" dirty="0" err="1">
                <a:ea typeface="Roboto" panose="02000000000000000000" pitchFamily="2" charset="0"/>
              </a:rPr>
              <a:t>ErgasiaMou</a:t>
            </a:r>
            <a:r>
              <a:rPr lang="en-US" sz="7200" dirty="0">
                <a:ea typeface="Roboto" panose="02000000000000000000" pitchFamily="2" charset="0"/>
              </a:rPr>
              <a:t>: Accessible job matching platform </a:t>
            </a:r>
            <a:r>
              <a:rPr lang="en-US" dirty="0">
                <a:ea typeface="Roboto" panose="02000000000000000000" pitchFamily="2" charset="0"/>
              </a:rPr>
              <a:t> </a:t>
            </a:r>
            <a:endParaRPr lang="en-GB" dirty="0">
              <a:ea typeface="Roboto" panose="02000000000000000000" pitchFamily="2"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09451" y="3444665"/>
            <a:ext cx="11234057" cy="2211557"/>
          </a:xfrm>
        </p:spPr>
        <p:txBody>
          <a:bodyPr>
            <a:normAutofit/>
          </a:bodyPr>
          <a:lstStyle/>
          <a:p>
            <a:r>
              <a:rPr lang="en-US" dirty="0">
                <a:ea typeface="Roboto" panose="02000000000000000000" pitchFamily="2" charset="0"/>
              </a:rPr>
              <a:t>Evangelia-Christina Andreadi</a:t>
            </a:r>
          </a:p>
          <a:p>
            <a:r>
              <a:rPr lang="en-US" dirty="0">
                <a:ea typeface="Roboto" panose="02000000000000000000" pitchFamily="2" charset="0"/>
              </a:rPr>
              <a:t>MARGARITA</a:t>
            </a:r>
          </a:p>
          <a:p>
            <a:r>
              <a:rPr lang="en-US" dirty="0">
                <a:ea typeface="Roboto" panose="02000000000000000000" pitchFamily="2" charset="0"/>
              </a:rPr>
              <a:t>Greece</a:t>
            </a:r>
          </a:p>
          <a:p>
            <a:r>
              <a:rPr lang="en-US" dirty="0">
                <a:ea typeface="Roboto" panose="02000000000000000000" pitchFamily="2" charset="0"/>
              </a:rPr>
              <a:t>Digital training platforms and ecosystem building in inclusive employment</a:t>
            </a:r>
            <a:endParaRPr lang="en-GB" dirty="0">
              <a:ea typeface="Roboto" panose="02000000000000000000" pitchFamily="2" charset="0"/>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4" y="5692088"/>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latin typeface="Roboto" panose="02000000000000000000" pitchFamily="2" charset="0"/>
                <a:ea typeface="Roboto" panose="02000000000000000000" pitchFamily="2" charset="0"/>
              </a:rPr>
              <a:t>Wednesday 5 March 2025 | 11:00 - 12:00</a:t>
            </a:r>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43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9065-615D-7367-61D9-CF536699B635}"/>
              </a:ext>
            </a:extLst>
          </p:cNvPr>
          <p:cNvSpPr>
            <a:spLocks noGrp="1"/>
          </p:cNvSpPr>
          <p:nvPr>
            <p:ph type="title"/>
          </p:nvPr>
        </p:nvSpPr>
        <p:spPr/>
        <p:txBody>
          <a:bodyPr/>
          <a:lstStyle/>
          <a:p>
            <a:r>
              <a:rPr lang="el-GR" dirty="0">
                <a:latin typeface="Roboto"/>
                <a:ea typeface="Roboto"/>
                <a:cs typeface="Roboto"/>
              </a:rPr>
              <a:t>MARGARITA &amp; </a:t>
            </a:r>
            <a:r>
              <a:rPr lang="el-GR" dirty="0" err="1">
                <a:latin typeface="Roboto"/>
                <a:ea typeface="Roboto"/>
                <a:cs typeface="Roboto"/>
              </a:rPr>
              <a:t>Supported</a:t>
            </a:r>
            <a:r>
              <a:rPr lang="el-GR" dirty="0">
                <a:latin typeface="Roboto"/>
                <a:ea typeface="Roboto"/>
                <a:cs typeface="Roboto"/>
              </a:rPr>
              <a:t> </a:t>
            </a:r>
            <a:r>
              <a:rPr lang="el-GR" dirty="0" err="1">
                <a:latin typeface="Roboto"/>
                <a:ea typeface="Roboto"/>
                <a:cs typeface="Roboto"/>
              </a:rPr>
              <a:t>Employment</a:t>
            </a:r>
            <a:endParaRPr lang="el-GR" dirty="0" err="1"/>
          </a:p>
        </p:txBody>
      </p:sp>
      <p:pic>
        <p:nvPicPr>
          <p:cNvPr id="7" name="Content Placeholder 6" descr="MARGARITA's logo with a colourful flower, as MARGARITA means &quot;daisy&quot; in Greek.">
            <a:extLst>
              <a:ext uri="{FF2B5EF4-FFF2-40B4-BE49-F238E27FC236}">
                <a16:creationId xmlns:a16="http://schemas.microsoft.com/office/drawing/2014/main" id="{F6F99094-70E6-432D-D4ED-A9D3BDEF4F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67944" y="1809416"/>
            <a:ext cx="4085856" cy="2360612"/>
          </a:xfrm>
        </p:spPr>
      </p:pic>
      <p:sp>
        <p:nvSpPr>
          <p:cNvPr id="4" name="Footer Placeholder 3">
            <a:extLst>
              <a:ext uri="{FF2B5EF4-FFF2-40B4-BE49-F238E27FC236}">
                <a16:creationId xmlns:a16="http://schemas.microsoft.com/office/drawing/2014/main" id="{1736BB77-A8F9-1581-7BE2-7DE4DC47986E}"/>
              </a:ext>
            </a:extLst>
          </p:cNvPr>
          <p:cNvSpPr>
            <a:spLocks noGrp="1"/>
          </p:cNvSpPr>
          <p:nvPr>
            <p:ph type="ftr" sz="quarter" idx="11"/>
          </p:nvPr>
        </p:nvSpPr>
        <p:spPr/>
        <p:txBody>
          <a:bodyPr/>
          <a:lstStyle/>
          <a:p>
            <a:r>
              <a:rPr lang="en-US"/>
              <a:t>#ZeroCon25</a:t>
            </a:r>
            <a:endParaRPr lang="en-GB" dirty="0"/>
          </a:p>
        </p:txBody>
      </p:sp>
      <p:sp>
        <p:nvSpPr>
          <p:cNvPr id="5" name="Slide Number Placeholder 4">
            <a:extLst>
              <a:ext uri="{FF2B5EF4-FFF2-40B4-BE49-F238E27FC236}">
                <a16:creationId xmlns:a16="http://schemas.microsoft.com/office/drawing/2014/main" id="{4C5ADFDD-DAFB-35FE-82C1-1689F6F8F64C}"/>
              </a:ext>
            </a:extLst>
          </p:cNvPr>
          <p:cNvSpPr>
            <a:spLocks noGrp="1"/>
          </p:cNvSpPr>
          <p:nvPr>
            <p:ph type="sldNum" sz="quarter" idx="12"/>
          </p:nvPr>
        </p:nvSpPr>
        <p:spPr/>
        <p:txBody>
          <a:bodyPr/>
          <a:lstStyle/>
          <a:p>
            <a:fld id="{1195A9E4-2CE9-4E32-BE85-7C32F0F78A6D}" type="slidenum">
              <a:rPr lang="en-GB" smtClean="0"/>
              <a:t>2</a:t>
            </a:fld>
            <a:endParaRPr lang="en-GB"/>
          </a:p>
        </p:txBody>
      </p:sp>
      <p:pic>
        <p:nvPicPr>
          <p:cNvPr id="9" name="Picture 8" descr="The logo of the platform Ergasiamou: an abstract blue smiley face with the word ErgasiaMou written next to it. ErgasiaMou means &quot;My Work&quot; in Greek.&#10;">
            <a:extLst>
              <a:ext uri="{FF2B5EF4-FFF2-40B4-BE49-F238E27FC236}">
                <a16:creationId xmlns:a16="http://schemas.microsoft.com/office/drawing/2014/main" id="{3868D142-B1D5-7A54-1DD6-9BEDE97B0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4555782"/>
            <a:ext cx="3200400" cy="1067937"/>
          </a:xfrm>
          <a:prstGeom prst="rect">
            <a:avLst/>
          </a:prstGeom>
        </p:spPr>
      </p:pic>
      <p:sp>
        <p:nvSpPr>
          <p:cNvPr id="3" name="TextBox 2">
            <a:extLst>
              <a:ext uri="{FF2B5EF4-FFF2-40B4-BE49-F238E27FC236}">
                <a16:creationId xmlns:a16="http://schemas.microsoft.com/office/drawing/2014/main" id="{6449EA54-EB9A-C2F7-615D-E3ECBF96F41C}"/>
              </a:ext>
            </a:extLst>
          </p:cNvPr>
          <p:cNvSpPr txBox="1"/>
          <p:nvPr/>
        </p:nvSpPr>
        <p:spPr>
          <a:xfrm>
            <a:off x="975851" y="1823884"/>
            <a:ext cx="662694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We empower people with neurodevelopmental disorders to become active citizens in an inclusive society. </a:t>
            </a:r>
            <a:endParaRPr lang="en-US" dirty="0">
              <a:ea typeface="Calibri" panose="020F0502020204030204"/>
              <a:cs typeface="Calibri" panose="020F0502020204030204"/>
            </a:endParaRPr>
          </a:p>
          <a:p>
            <a:pPr marL="342900" indent="-342900">
              <a:buFont typeface="Arial"/>
              <a:buChar char="•"/>
            </a:pPr>
            <a:endParaRPr lang="en-US" sz="2400" dirty="0">
              <a:ea typeface="Calibri"/>
              <a:cs typeface="Calibri"/>
            </a:endParaRPr>
          </a:p>
          <a:p>
            <a:r>
              <a:rPr lang="en-US" sz="2400" b="1" dirty="0">
                <a:ea typeface="Calibri"/>
                <a:cs typeface="Calibri"/>
              </a:rPr>
              <a:t>Supported Employment Department </a:t>
            </a:r>
          </a:p>
          <a:p>
            <a:pPr marL="342900" indent="-342900">
              <a:buFont typeface="Arial"/>
              <a:buChar char="•"/>
            </a:pPr>
            <a:r>
              <a:rPr lang="en-US" sz="2400" dirty="0">
                <a:ea typeface="Calibri"/>
                <a:cs typeface="Calibri"/>
              </a:rPr>
              <a:t>Trains job seekers with neurodevelopmental disorders.</a:t>
            </a:r>
          </a:p>
          <a:p>
            <a:pPr marL="342900" indent="-342900">
              <a:buFont typeface="Arial"/>
              <a:buChar char="•"/>
            </a:pPr>
            <a:r>
              <a:rPr lang="en-US" sz="2400" dirty="0">
                <a:ea typeface="Calibri"/>
                <a:cs typeface="Calibri"/>
              </a:rPr>
              <a:t>Supports and trains the employers.</a:t>
            </a:r>
          </a:p>
          <a:p>
            <a:pPr marL="342900" indent="-342900">
              <a:buFont typeface="Arial"/>
              <a:buChar char="•"/>
            </a:pPr>
            <a:r>
              <a:rPr lang="en-US" sz="2400" dirty="0">
                <a:ea typeface="Calibri"/>
                <a:cs typeface="Calibri"/>
              </a:rPr>
              <a:t>Manages the requests of the platform </a:t>
            </a:r>
            <a:r>
              <a:rPr lang="en-US" sz="2400" dirty="0" err="1">
                <a:ea typeface="Calibri"/>
                <a:cs typeface="Calibri"/>
              </a:rPr>
              <a:t>ErgasiaMou</a:t>
            </a:r>
            <a:r>
              <a:rPr lang="en-US" sz="2400" dirty="0">
                <a:ea typeface="Calibri"/>
                <a:cs typeface="Calibri"/>
              </a:rPr>
              <a:t>.</a:t>
            </a:r>
          </a:p>
          <a:p>
            <a:pPr marL="342900" indent="-342900">
              <a:buFont typeface="Arial"/>
              <a:buChar char="•"/>
            </a:pPr>
            <a:endParaRPr lang="en-US" sz="2400" dirty="0">
              <a:ea typeface="Calibri"/>
              <a:cs typeface="Calibri"/>
            </a:endParaRPr>
          </a:p>
          <a:p>
            <a:pPr marL="342900" indent="-342900">
              <a:buFont typeface="Arial"/>
              <a:buChar char="•"/>
            </a:pPr>
            <a:endParaRPr lang="en-US" sz="2400" dirty="0">
              <a:ea typeface="Calibri"/>
              <a:cs typeface="Calibri"/>
            </a:endParaRPr>
          </a:p>
          <a:p>
            <a:endParaRPr lang="en-US" sz="2400" dirty="0">
              <a:ea typeface="Calibri"/>
              <a:cs typeface="Calibri"/>
            </a:endParaRPr>
          </a:p>
        </p:txBody>
      </p:sp>
    </p:spTree>
    <p:extLst>
      <p:ext uri="{BB962C8B-B14F-4D97-AF65-F5344CB8AC3E}">
        <p14:creationId xmlns:p14="http://schemas.microsoft.com/office/powerpoint/2010/main" val="302367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67EA19-6E67-4295-F673-081EFF01B2E2}"/>
              </a:ext>
            </a:extLst>
          </p:cNvPr>
          <p:cNvSpPr>
            <a:spLocks noGrp="1"/>
          </p:cNvSpPr>
          <p:nvPr>
            <p:ph type="title"/>
          </p:nvPr>
        </p:nvSpPr>
        <p:spPr>
          <a:xfrm>
            <a:off x="838200" y="365125"/>
            <a:ext cx="10043160" cy="1325563"/>
          </a:xfrm>
        </p:spPr>
        <p:txBody>
          <a:bodyPr/>
          <a:lstStyle/>
          <a:p>
            <a:r>
              <a:rPr lang="en-GB" dirty="0">
                <a:latin typeface="Roboto"/>
                <a:ea typeface="Roboto"/>
                <a:cs typeface="Roboto"/>
              </a:rPr>
              <a:t>The platform </a:t>
            </a:r>
            <a:r>
              <a:rPr lang="en-GB" dirty="0" err="1">
                <a:latin typeface="Roboto"/>
                <a:ea typeface="Roboto"/>
                <a:cs typeface="Roboto"/>
              </a:rPr>
              <a:t>ErgasiaMou</a:t>
            </a:r>
            <a:endParaRPr lang="en-GB" dirty="0" err="1"/>
          </a:p>
        </p:txBody>
      </p:sp>
      <p:sp>
        <p:nvSpPr>
          <p:cNvPr id="11" name="Content Placeholder 10">
            <a:extLst>
              <a:ext uri="{FF2B5EF4-FFF2-40B4-BE49-F238E27FC236}">
                <a16:creationId xmlns:a16="http://schemas.microsoft.com/office/drawing/2014/main" id="{3D12346A-244A-C62E-52D1-C600A5BB60DA}"/>
              </a:ext>
            </a:extLst>
          </p:cNvPr>
          <p:cNvSpPr>
            <a:spLocks noGrp="1"/>
          </p:cNvSpPr>
          <p:nvPr>
            <p:ph idx="1"/>
          </p:nvPr>
        </p:nvSpPr>
        <p:spPr>
          <a:xfrm>
            <a:off x="557064" y="1690688"/>
            <a:ext cx="5534007" cy="4375226"/>
          </a:xfrm>
        </p:spPr>
        <p:txBody>
          <a:bodyPr vert="horz" lIns="91440" tIns="45720" rIns="91440" bIns="45720" rtlCol="0" anchor="t">
            <a:normAutofit/>
          </a:bodyPr>
          <a:lstStyle/>
          <a:p>
            <a:pPr>
              <a:lnSpc>
                <a:spcPct val="120000"/>
              </a:lnSpc>
            </a:pPr>
            <a:r>
              <a:rPr lang="en-US" sz="2400" dirty="0">
                <a:latin typeface="+mn-lt"/>
                <a:cs typeface="Calibri"/>
              </a:rPr>
              <a:t>The first Greek digital platform for job matching for job seekers with neurodevelopmental disorders and employers.</a:t>
            </a:r>
            <a:endParaRPr lang="en-GB" sz="2400" dirty="0">
              <a:latin typeface="+mn-lt"/>
              <a:cs typeface="Calibri"/>
            </a:endParaRPr>
          </a:p>
          <a:p>
            <a:pPr>
              <a:lnSpc>
                <a:spcPct val="120000"/>
              </a:lnSpc>
            </a:pPr>
            <a:r>
              <a:rPr lang="en-US" sz="2400" dirty="0">
                <a:latin typeface="+mn-lt"/>
                <a:cs typeface="Calibri"/>
              </a:rPr>
              <a:t>Co-created by people with neurodevelopmental disorders, a graphic design company, and professional supporters.</a:t>
            </a:r>
          </a:p>
          <a:p>
            <a:pPr>
              <a:lnSpc>
                <a:spcPct val="120000"/>
              </a:lnSpc>
            </a:pPr>
            <a:r>
              <a:rPr lang="en-US" sz="2400" dirty="0">
                <a:latin typeface="+mn-lt"/>
                <a:cs typeface="Calibri"/>
              </a:rPr>
              <a:t> Accessible and easily replicated.</a:t>
            </a:r>
          </a:p>
          <a:p>
            <a:endParaRPr lang="en-US" sz="2400" dirty="0">
              <a:highlight>
                <a:srgbClr val="FFFFFF"/>
              </a:highlight>
              <a:latin typeface="Calibri"/>
              <a:cs typeface="Calibri"/>
            </a:endParaRPr>
          </a:p>
          <a:p>
            <a:endParaRPr lang="en-US" sz="2400" dirty="0">
              <a:highlight>
                <a:srgbClr val="FFFFFF"/>
              </a:highlight>
              <a:latin typeface="Calibri"/>
              <a:cs typeface="Roboto"/>
            </a:endParaRPr>
          </a:p>
          <a:p>
            <a:endParaRPr lang="en-GB" sz="2400" dirty="0">
              <a:latin typeface="Calibri"/>
              <a:cs typeface="Roboto"/>
            </a:endParaRPr>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3</a:t>
            </a:fld>
            <a:endParaRPr lang="en-GB"/>
          </a:p>
        </p:txBody>
      </p:sp>
      <p:pic>
        <p:nvPicPr>
          <p:cNvPr id="5" name="Picture 4" descr="A screenshot of the webpage ErgasiaMou. It shows the question &quot;Are you looking for work?&quot; and a smiley person with neurodevelopmental disorders. ">
            <a:extLst>
              <a:ext uri="{FF2B5EF4-FFF2-40B4-BE49-F238E27FC236}">
                <a16:creationId xmlns:a16="http://schemas.microsoft.com/office/drawing/2014/main" id="{F4DCDCD5-6DF7-ABC6-A48C-DB580AA498B1}"/>
              </a:ext>
            </a:extLst>
          </p:cNvPr>
          <p:cNvPicPr>
            <a:picLocks noChangeAspect="1"/>
          </p:cNvPicPr>
          <p:nvPr/>
        </p:nvPicPr>
        <p:blipFill>
          <a:blip r:embed="rId3"/>
          <a:srcRect l="16430" t="12143" r="608" b="3929"/>
          <a:stretch/>
        </p:blipFill>
        <p:spPr>
          <a:xfrm>
            <a:off x="6601782" y="1985263"/>
            <a:ext cx="5033154" cy="2887474"/>
          </a:xfrm>
          <a:prstGeom prst="rect">
            <a:avLst/>
          </a:prstGeom>
        </p:spPr>
      </p:pic>
      <p:sp>
        <p:nvSpPr>
          <p:cNvPr id="2" name="TextBox 1">
            <a:extLst>
              <a:ext uri="{FF2B5EF4-FFF2-40B4-BE49-F238E27FC236}">
                <a16:creationId xmlns:a16="http://schemas.microsoft.com/office/drawing/2014/main" id="{14E2E267-6AC0-DFD0-6887-EA94DB7D14AB}"/>
              </a:ext>
            </a:extLst>
          </p:cNvPr>
          <p:cNvSpPr txBox="1"/>
          <p:nvPr/>
        </p:nvSpPr>
        <p:spPr>
          <a:xfrm>
            <a:off x="7349924" y="5544273"/>
            <a:ext cx="3808071" cy="461665"/>
          </a:xfrm>
          <a:prstGeom prst="rect">
            <a:avLst/>
          </a:prstGeom>
          <a:noFill/>
        </p:spPr>
        <p:txBody>
          <a:bodyPr wrap="square" rtlCol="0">
            <a:spAutoFit/>
          </a:bodyPr>
          <a:lstStyle/>
          <a:p>
            <a:r>
              <a:rPr lang="en-US" sz="2400" dirty="0"/>
              <a:t>https://</a:t>
            </a:r>
            <a:r>
              <a:rPr lang="en-US" sz="2400" dirty="0" err="1"/>
              <a:t>ergasiamou.gr</a:t>
            </a:r>
            <a:r>
              <a:rPr lang="en-US" sz="2400" dirty="0"/>
              <a:t>/en/</a:t>
            </a:r>
            <a:endParaRPr lang="el-GR" sz="2400" dirty="0"/>
          </a:p>
        </p:txBody>
      </p:sp>
      <p:sp>
        <p:nvSpPr>
          <p:cNvPr id="3" name="Footer Placeholder 3">
            <a:extLst>
              <a:ext uri="{FF2B5EF4-FFF2-40B4-BE49-F238E27FC236}">
                <a16:creationId xmlns:a16="http://schemas.microsoft.com/office/drawing/2014/main" id="{60FD8F5B-BAEC-376A-69D2-7BE412764B5A}"/>
              </a:ext>
            </a:extLst>
          </p:cNvPr>
          <p:cNvSpPr>
            <a:spLocks noGrp="1"/>
          </p:cNvSpPr>
          <p:nvPr>
            <p:ph type="ftr" sz="quarter" idx="11"/>
          </p:nvPr>
        </p:nvSpPr>
        <p:spPr>
          <a:xfrm>
            <a:off x="4038600" y="6356350"/>
            <a:ext cx="4114800" cy="365125"/>
          </a:xfrm>
        </p:spPr>
        <p:txBody>
          <a:bodyPr/>
          <a:lstStyle/>
          <a:p>
            <a:r>
              <a:rPr lang="en-US" dirty="0"/>
              <a:t>#</a:t>
            </a:r>
            <a:r>
              <a:rPr lang="en-US" dirty="0" err="1"/>
              <a:t>ZeroCon25</a:t>
            </a:r>
            <a:endParaRPr lang="en-GB" dirty="0"/>
          </a:p>
        </p:txBody>
      </p:sp>
    </p:spTree>
    <p:extLst>
      <p:ext uri="{BB962C8B-B14F-4D97-AF65-F5344CB8AC3E}">
        <p14:creationId xmlns:p14="http://schemas.microsoft.com/office/powerpoint/2010/main" val="205623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2527-3D5C-6AC8-6212-40B943AF2879}"/>
              </a:ext>
            </a:extLst>
          </p:cNvPr>
          <p:cNvSpPr>
            <a:spLocks noGrp="1"/>
          </p:cNvSpPr>
          <p:nvPr>
            <p:ph type="title"/>
          </p:nvPr>
        </p:nvSpPr>
        <p:spPr/>
        <p:txBody>
          <a:bodyPr/>
          <a:lstStyle/>
          <a:p>
            <a:r>
              <a:rPr lang="en-US" dirty="0"/>
              <a:t>For job seekers &amp; employers</a:t>
            </a:r>
            <a:endParaRPr lang="el-GR" dirty="0"/>
          </a:p>
        </p:txBody>
      </p:sp>
      <p:pic>
        <p:nvPicPr>
          <p:cNvPr id="6" name="Content Placeholder 5" descr="A screenshot form the platform ErgasiaMou, where a person can choose if they will apply on the &quot;I want to work&quot; or &quot;I am an employer&quot; button. ">
            <a:extLst>
              <a:ext uri="{FF2B5EF4-FFF2-40B4-BE49-F238E27FC236}">
                <a16:creationId xmlns:a16="http://schemas.microsoft.com/office/drawing/2014/main" id="{3AC62A7E-E7C1-00EA-C3D2-5AF690FB8B84}"/>
              </a:ext>
            </a:extLst>
          </p:cNvPr>
          <p:cNvPicPr>
            <a:picLocks noGrp="1" noChangeAspect="1"/>
          </p:cNvPicPr>
          <p:nvPr>
            <p:ph idx="1"/>
          </p:nvPr>
        </p:nvPicPr>
        <p:blipFill>
          <a:blip r:embed="rId3"/>
          <a:srcRect l="15385" t="12654" r="21467" b="14603"/>
          <a:stretch/>
        </p:blipFill>
        <p:spPr>
          <a:xfrm>
            <a:off x="7148244" y="1315400"/>
            <a:ext cx="4036953" cy="2554438"/>
          </a:xfrm>
        </p:spPr>
      </p:pic>
      <p:sp>
        <p:nvSpPr>
          <p:cNvPr id="4" name="Footer Placeholder 3">
            <a:extLst>
              <a:ext uri="{FF2B5EF4-FFF2-40B4-BE49-F238E27FC236}">
                <a16:creationId xmlns:a16="http://schemas.microsoft.com/office/drawing/2014/main" id="{CA17DA4C-EF04-F1FD-91F7-66ED122D33F2}"/>
              </a:ext>
            </a:extLst>
          </p:cNvPr>
          <p:cNvSpPr>
            <a:spLocks noGrp="1"/>
          </p:cNvSpPr>
          <p:nvPr>
            <p:ph type="ftr" sz="quarter" idx="11"/>
          </p:nvPr>
        </p:nvSpPr>
        <p:spPr/>
        <p:txBody>
          <a:bodyPr/>
          <a:lstStyle/>
          <a:p>
            <a:r>
              <a:rPr lang="en-US" dirty="0"/>
              <a:t>#</a:t>
            </a:r>
            <a:r>
              <a:rPr lang="en-US" dirty="0" err="1"/>
              <a:t>ZeroCon25</a:t>
            </a:r>
            <a:endParaRPr lang="en-GB" dirty="0"/>
          </a:p>
        </p:txBody>
      </p:sp>
      <p:sp>
        <p:nvSpPr>
          <p:cNvPr id="5" name="Slide Number Placeholder 4">
            <a:extLst>
              <a:ext uri="{FF2B5EF4-FFF2-40B4-BE49-F238E27FC236}">
                <a16:creationId xmlns:a16="http://schemas.microsoft.com/office/drawing/2014/main" id="{FAFB1FE6-799E-1ACE-57AA-BE0E8B94D06B}"/>
              </a:ext>
            </a:extLst>
          </p:cNvPr>
          <p:cNvSpPr>
            <a:spLocks noGrp="1"/>
          </p:cNvSpPr>
          <p:nvPr>
            <p:ph type="sldNum" sz="quarter" idx="12"/>
          </p:nvPr>
        </p:nvSpPr>
        <p:spPr/>
        <p:txBody>
          <a:bodyPr/>
          <a:lstStyle/>
          <a:p>
            <a:fld id="{1195A9E4-2CE9-4E32-BE85-7C32F0F78A6D}" type="slidenum">
              <a:rPr lang="en-GB" smtClean="0"/>
              <a:t>4</a:t>
            </a:fld>
            <a:endParaRPr lang="en-GB"/>
          </a:p>
        </p:txBody>
      </p:sp>
      <p:pic>
        <p:nvPicPr>
          <p:cNvPr id="12" name="Content Placeholder 5" descr="A screenshot of the platform ErgasiaMou, where there is a paused video from a person with neurodevelopmental disorders giving instructions on how to navigate in the platform.  ">
            <a:extLst>
              <a:ext uri="{FF2B5EF4-FFF2-40B4-BE49-F238E27FC236}">
                <a16:creationId xmlns:a16="http://schemas.microsoft.com/office/drawing/2014/main" id="{0E58DB6D-4EB3-460B-9535-07C25DFD9DB8}"/>
              </a:ext>
            </a:extLst>
          </p:cNvPr>
          <p:cNvPicPr>
            <a:picLocks noChangeAspect="1"/>
          </p:cNvPicPr>
          <p:nvPr/>
        </p:nvPicPr>
        <p:blipFill>
          <a:blip r:embed="rId4"/>
          <a:srcRect b="18140"/>
          <a:stretch/>
        </p:blipFill>
        <p:spPr>
          <a:xfrm>
            <a:off x="7148244" y="3936527"/>
            <a:ext cx="4036953" cy="2554439"/>
          </a:xfrm>
          <a:prstGeom prst="rect">
            <a:avLst/>
          </a:prstGeom>
        </p:spPr>
      </p:pic>
      <p:sp>
        <p:nvSpPr>
          <p:cNvPr id="8" name="Content Placeholder 10">
            <a:extLst>
              <a:ext uri="{FF2B5EF4-FFF2-40B4-BE49-F238E27FC236}">
                <a16:creationId xmlns:a16="http://schemas.microsoft.com/office/drawing/2014/main" id="{D690C855-C851-2CAE-DAF5-F569CFC44409}"/>
              </a:ext>
            </a:extLst>
          </p:cNvPr>
          <p:cNvSpPr txBox="1">
            <a:spLocks/>
          </p:cNvSpPr>
          <p:nvPr/>
        </p:nvSpPr>
        <p:spPr>
          <a:xfrm>
            <a:off x="592403" y="1634887"/>
            <a:ext cx="6133980" cy="48560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highlight>
                  <a:srgbClr val="FFFFFF"/>
                </a:highlight>
                <a:latin typeface="+mn-lt"/>
                <a:ea typeface="Roboto"/>
                <a:cs typeface="Calibri"/>
              </a:rPr>
              <a:t>Job seekers: Fill an online application by answering questions about their skills, preferences, and expectations of the job. </a:t>
            </a:r>
            <a:br>
              <a:rPr lang="en-US" sz="2400" dirty="0">
                <a:highlight>
                  <a:srgbClr val="FFFFFF"/>
                </a:highlight>
                <a:latin typeface="+mn-lt"/>
                <a:ea typeface="Roboto"/>
                <a:cs typeface="Calibri"/>
              </a:rPr>
            </a:br>
            <a:endParaRPr lang="en-US" sz="2400" dirty="0">
              <a:highlight>
                <a:srgbClr val="FFFFFF"/>
              </a:highlight>
              <a:latin typeface="+mn-lt"/>
              <a:ea typeface="Roboto"/>
              <a:cs typeface="Calibri"/>
            </a:endParaRPr>
          </a:p>
          <a:p>
            <a:pPr>
              <a:lnSpc>
                <a:spcPct val="100000"/>
              </a:lnSpc>
            </a:pPr>
            <a:r>
              <a:rPr lang="en-US" sz="2400" dirty="0">
                <a:highlight>
                  <a:srgbClr val="FFFFFF"/>
                </a:highlight>
                <a:latin typeface="+mn-lt"/>
                <a:ea typeface="Roboto"/>
                <a:cs typeface="Calibri"/>
              </a:rPr>
              <a:t>Employers: Fill an online application providing information about the job position.</a:t>
            </a:r>
            <a:br>
              <a:rPr lang="en-US" sz="2400" dirty="0">
                <a:highlight>
                  <a:srgbClr val="FFFFFF"/>
                </a:highlight>
                <a:latin typeface="+mn-lt"/>
                <a:ea typeface="Roboto"/>
                <a:cs typeface="Calibri"/>
              </a:rPr>
            </a:br>
            <a:endParaRPr lang="en-US" sz="2400" dirty="0">
              <a:highlight>
                <a:srgbClr val="FFFFFF"/>
              </a:highlight>
              <a:latin typeface="+mn-lt"/>
              <a:cs typeface="Roboto"/>
            </a:endParaRPr>
          </a:p>
          <a:p>
            <a:pPr algn="l" rtl="0" fontAlgn="base">
              <a:lnSpc>
                <a:spcPct val="100000"/>
              </a:lnSpc>
              <a:buFont typeface="Arial" panose="020B0604020202020204" pitchFamily="34" charset="0"/>
              <a:buChar char="•"/>
            </a:pPr>
            <a:r>
              <a:rPr lang="en-GB" sz="2400" dirty="0">
                <a:latin typeface="+mn-lt"/>
                <a:cs typeface="Roboto"/>
              </a:rPr>
              <a:t>MARGARITA’s Supported Employment Dept.:</a:t>
            </a:r>
            <a:endParaRPr lang="en-US" sz="2400" b="0" i="0" dirty="0">
              <a:solidFill>
                <a:srgbClr val="000000"/>
              </a:solidFill>
              <a:effectLst/>
              <a:latin typeface="+mn-lt"/>
            </a:endParaRPr>
          </a:p>
          <a:p>
            <a:pPr algn="l" rtl="0" fontAlgn="base">
              <a:lnSpc>
                <a:spcPct val="100000"/>
              </a:lnSpc>
              <a:buFont typeface="Wingdings" panose="05000000000000000000" pitchFamily="2" charset="2"/>
              <a:buChar char="ü"/>
            </a:pPr>
            <a:r>
              <a:rPr lang="en-US" sz="2400" dirty="0">
                <a:solidFill>
                  <a:srgbClr val="000000"/>
                </a:solidFill>
                <a:latin typeface="+mn-lt"/>
              </a:rPr>
              <a:t>j</a:t>
            </a:r>
            <a:r>
              <a:rPr lang="en-US" sz="2400" b="0" i="0" u="none" strike="noStrike" dirty="0">
                <a:solidFill>
                  <a:srgbClr val="000000"/>
                </a:solidFill>
                <a:effectLst/>
                <a:latin typeface="+mn-lt"/>
              </a:rPr>
              <a:t>ob matching</a:t>
            </a:r>
            <a:r>
              <a:rPr lang="en-US" sz="2400" b="0" i="0" dirty="0">
                <a:solidFill>
                  <a:srgbClr val="000000"/>
                </a:solidFill>
                <a:effectLst/>
                <a:latin typeface="+mn-lt"/>
              </a:rPr>
              <a:t>​</a:t>
            </a:r>
          </a:p>
          <a:p>
            <a:pPr algn="l" rtl="0" fontAlgn="base">
              <a:lnSpc>
                <a:spcPct val="100000"/>
              </a:lnSpc>
              <a:buFont typeface="Wingdings" panose="05000000000000000000" pitchFamily="2" charset="2"/>
              <a:buChar char="ü"/>
            </a:pPr>
            <a:r>
              <a:rPr lang="en-US" sz="2400" b="0" i="0" u="none" strike="noStrike" dirty="0">
                <a:solidFill>
                  <a:srgbClr val="000000"/>
                </a:solidFill>
                <a:effectLst/>
                <a:latin typeface="+mn-lt"/>
              </a:rPr>
              <a:t>provides support before, during, and after recruitment.</a:t>
            </a:r>
            <a:endParaRPr lang="en-US" sz="2400" b="0" i="0" dirty="0">
              <a:solidFill>
                <a:srgbClr val="000000"/>
              </a:solidFill>
              <a:effectLst/>
              <a:latin typeface="+mn-lt"/>
            </a:endParaRPr>
          </a:p>
          <a:p>
            <a:pPr>
              <a:lnSpc>
                <a:spcPct val="100000"/>
              </a:lnSpc>
            </a:pPr>
            <a:endParaRPr lang="en-GB" sz="2400" dirty="0">
              <a:latin typeface="+mn-lt"/>
              <a:cs typeface="Roboto"/>
            </a:endParaRPr>
          </a:p>
        </p:txBody>
      </p:sp>
    </p:spTree>
    <p:extLst>
      <p:ext uri="{BB962C8B-B14F-4D97-AF65-F5344CB8AC3E}">
        <p14:creationId xmlns:p14="http://schemas.microsoft.com/office/powerpoint/2010/main" val="256234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1D30-C21F-E18E-BBFA-B44AC0F2337D}"/>
              </a:ext>
            </a:extLst>
          </p:cNvPr>
          <p:cNvSpPr>
            <a:spLocks noGrp="1"/>
          </p:cNvSpPr>
          <p:nvPr>
            <p:ph type="title"/>
          </p:nvPr>
        </p:nvSpPr>
        <p:spPr/>
        <p:txBody>
          <a:bodyPr/>
          <a:lstStyle/>
          <a:p>
            <a:r>
              <a:rPr lang="en-US" dirty="0"/>
              <a:t>The impact</a:t>
            </a:r>
            <a:endParaRPr lang="el-GR" dirty="0"/>
          </a:p>
        </p:txBody>
      </p:sp>
      <p:sp>
        <p:nvSpPr>
          <p:cNvPr id="4" name="Footer Placeholder 3">
            <a:extLst>
              <a:ext uri="{FF2B5EF4-FFF2-40B4-BE49-F238E27FC236}">
                <a16:creationId xmlns:a16="http://schemas.microsoft.com/office/drawing/2014/main" id="{E7FA0283-E05D-A6D5-7182-3EDDD5E0D0CC}"/>
              </a:ext>
            </a:extLst>
          </p:cNvPr>
          <p:cNvSpPr>
            <a:spLocks noGrp="1"/>
          </p:cNvSpPr>
          <p:nvPr>
            <p:ph type="ftr" sz="quarter" idx="11"/>
          </p:nvPr>
        </p:nvSpPr>
        <p:spPr/>
        <p:txBody>
          <a:bodyPr/>
          <a:lstStyle/>
          <a:p>
            <a:r>
              <a:rPr lang="en-US"/>
              <a:t>#ZeroCon25</a:t>
            </a:r>
            <a:endParaRPr lang="en-GB" dirty="0"/>
          </a:p>
        </p:txBody>
      </p:sp>
      <p:sp>
        <p:nvSpPr>
          <p:cNvPr id="5" name="Slide Number Placeholder 4">
            <a:extLst>
              <a:ext uri="{FF2B5EF4-FFF2-40B4-BE49-F238E27FC236}">
                <a16:creationId xmlns:a16="http://schemas.microsoft.com/office/drawing/2014/main" id="{8B495334-E7DA-03D9-ED44-EDAB06849560}"/>
              </a:ext>
            </a:extLst>
          </p:cNvPr>
          <p:cNvSpPr>
            <a:spLocks noGrp="1"/>
          </p:cNvSpPr>
          <p:nvPr>
            <p:ph type="sldNum" sz="quarter" idx="12"/>
          </p:nvPr>
        </p:nvSpPr>
        <p:spPr/>
        <p:txBody>
          <a:bodyPr/>
          <a:lstStyle/>
          <a:p>
            <a:fld id="{1195A9E4-2CE9-4E32-BE85-7C32F0F78A6D}" type="slidenum">
              <a:rPr lang="en-GB" smtClean="0"/>
              <a:t>5</a:t>
            </a:fld>
            <a:endParaRPr lang="en-GB"/>
          </a:p>
        </p:txBody>
      </p:sp>
      <p:pic>
        <p:nvPicPr>
          <p:cNvPr id="3" name="Picture 2" descr="A map of greece with different colored areas. In green color we showcase the regions from where we have received requests in the platform.">
            <a:extLst>
              <a:ext uri="{FF2B5EF4-FFF2-40B4-BE49-F238E27FC236}">
                <a16:creationId xmlns:a16="http://schemas.microsoft.com/office/drawing/2014/main" id="{0813AD0A-DB70-4C51-C35A-27795B47EA68}"/>
              </a:ext>
            </a:extLst>
          </p:cNvPr>
          <p:cNvPicPr>
            <a:picLocks noChangeAspect="1"/>
          </p:cNvPicPr>
          <p:nvPr/>
        </p:nvPicPr>
        <p:blipFill>
          <a:blip r:embed="rId3"/>
          <a:stretch>
            <a:fillRect/>
          </a:stretch>
        </p:blipFill>
        <p:spPr>
          <a:xfrm>
            <a:off x="7027202" y="387159"/>
            <a:ext cx="3991414" cy="3523088"/>
          </a:xfrm>
          <a:prstGeom prst="rect">
            <a:avLst/>
          </a:prstGeom>
        </p:spPr>
      </p:pic>
      <p:sp>
        <p:nvSpPr>
          <p:cNvPr id="7" name="Content Placeholder 6">
            <a:extLst>
              <a:ext uri="{FF2B5EF4-FFF2-40B4-BE49-F238E27FC236}">
                <a16:creationId xmlns:a16="http://schemas.microsoft.com/office/drawing/2014/main" id="{A54FC80E-1731-2D6B-EFF0-A2F138C3BA3C}"/>
              </a:ext>
            </a:extLst>
          </p:cNvPr>
          <p:cNvSpPr>
            <a:spLocks noGrp="1"/>
          </p:cNvSpPr>
          <p:nvPr>
            <p:ph idx="1"/>
          </p:nvPr>
        </p:nvSpPr>
        <p:spPr>
          <a:xfrm>
            <a:off x="491490" y="1508760"/>
            <a:ext cx="6200528" cy="4847590"/>
          </a:xfrm>
        </p:spPr>
        <p:txBody>
          <a:bodyPr vert="horz" lIns="91440" tIns="45720" rIns="91440" bIns="45720" rtlCol="0" anchor="t">
            <a:normAutofit fontScale="92500" lnSpcReduction="10000"/>
          </a:bodyPr>
          <a:lstStyle/>
          <a:p>
            <a:pPr>
              <a:lnSpc>
                <a:spcPct val="110000"/>
              </a:lnSpc>
            </a:pPr>
            <a:r>
              <a:rPr lang="en-US" sz="2600" dirty="0">
                <a:latin typeface="+mn-lt"/>
                <a:ea typeface="Roboto"/>
                <a:cs typeface="Roboto"/>
              </a:rPr>
              <a:t>Increase the employment of people with disabilities through the provision of full supported employment services.</a:t>
            </a:r>
          </a:p>
          <a:p>
            <a:pPr>
              <a:lnSpc>
                <a:spcPct val="110000"/>
              </a:lnSpc>
            </a:pPr>
            <a:r>
              <a:rPr lang="en-US" sz="2600" dirty="0">
                <a:latin typeface="+mn-lt"/>
                <a:ea typeface="Roboto"/>
                <a:cs typeface="Roboto"/>
              </a:rPr>
              <a:t>Boosting the confidence of job seekers. </a:t>
            </a:r>
          </a:p>
          <a:p>
            <a:pPr>
              <a:lnSpc>
                <a:spcPct val="110000"/>
              </a:lnSpc>
            </a:pPr>
            <a:r>
              <a:rPr lang="en-US" sz="2600" dirty="0">
                <a:latin typeface="+mn-lt"/>
                <a:ea typeface="Roboto"/>
                <a:cs typeface="Roboto"/>
              </a:rPr>
              <a:t>Improvement of the companies’ productivity and culture.</a:t>
            </a:r>
          </a:p>
          <a:p>
            <a:pPr>
              <a:lnSpc>
                <a:spcPct val="110000"/>
              </a:lnSpc>
            </a:pPr>
            <a:r>
              <a:rPr lang="en-US" sz="2600" dirty="0">
                <a:latin typeface="+mn-lt"/>
                <a:ea typeface="Roboto"/>
                <a:cs typeface="Roboto"/>
              </a:rPr>
              <a:t>Enhancement of</a:t>
            </a:r>
            <a:r>
              <a:rPr lang="el-GR" sz="2600" dirty="0">
                <a:latin typeface="+mn-lt"/>
                <a:ea typeface="Roboto"/>
                <a:cs typeface="Roboto"/>
              </a:rPr>
              <a:t> </a:t>
            </a:r>
            <a:r>
              <a:rPr lang="en-US" sz="2600" dirty="0">
                <a:latin typeface="+mn-lt"/>
                <a:ea typeface="Roboto"/>
                <a:cs typeface="Roboto"/>
              </a:rPr>
              <a:t>the corporate image of the companies.</a:t>
            </a:r>
          </a:p>
          <a:p>
            <a:pPr>
              <a:lnSpc>
                <a:spcPct val="110000"/>
              </a:lnSpc>
            </a:pPr>
            <a:r>
              <a:rPr lang="en-US" sz="2600" dirty="0">
                <a:latin typeface="+mn-lt"/>
                <a:ea typeface="Roboto"/>
                <a:cs typeface="Roboto"/>
              </a:rPr>
              <a:t>Tool for policy making </a:t>
            </a:r>
            <a:r>
              <a:rPr lang="en-US" sz="2600" dirty="0">
                <a:latin typeface="+mn-lt"/>
                <a:ea typeface="Roboto"/>
                <a:cs typeface="Roboto"/>
                <a:sym typeface="Wingdings" panose="05000000000000000000" pitchFamily="2" charset="2"/>
              </a:rPr>
              <a:t> </a:t>
            </a:r>
            <a:r>
              <a:rPr lang="en-US" sz="2600" dirty="0">
                <a:latin typeface="+mn-lt"/>
                <a:ea typeface="Roboto"/>
                <a:cs typeface="Roboto"/>
              </a:rPr>
              <a:t>MARGARITA’ signature of a Memorandum of Cooperation with the Greek Public Employment Services. </a:t>
            </a:r>
          </a:p>
          <a:p>
            <a:endParaRPr lang="en-US" sz="2400" dirty="0">
              <a:latin typeface="+mn-lt"/>
              <a:cs typeface="Roboto"/>
            </a:endParaRPr>
          </a:p>
        </p:txBody>
      </p:sp>
      <p:pic>
        <p:nvPicPr>
          <p:cNvPr id="8" name="Picture 7" descr="A screenshot from the platform ErgasiaMou, showing the logos of some of the main supporters, naming Adidas, Vodafone Foundation, etc.">
            <a:extLst>
              <a:ext uri="{FF2B5EF4-FFF2-40B4-BE49-F238E27FC236}">
                <a16:creationId xmlns:a16="http://schemas.microsoft.com/office/drawing/2014/main" id="{790DB728-9C4D-77D5-F5C1-A2FA1512B99F}"/>
              </a:ext>
            </a:extLst>
          </p:cNvPr>
          <p:cNvPicPr>
            <a:picLocks noChangeAspect="1"/>
          </p:cNvPicPr>
          <p:nvPr/>
        </p:nvPicPr>
        <p:blipFill>
          <a:blip r:embed="rId4"/>
          <a:srcRect l="11996" t="12545" r="14315" b="4627"/>
          <a:stretch/>
        </p:blipFill>
        <p:spPr>
          <a:xfrm>
            <a:off x="7027202" y="4136791"/>
            <a:ext cx="3991414" cy="2521864"/>
          </a:xfrm>
          <a:prstGeom prst="rect">
            <a:avLst/>
          </a:prstGeom>
        </p:spPr>
      </p:pic>
    </p:spTree>
    <p:extLst>
      <p:ext uri="{BB962C8B-B14F-4D97-AF65-F5344CB8AC3E}">
        <p14:creationId xmlns:p14="http://schemas.microsoft.com/office/powerpoint/2010/main" val="8586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F1F2-4A85-DD77-201B-4679D94DCD49}"/>
              </a:ext>
            </a:extLst>
          </p:cNvPr>
          <p:cNvSpPr>
            <a:spLocks noGrp="1"/>
          </p:cNvSpPr>
          <p:nvPr>
            <p:ph type="title"/>
          </p:nvPr>
        </p:nvSpPr>
        <p:spPr/>
        <p:txBody>
          <a:bodyPr/>
          <a:lstStyle/>
          <a:p>
            <a:r>
              <a:rPr lang="el-GR" dirty="0" err="1">
                <a:latin typeface="Roboto"/>
                <a:ea typeface="Roboto"/>
                <a:cs typeface="Roboto"/>
              </a:rPr>
              <a:t>Success</a:t>
            </a:r>
            <a:r>
              <a:rPr lang="el-GR" dirty="0">
                <a:latin typeface="Roboto"/>
                <a:ea typeface="Roboto"/>
                <a:cs typeface="Roboto"/>
              </a:rPr>
              <a:t> </a:t>
            </a:r>
            <a:r>
              <a:rPr lang="el-GR" dirty="0" err="1">
                <a:latin typeface="Roboto"/>
                <a:ea typeface="Roboto"/>
                <a:cs typeface="Roboto"/>
              </a:rPr>
              <a:t>factors</a:t>
            </a:r>
            <a:r>
              <a:rPr lang="el-GR" dirty="0">
                <a:latin typeface="Roboto"/>
                <a:ea typeface="Roboto"/>
                <a:cs typeface="Roboto"/>
              </a:rPr>
              <a:t> </a:t>
            </a:r>
            <a:endParaRPr lang="el-GR" dirty="0"/>
          </a:p>
        </p:txBody>
      </p:sp>
      <p:sp>
        <p:nvSpPr>
          <p:cNvPr id="4" name="Footer Placeholder 3">
            <a:extLst>
              <a:ext uri="{FF2B5EF4-FFF2-40B4-BE49-F238E27FC236}">
                <a16:creationId xmlns:a16="http://schemas.microsoft.com/office/drawing/2014/main" id="{0ECC7DB9-0D49-73A8-2158-3D791A6DD303}"/>
              </a:ext>
            </a:extLst>
          </p:cNvPr>
          <p:cNvSpPr>
            <a:spLocks noGrp="1"/>
          </p:cNvSpPr>
          <p:nvPr>
            <p:ph type="ftr" sz="quarter" idx="11"/>
          </p:nvPr>
        </p:nvSpPr>
        <p:spPr>
          <a:xfrm>
            <a:off x="4038600" y="6310312"/>
            <a:ext cx="4114800" cy="365125"/>
          </a:xfrm>
        </p:spPr>
        <p:txBody>
          <a:bodyPr/>
          <a:lstStyle/>
          <a:p>
            <a:r>
              <a:rPr lang="en-US"/>
              <a:t>#ZeroCon25</a:t>
            </a:r>
            <a:endParaRPr lang="en-GB" dirty="0"/>
          </a:p>
        </p:txBody>
      </p:sp>
      <p:sp>
        <p:nvSpPr>
          <p:cNvPr id="5" name="Slide Number Placeholder 4">
            <a:extLst>
              <a:ext uri="{FF2B5EF4-FFF2-40B4-BE49-F238E27FC236}">
                <a16:creationId xmlns:a16="http://schemas.microsoft.com/office/drawing/2014/main" id="{111D904C-FEFF-53AA-66B3-8B7453F2A234}"/>
              </a:ext>
            </a:extLst>
          </p:cNvPr>
          <p:cNvSpPr>
            <a:spLocks noGrp="1"/>
          </p:cNvSpPr>
          <p:nvPr>
            <p:ph type="sldNum" sz="quarter" idx="12"/>
          </p:nvPr>
        </p:nvSpPr>
        <p:spPr/>
        <p:txBody>
          <a:bodyPr/>
          <a:lstStyle/>
          <a:p>
            <a:fld id="{1195A9E4-2CE9-4E32-BE85-7C32F0F78A6D}" type="slidenum">
              <a:rPr lang="en-GB" smtClean="0"/>
              <a:t>6</a:t>
            </a:fld>
            <a:endParaRPr lang="en-GB"/>
          </a:p>
        </p:txBody>
      </p:sp>
      <p:sp>
        <p:nvSpPr>
          <p:cNvPr id="10" name="Content Placeholder 9">
            <a:extLst>
              <a:ext uri="{FF2B5EF4-FFF2-40B4-BE49-F238E27FC236}">
                <a16:creationId xmlns:a16="http://schemas.microsoft.com/office/drawing/2014/main" id="{2392758E-5C3B-BD9E-74D1-020E76EA8DB6}"/>
              </a:ext>
            </a:extLst>
          </p:cNvPr>
          <p:cNvSpPr>
            <a:spLocks noGrp="1"/>
          </p:cNvSpPr>
          <p:nvPr>
            <p:ph idx="1"/>
          </p:nvPr>
        </p:nvSpPr>
        <p:spPr>
          <a:xfrm>
            <a:off x="641431" y="1799385"/>
            <a:ext cx="5568122" cy="4556965"/>
          </a:xfrm>
        </p:spPr>
        <p:txBody>
          <a:bodyPr vert="horz" lIns="91440" tIns="45720" rIns="91440" bIns="45720" rtlCol="0" anchor="t">
            <a:normAutofit/>
          </a:bodyPr>
          <a:lstStyle/>
          <a:p>
            <a:pPr>
              <a:lnSpc>
                <a:spcPct val="100000"/>
              </a:lnSpc>
            </a:pPr>
            <a:r>
              <a:rPr lang="en-US" sz="2400" dirty="0">
                <a:latin typeface="Calibri"/>
                <a:ea typeface="Calibri"/>
                <a:cs typeface="Calibri"/>
              </a:rPr>
              <a:t>Bridging the gap.</a:t>
            </a:r>
          </a:p>
          <a:p>
            <a:pPr>
              <a:lnSpc>
                <a:spcPct val="100000"/>
              </a:lnSpc>
            </a:pPr>
            <a:r>
              <a:rPr lang="en-US" sz="2400" dirty="0">
                <a:latin typeface="Calibri"/>
                <a:ea typeface="Calibri"/>
                <a:cs typeface="Calibri"/>
              </a:rPr>
              <a:t>The co-creation methodology.</a:t>
            </a:r>
            <a:endParaRPr lang="en-US" sz="2400" dirty="0">
              <a:cs typeface="Roboto" panose="02000000000000000000" pitchFamily="2" charset="0"/>
            </a:endParaRPr>
          </a:p>
          <a:p>
            <a:pPr>
              <a:lnSpc>
                <a:spcPct val="100000"/>
              </a:lnSpc>
            </a:pPr>
            <a:r>
              <a:rPr lang="en-US" sz="2400" dirty="0">
                <a:latin typeface="Calibri"/>
                <a:ea typeface="Calibri"/>
                <a:cs typeface="Calibri"/>
              </a:rPr>
              <a:t>Short CV of the job seeker. </a:t>
            </a:r>
            <a:endParaRPr lang="el-GR" sz="2400" dirty="0">
              <a:latin typeface="Calibri"/>
              <a:ea typeface="Calibri"/>
              <a:cs typeface="Calibri"/>
            </a:endParaRPr>
          </a:p>
          <a:p>
            <a:pPr>
              <a:lnSpc>
                <a:spcPct val="100000"/>
              </a:lnSpc>
            </a:pPr>
            <a:r>
              <a:rPr lang="en-US" sz="2400" dirty="0">
                <a:latin typeface="Calibri"/>
                <a:ea typeface="Calibri"/>
                <a:cs typeface="Calibri"/>
              </a:rPr>
              <a:t>Videos: </a:t>
            </a:r>
          </a:p>
          <a:p>
            <a:pPr marL="0" indent="0">
              <a:lnSpc>
                <a:spcPct val="100000"/>
              </a:lnSpc>
              <a:buNone/>
            </a:pPr>
            <a:r>
              <a:rPr lang="en-US" sz="2400" dirty="0">
                <a:latin typeface="Calibri"/>
                <a:ea typeface="Calibri"/>
                <a:cs typeface="Calibri"/>
              </a:rPr>
              <a:t>- Success stories</a:t>
            </a:r>
          </a:p>
          <a:p>
            <a:pPr marL="0" indent="0">
              <a:lnSpc>
                <a:spcPct val="100000"/>
              </a:lnSpc>
              <a:buNone/>
            </a:pPr>
            <a:r>
              <a:rPr lang="en-US" sz="2400" dirty="0">
                <a:latin typeface="Calibri"/>
                <a:ea typeface="Calibri"/>
                <a:cs typeface="Calibri"/>
              </a:rPr>
              <a:t>-How to navigate</a:t>
            </a:r>
          </a:p>
          <a:p>
            <a:pPr>
              <a:lnSpc>
                <a:spcPct val="100000"/>
              </a:lnSpc>
            </a:pPr>
            <a:r>
              <a:rPr lang="en-US" sz="2400" dirty="0">
                <a:latin typeface="Calibri"/>
                <a:ea typeface="Calibri"/>
                <a:cs typeface="Calibri"/>
              </a:rPr>
              <a:t>The engagement of the companies.</a:t>
            </a:r>
          </a:p>
          <a:p>
            <a:endParaRPr lang="en-US" sz="2400" dirty="0">
              <a:latin typeface="Calibri"/>
              <a:cs typeface="Roboto"/>
            </a:endParaRPr>
          </a:p>
        </p:txBody>
      </p:sp>
      <p:pic>
        <p:nvPicPr>
          <p:cNvPr id="15" name="Picture 14" descr="A screenshot of the platform ErgasiaMou, showing one of the questions the job seekers have to reply with a yes or no, which is &quot;Do you use public transportation alone?&quot;.">
            <a:extLst>
              <a:ext uri="{FF2B5EF4-FFF2-40B4-BE49-F238E27FC236}">
                <a16:creationId xmlns:a16="http://schemas.microsoft.com/office/drawing/2014/main" id="{DD67071F-11E4-A10B-B4AA-03E47F49FC81}"/>
              </a:ext>
            </a:extLst>
          </p:cNvPr>
          <p:cNvPicPr>
            <a:picLocks noChangeAspect="1"/>
          </p:cNvPicPr>
          <p:nvPr/>
        </p:nvPicPr>
        <p:blipFill>
          <a:blip r:embed="rId3"/>
          <a:srcRect l="27436" t="42194" r="37135" b="25401"/>
          <a:stretch/>
        </p:blipFill>
        <p:spPr>
          <a:xfrm>
            <a:off x="4914352" y="1536542"/>
            <a:ext cx="3430011" cy="1764722"/>
          </a:xfrm>
          <a:prstGeom prst="rect">
            <a:avLst/>
          </a:prstGeom>
        </p:spPr>
      </p:pic>
      <p:pic>
        <p:nvPicPr>
          <p:cNvPr id="18" name="Picture 17" descr="A screenshot from the platform showing the success story of Fotis, one of the beneficiaries of MARGARITA, who used the platform ErgasiaMou and he now works at a Law Firm.  ">
            <a:extLst>
              <a:ext uri="{FF2B5EF4-FFF2-40B4-BE49-F238E27FC236}">
                <a16:creationId xmlns:a16="http://schemas.microsoft.com/office/drawing/2014/main" id="{82B6C42E-C4B7-AC09-E8EB-12B102AEDDBA}"/>
              </a:ext>
            </a:extLst>
          </p:cNvPr>
          <p:cNvPicPr>
            <a:picLocks noChangeAspect="1"/>
          </p:cNvPicPr>
          <p:nvPr/>
        </p:nvPicPr>
        <p:blipFill>
          <a:blip r:embed="rId4"/>
          <a:srcRect l="20532" t="24652" r="30062" b="39114"/>
          <a:stretch/>
        </p:blipFill>
        <p:spPr>
          <a:xfrm>
            <a:off x="6002559" y="3669886"/>
            <a:ext cx="5216082" cy="2151776"/>
          </a:xfrm>
          <a:prstGeom prst="rect">
            <a:avLst/>
          </a:prstGeom>
        </p:spPr>
      </p:pic>
      <p:pic>
        <p:nvPicPr>
          <p:cNvPr id="20" name="Picture 19" descr="A screenshot of the platform ErgasiaMou, showing one of the questions the job seekers have to reply with a yes or no, which is &quot;Do you use computers?&quot;.">
            <a:extLst>
              <a:ext uri="{FF2B5EF4-FFF2-40B4-BE49-F238E27FC236}">
                <a16:creationId xmlns:a16="http://schemas.microsoft.com/office/drawing/2014/main" id="{6B6B3ABB-7487-8CDD-A818-BA3CAD41F932}"/>
              </a:ext>
            </a:extLst>
          </p:cNvPr>
          <p:cNvPicPr>
            <a:picLocks noChangeAspect="1"/>
          </p:cNvPicPr>
          <p:nvPr/>
        </p:nvPicPr>
        <p:blipFill>
          <a:blip r:embed="rId5"/>
          <a:srcRect l="26677" t="45907" r="40841" b="26076"/>
          <a:stretch/>
        </p:blipFill>
        <p:spPr>
          <a:xfrm>
            <a:off x="8434960" y="1536542"/>
            <a:ext cx="3637287" cy="1764722"/>
          </a:xfrm>
          <a:prstGeom prst="rect">
            <a:avLst/>
          </a:prstGeom>
        </p:spPr>
      </p:pic>
    </p:spTree>
    <p:extLst>
      <p:ext uri="{BB962C8B-B14F-4D97-AF65-F5344CB8AC3E}">
        <p14:creationId xmlns:p14="http://schemas.microsoft.com/office/powerpoint/2010/main" val="271918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4DFF-411E-084D-3CCC-697B1D324522}"/>
              </a:ext>
            </a:extLst>
          </p:cNvPr>
          <p:cNvSpPr>
            <a:spLocks noGrp="1"/>
          </p:cNvSpPr>
          <p:nvPr>
            <p:ph type="title"/>
          </p:nvPr>
        </p:nvSpPr>
        <p:spPr/>
        <p:txBody>
          <a:bodyPr/>
          <a:lstStyle/>
          <a:p>
            <a:r>
              <a:rPr lang="en-US" dirty="0"/>
              <a:t>Sustainability &amp; Challenges</a:t>
            </a:r>
            <a:endParaRPr lang="el-GR" dirty="0"/>
          </a:p>
        </p:txBody>
      </p:sp>
      <p:sp>
        <p:nvSpPr>
          <p:cNvPr id="3" name="Content Placeholder 2">
            <a:extLst>
              <a:ext uri="{FF2B5EF4-FFF2-40B4-BE49-F238E27FC236}">
                <a16:creationId xmlns:a16="http://schemas.microsoft.com/office/drawing/2014/main" id="{CC016B62-65A0-6CB8-AE9B-AAA9D82FA8A2}"/>
              </a:ext>
            </a:extLst>
          </p:cNvPr>
          <p:cNvSpPr>
            <a:spLocks noGrp="1"/>
          </p:cNvSpPr>
          <p:nvPr>
            <p:ph idx="1"/>
          </p:nvPr>
        </p:nvSpPr>
        <p:spPr>
          <a:xfrm>
            <a:off x="731520" y="1447472"/>
            <a:ext cx="5897880" cy="3963056"/>
          </a:xfrm>
        </p:spPr>
        <p:txBody>
          <a:bodyPr>
            <a:noAutofit/>
          </a:bodyPr>
          <a:lstStyle/>
          <a:p>
            <a:pPr marL="0" indent="0">
              <a:buNone/>
            </a:pPr>
            <a:r>
              <a:rPr lang="en-US" sz="2400" dirty="0">
                <a:latin typeface="+mn-lt"/>
              </a:rPr>
              <a:t>Sustainability: </a:t>
            </a:r>
          </a:p>
          <a:p>
            <a:r>
              <a:rPr lang="en-US" sz="2400" dirty="0">
                <a:latin typeface="+mn-lt"/>
              </a:rPr>
              <a:t>“World of Difference” Programme of the Vodafone Foundation.</a:t>
            </a:r>
          </a:p>
          <a:p>
            <a:r>
              <a:rPr lang="en-US" sz="2400" dirty="0">
                <a:latin typeface="+mn-lt"/>
              </a:rPr>
              <a:t>Hellenic Responsible Business Awards.</a:t>
            </a:r>
          </a:p>
          <a:p>
            <a:r>
              <a:rPr lang="en-US" sz="2400" dirty="0">
                <a:latin typeface="+mn-lt"/>
              </a:rPr>
              <a:t>Private foundations funding the translation and preservation of the platform.</a:t>
            </a:r>
          </a:p>
          <a:p>
            <a:pPr marL="0" indent="0">
              <a:buNone/>
            </a:pPr>
            <a:endParaRPr lang="en-US" sz="2400" dirty="0">
              <a:latin typeface="+mn-lt"/>
            </a:endParaRPr>
          </a:p>
          <a:p>
            <a:pPr marL="0" indent="0">
              <a:buNone/>
            </a:pPr>
            <a:r>
              <a:rPr lang="en-US" sz="2400" dirty="0">
                <a:latin typeface="+mn-lt"/>
              </a:rPr>
              <a:t>Challenges: </a:t>
            </a:r>
          </a:p>
          <a:p>
            <a:r>
              <a:rPr lang="en-US" sz="2400" dirty="0">
                <a:latin typeface="+mn-lt"/>
              </a:rPr>
              <a:t>More than 130 requests from decentralized regions of Greece. </a:t>
            </a:r>
          </a:p>
          <a:p>
            <a:r>
              <a:rPr lang="en-US" sz="2400" dirty="0">
                <a:latin typeface="+mn-lt"/>
              </a:rPr>
              <a:t>Lack of legal framework for Supported Employment. </a:t>
            </a:r>
          </a:p>
          <a:p>
            <a:pPr marL="0" indent="0">
              <a:buNone/>
            </a:pPr>
            <a:endParaRPr lang="en-US" sz="2400" dirty="0">
              <a:latin typeface="+mn-lt"/>
            </a:endParaRPr>
          </a:p>
          <a:p>
            <a:endParaRPr lang="en-US" sz="2400" dirty="0">
              <a:latin typeface="+mn-lt"/>
            </a:endParaRPr>
          </a:p>
          <a:p>
            <a:endParaRPr lang="en-US" sz="2400" dirty="0">
              <a:latin typeface="+mn-lt"/>
            </a:endParaRPr>
          </a:p>
          <a:p>
            <a:pPr marL="0" indent="0">
              <a:buNone/>
            </a:pPr>
            <a:endParaRPr lang="en-US" sz="2400" dirty="0">
              <a:latin typeface="+mn-lt"/>
            </a:endParaRPr>
          </a:p>
          <a:p>
            <a:pPr marL="0" indent="0">
              <a:buNone/>
            </a:pPr>
            <a:endParaRPr lang="el-GR" sz="2400" dirty="0">
              <a:latin typeface="+mn-lt"/>
            </a:endParaRPr>
          </a:p>
        </p:txBody>
      </p:sp>
      <p:sp>
        <p:nvSpPr>
          <p:cNvPr id="4" name="Footer Placeholder 3">
            <a:extLst>
              <a:ext uri="{FF2B5EF4-FFF2-40B4-BE49-F238E27FC236}">
                <a16:creationId xmlns:a16="http://schemas.microsoft.com/office/drawing/2014/main" id="{B83A8914-81F5-C818-1F5B-97041217BED2}"/>
              </a:ext>
            </a:extLst>
          </p:cNvPr>
          <p:cNvSpPr>
            <a:spLocks noGrp="1"/>
          </p:cNvSpPr>
          <p:nvPr>
            <p:ph type="ftr" sz="quarter" idx="11"/>
          </p:nvPr>
        </p:nvSpPr>
        <p:spPr/>
        <p:txBody>
          <a:bodyPr/>
          <a:lstStyle/>
          <a:p>
            <a:r>
              <a:rPr lang="en-US"/>
              <a:t>#ZeroCon25</a:t>
            </a:r>
            <a:endParaRPr lang="en-GB" dirty="0"/>
          </a:p>
        </p:txBody>
      </p:sp>
      <p:sp>
        <p:nvSpPr>
          <p:cNvPr id="5" name="Slide Number Placeholder 4">
            <a:extLst>
              <a:ext uri="{FF2B5EF4-FFF2-40B4-BE49-F238E27FC236}">
                <a16:creationId xmlns:a16="http://schemas.microsoft.com/office/drawing/2014/main" id="{DDB16F04-DFDE-311F-8084-CE1251A37F54}"/>
              </a:ext>
            </a:extLst>
          </p:cNvPr>
          <p:cNvSpPr>
            <a:spLocks noGrp="1"/>
          </p:cNvSpPr>
          <p:nvPr>
            <p:ph type="sldNum" sz="quarter" idx="12"/>
          </p:nvPr>
        </p:nvSpPr>
        <p:spPr/>
        <p:txBody>
          <a:bodyPr/>
          <a:lstStyle/>
          <a:p>
            <a:fld id="{1195A9E4-2CE9-4E32-BE85-7C32F0F78A6D}" type="slidenum">
              <a:rPr lang="en-GB" smtClean="0"/>
              <a:t>7</a:t>
            </a:fld>
            <a:endParaRPr lang="en-GB"/>
          </a:p>
        </p:txBody>
      </p:sp>
      <p:pic>
        <p:nvPicPr>
          <p:cNvPr id="14" name="Picture 13" descr="A photo of the smiling job seekers with neurodevelopmental disorders and the professionals of the Supported Employment Dept. after a job shadow activity in Alpha Bank.">
            <a:extLst>
              <a:ext uri="{FF2B5EF4-FFF2-40B4-BE49-F238E27FC236}">
                <a16:creationId xmlns:a16="http://schemas.microsoft.com/office/drawing/2014/main" id="{F1186847-CD50-A9C7-7330-4E68AF14C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132" y="1759364"/>
            <a:ext cx="5009628" cy="3339271"/>
          </a:xfrm>
          <a:prstGeom prst="rect">
            <a:avLst/>
          </a:prstGeom>
        </p:spPr>
      </p:pic>
    </p:spTree>
    <p:extLst>
      <p:ext uri="{BB962C8B-B14F-4D97-AF65-F5344CB8AC3E}">
        <p14:creationId xmlns:p14="http://schemas.microsoft.com/office/powerpoint/2010/main" val="216577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F1643-D747-EE61-B0DB-8EFC94898027}"/>
              </a:ext>
            </a:extLst>
          </p:cNvPr>
          <p:cNvSpPr>
            <a:spLocks noGrp="1"/>
          </p:cNvSpPr>
          <p:nvPr>
            <p:ph type="title"/>
          </p:nvPr>
        </p:nvSpPr>
        <p:spPr/>
        <p:txBody>
          <a:bodyPr/>
          <a:lstStyle/>
          <a:p>
            <a:r>
              <a:rPr lang="en-US" dirty="0"/>
              <a:t>Next steps </a:t>
            </a:r>
            <a:endParaRPr lang="el-GR" dirty="0"/>
          </a:p>
        </p:txBody>
      </p:sp>
      <p:sp>
        <p:nvSpPr>
          <p:cNvPr id="4" name="Footer Placeholder 3">
            <a:extLst>
              <a:ext uri="{FF2B5EF4-FFF2-40B4-BE49-F238E27FC236}">
                <a16:creationId xmlns:a16="http://schemas.microsoft.com/office/drawing/2014/main" id="{AED6E148-9513-3386-E8D6-EC978911FF51}"/>
              </a:ext>
            </a:extLst>
          </p:cNvPr>
          <p:cNvSpPr>
            <a:spLocks noGrp="1"/>
          </p:cNvSpPr>
          <p:nvPr>
            <p:ph type="ftr" sz="quarter" idx="11"/>
          </p:nvPr>
        </p:nvSpPr>
        <p:spPr/>
        <p:txBody>
          <a:bodyPr/>
          <a:lstStyle/>
          <a:p>
            <a:r>
              <a:rPr lang="en-US"/>
              <a:t>#ZeroCon25</a:t>
            </a:r>
            <a:endParaRPr lang="en-GB" dirty="0"/>
          </a:p>
        </p:txBody>
      </p:sp>
      <p:sp>
        <p:nvSpPr>
          <p:cNvPr id="5" name="Slide Number Placeholder 4">
            <a:extLst>
              <a:ext uri="{FF2B5EF4-FFF2-40B4-BE49-F238E27FC236}">
                <a16:creationId xmlns:a16="http://schemas.microsoft.com/office/drawing/2014/main" id="{571C6E66-A57F-EE99-CC82-48C1ACB237CC}"/>
              </a:ext>
            </a:extLst>
          </p:cNvPr>
          <p:cNvSpPr>
            <a:spLocks noGrp="1"/>
          </p:cNvSpPr>
          <p:nvPr>
            <p:ph type="sldNum" sz="quarter" idx="12"/>
          </p:nvPr>
        </p:nvSpPr>
        <p:spPr/>
        <p:txBody>
          <a:bodyPr/>
          <a:lstStyle/>
          <a:p>
            <a:fld id="{1195A9E4-2CE9-4E32-BE85-7C32F0F78A6D}" type="slidenum">
              <a:rPr lang="en-GB" smtClean="0"/>
              <a:t>8</a:t>
            </a:fld>
            <a:endParaRPr lang="en-GB"/>
          </a:p>
        </p:txBody>
      </p:sp>
      <p:sp>
        <p:nvSpPr>
          <p:cNvPr id="11" name="Content Placeholder 2">
            <a:extLst>
              <a:ext uri="{FF2B5EF4-FFF2-40B4-BE49-F238E27FC236}">
                <a16:creationId xmlns:a16="http://schemas.microsoft.com/office/drawing/2014/main" id="{D0EEBEB4-4B2F-7DC2-2E9F-A41114A53F4C}"/>
              </a:ext>
            </a:extLst>
          </p:cNvPr>
          <p:cNvSpPr txBox="1">
            <a:spLocks/>
          </p:cNvSpPr>
          <p:nvPr/>
        </p:nvSpPr>
        <p:spPr>
          <a:xfrm>
            <a:off x="827037" y="1743545"/>
            <a:ext cx="6176532" cy="39630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n-lt"/>
              </a:rPr>
              <a:t>Active collaboration with the Greek Public Employment Services.</a:t>
            </a:r>
          </a:p>
          <a:p>
            <a:r>
              <a:rPr lang="en-US" sz="2400" dirty="0">
                <a:latin typeface="+mn-lt"/>
              </a:rPr>
              <a:t>Digital community of Supported Employment service providers. </a:t>
            </a:r>
          </a:p>
          <a:p>
            <a:r>
              <a:rPr lang="en-US" sz="2400" dirty="0">
                <a:latin typeface="+mn-lt"/>
              </a:rPr>
              <a:t>Accessible to more job seekers from vulnerable groups (e.g. mental health). </a:t>
            </a:r>
          </a:p>
          <a:p>
            <a:r>
              <a:rPr lang="en-US" sz="2400" dirty="0">
                <a:latin typeface="+mn-lt"/>
                <a:ea typeface="Calibri"/>
                <a:cs typeface="Calibri"/>
              </a:rPr>
              <a:t>Collaborations with universities to elaborate on advanced AI. ​</a:t>
            </a:r>
            <a:endParaRPr lang="en-US" sz="2400" dirty="0">
              <a:latin typeface="+mn-lt"/>
            </a:endParaRPr>
          </a:p>
          <a:p>
            <a:endParaRPr lang="en-US" sz="2400" dirty="0">
              <a:latin typeface="+mn-lt"/>
            </a:endParaRPr>
          </a:p>
          <a:p>
            <a:endParaRPr lang="en-US" sz="2400" dirty="0">
              <a:latin typeface="+mn-lt"/>
            </a:endParaRPr>
          </a:p>
          <a:p>
            <a:pPr marL="0" indent="0">
              <a:buFont typeface="Arial" panose="020B0604020202020204" pitchFamily="34" charset="0"/>
              <a:buNone/>
            </a:pPr>
            <a:endParaRPr lang="en-US" sz="2400" dirty="0">
              <a:latin typeface="+mn-lt"/>
            </a:endParaRPr>
          </a:p>
          <a:p>
            <a:pPr marL="0" indent="0">
              <a:buFont typeface="Arial" panose="020B0604020202020204" pitchFamily="34" charset="0"/>
              <a:buNone/>
            </a:pPr>
            <a:endParaRPr lang="el-GR" sz="2400" dirty="0">
              <a:latin typeface="+mn-lt"/>
            </a:endParaRPr>
          </a:p>
        </p:txBody>
      </p:sp>
      <p:pic>
        <p:nvPicPr>
          <p:cNvPr id="15" name="Picture 2" descr="The logo of the platform ErgasiaMou: an abstract blue smiley face with the word ErgasiaMou written next to it. ErgasiaMou means &quot;My Work&quot; in Greek.">
            <a:extLst>
              <a:ext uri="{FF2B5EF4-FFF2-40B4-BE49-F238E27FC236}">
                <a16:creationId xmlns:a16="http://schemas.microsoft.com/office/drawing/2014/main" id="{D1E0F96F-45E4-4982-6810-AEF9EEC98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085" y="1027906"/>
            <a:ext cx="2996288" cy="872159"/>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5" descr="A QR code with a dinosaur, leading to the paltform ErgasiaMou. ">
            <a:extLst>
              <a:ext uri="{FF2B5EF4-FFF2-40B4-BE49-F238E27FC236}">
                <a16:creationId xmlns:a16="http://schemas.microsoft.com/office/drawing/2014/main" id="{C349FE51-3C44-5E14-F719-0A0D7393CE39}"/>
              </a:ext>
            </a:extLst>
          </p:cNvPr>
          <p:cNvPicPr>
            <a:picLocks noChangeAspect="1"/>
          </p:cNvPicPr>
          <p:nvPr/>
        </p:nvPicPr>
        <p:blipFill>
          <a:blip r:embed="rId4"/>
          <a:stretch>
            <a:fillRect/>
          </a:stretch>
        </p:blipFill>
        <p:spPr>
          <a:xfrm>
            <a:off x="7065495" y="1919735"/>
            <a:ext cx="4299468" cy="4299468"/>
          </a:xfrm>
          <a:prstGeom prst="rect">
            <a:avLst/>
          </a:prstGeom>
        </p:spPr>
      </p:pic>
    </p:spTree>
    <p:extLst>
      <p:ext uri="{BB962C8B-B14F-4D97-AF65-F5344CB8AC3E}">
        <p14:creationId xmlns:p14="http://schemas.microsoft.com/office/powerpoint/2010/main" val="999997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E2ECDB-9E12-33CB-AA61-AF3875F227A5}"/>
              </a:ext>
            </a:extLst>
          </p:cNvPr>
          <p:cNvSpPr>
            <a:spLocks noGrp="1"/>
          </p:cNvSpPr>
          <p:nvPr>
            <p:ph type="title" idx="4294967295"/>
          </p:nvPr>
        </p:nvSpPr>
        <p:spPr>
          <a:xfrm>
            <a:off x="610552" y="1827835"/>
            <a:ext cx="6167438" cy="3597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Roboto" panose="02000000000000000000" pitchFamily="2" charset="0"/>
                <a:cs typeface="+mn-cs"/>
              </a:rPr>
              <a:t>Thank you!</a:t>
            </a:r>
            <a:r>
              <a:rPr kumimoji="0" lang="en-US" sz="24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Roboto" panose="02000000000000000000" pitchFamily="2" charset="0"/>
                <a:cs typeface="+mn-cs"/>
              </a:rPr>
              <a:t>Contact 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Roboto" panose="02000000000000000000" pitchFamily="2" charset="0"/>
                <a:cs typeface="+mn-cs"/>
              </a:rPr>
              <a:t>Evangelia-Christina Andreadi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Roboto" panose="02000000000000000000" pitchFamily="2" charset="0"/>
                <a:cs typeface="+mn-cs"/>
              </a:rPr>
              <a:t>Research, Development and Innovation Dept.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schemeClr val="tx1"/>
                </a:solidFill>
                <a:effectLst/>
                <a:uLnTx/>
                <a:uFillTx/>
                <a:latin typeface="+mn-lt"/>
                <a:ea typeface="Roboto" panose="02000000000000000000" pitchFamily="2" charset="0"/>
                <a:cs typeface="+mn-cs"/>
                <a:hlinkClick r:id="rId3"/>
              </a:rPr>
              <a:t>e.andreadi@eeamargarita.gr</a:t>
            </a:r>
            <a:endParaRPr kumimoji="0" lang="en-US" sz="2400" b="0" i="0" u="none" strike="noStrike" kern="1200" cap="none" spc="0" normalizeH="0" baseline="0" noProof="0" dirty="0">
              <a:ln>
                <a:noFill/>
              </a:ln>
              <a:solidFill>
                <a:schemeClr val="tx1"/>
              </a:solidFill>
              <a:effectLst/>
              <a:uLnTx/>
              <a:uFillTx/>
              <a:latin typeface="+mn-lt"/>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schemeClr val="tx1"/>
                </a:solidFill>
                <a:effectLst/>
                <a:uLnTx/>
                <a:uFillTx/>
                <a:latin typeface="+mn-lt"/>
                <a:ea typeface="Roboto" panose="02000000000000000000" pitchFamily="2" charset="0"/>
                <a:cs typeface="+mn-cs"/>
                <a:hlinkClick r:id="rId4"/>
              </a:rPr>
              <a:t>research.development@eeamargarita.gr</a:t>
            </a:r>
            <a:r>
              <a:rPr kumimoji="0" lang="en-US" sz="2400" b="0" i="0" u="none" strike="noStrike" kern="1200" cap="none" spc="0" normalizeH="0" baseline="0" noProof="0" dirty="0">
                <a:ln>
                  <a:noFill/>
                </a:ln>
                <a:solidFill>
                  <a:schemeClr val="tx1"/>
                </a:solidFill>
                <a:effectLst/>
                <a:uLnTx/>
                <a:uFillTx/>
                <a:latin typeface="+mn-lt"/>
                <a:ea typeface="Roboto" panose="02000000000000000000" pitchFamily="2" charset="0"/>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Roboto" panose="02000000000000000000" pitchFamily="2" charset="0"/>
              <a:cs typeface="+mn-cs"/>
            </a:endParaRPr>
          </a:p>
        </p:txBody>
      </p:sp>
      <p:sp>
        <p:nvSpPr>
          <p:cNvPr id="4" name="Footer Placeholder 3">
            <a:extLst>
              <a:ext uri="{FF2B5EF4-FFF2-40B4-BE49-F238E27FC236}">
                <a16:creationId xmlns:a16="http://schemas.microsoft.com/office/drawing/2014/main" id="{4DF56428-36DD-4C0F-ED72-29ACCA0BAC0F}"/>
              </a:ext>
            </a:extLst>
          </p:cNvPr>
          <p:cNvSpPr>
            <a:spLocks noGrp="1"/>
          </p:cNvSpPr>
          <p:nvPr>
            <p:ph type="ftr" sz="quarter" idx="11"/>
          </p:nvPr>
        </p:nvSpPr>
        <p:spPr/>
        <p:txBody>
          <a:bodyPr/>
          <a:lstStyle/>
          <a:p>
            <a:r>
              <a:rPr lang="en-US"/>
              <a:t>#ZeroCon25</a:t>
            </a:r>
            <a:endParaRPr lang="en-GB" dirty="0"/>
          </a:p>
        </p:txBody>
      </p:sp>
      <p:sp>
        <p:nvSpPr>
          <p:cNvPr id="5" name="Slide Number Placeholder 4">
            <a:extLst>
              <a:ext uri="{FF2B5EF4-FFF2-40B4-BE49-F238E27FC236}">
                <a16:creationId xmlns:a16="http://schemas.microsoft.com/office/drawing/2014/main" id="{A411ED56-F6BD-4DF8-CDE6-DAB3C41AE602}"/>
              </a:ext>
            </a:extLst>
          </p:cNvPr>
          <p:cNvSpPr>
            <a:spLocks noGrp="1"/>
          </p:cNvSpPr>
          <p:nvPr>
            <p:ph type="sldNum" sz="quarter" idx="12"/>
          </p:nvPr>
        </p:nvSpPr>
        <p:spPr/>
        <p:txBody>
          <a:bodyPr/>
          <a:lstStyle/>
          <a:p>
            <a:fld id="{1195A9E4-2CE9-4E32-BE85-7C32F0F78A6D}" type="slidenum">
              <a:rPr lang="en-GB" smtClean="0"/>
              <a:t>9</a:t>
            </a:fld>
            <a:endParaRPr lang="en-GB"/>
          </a:p>
        </p:txBody>
      </p:sp>
      <p:pic>
        <p:nvPicPr>
          <p:cNvPr id="6" name="Content Placeholder 5" descr="A QR code with a dinosaur, leading to the paltform ErgasiaMou. ">
            <a:extLst>
              <a:ext uri="{FF2B5EF4-FFF2-40B4-BE49-F238E27FC236}">
                <a16:creationId xmlns:a16="http://schemas.microsoft.com/office/drawing/2014/main" id="{3FE72E85-A3D5-834B-507C-40BB0F619964}"/>
              </a:ext>
            </a:extLst>
          </p:cNvPr>
          <p:cNvPicPr>
            <a:picLocks noChangeAspect="1"/>
          </p:cNvPicPr>
          <p:nvPr/>
        </p:nvPicPr>
        <p:blipFill>
          <a:blip r:embed="rId5"/>
          <a:stretch>
            <a:fillRect/>
          </a:stretch>
        </p:blipFill>
        <p:spPr>
          <a:xfrm>
            <a:off x="6777990" y="1904184"/>
            <a:ext cx="4299468" cy="4299468"/>
          </a:xfrm>
          <a:prstGeom prst="rect">
            <a:avLst/>
          </a:prstGeom>
        </p:spPr>
      </p:pic>
      <p:pic>
        <p:nvPicPr>
          <p:cNvPr id="1026" name="Picture 2" descr="The logo of the platform ErgasiaMou: an abstract blue smiley face with the word ErgasiaMou written next to it. ErgasiaMou means &quot;My Work&quot; in Greek.">
            <a:extLst>
              <a:ext uri="{FF2B5EF4-FFF2-40B4-BE49-F238E27FC236}">
                <a16:creationId xmlns:a16="http://schemas.microsoft.com/office/drawing/2014/main" id="{E48479EC-EDED-3E14-D56A-E9F35B2BAA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80" y="955676"/>
            <a:ext cx="2996288" cy="87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160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1250</Words>
  <Application>Microsoft Office PowerPoint</Application>
  <PresentationFormat>Widescreen</PresentationFormat>
  <Paragraphs>126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Manrope</vt:lpstr>
      <vt:lpstr>Roboto</vt:lpstr>
      <vt:lpstr>Wingdings</vt:lpstr>
      <vt:lpstr>Office Theme</vt:lpstr>
      <vt:lpstr>ErgasiaMou: Accessible job matching platform  </vt:lpstr>
      <vt:lpstr>MARGARITA &amp; Supported Employment</vt:lpstr>
      <vt:lpstr>The platform ErgasiaMou</vt:lpstr>
      <vt:lpstr>For job seekers &amp; employers</vt:lpstr>
      <vt:lpstr>The impact</vt:lpstr>
      <vt:lpstr>Success factors </vt:lpstr>
      <vt:lpstr>Sustainability &amp; Challenges</vt:lpstr>
      <vt:lpstr>Next steps </vt:lpstr>
      <vt:lpstr>Thank you!   Contact Us:  Evangelia-Christina Andreadi Research, Development and Innovation Dept.  e.andreadi@eeamargarita.gr research.development@eeamargarita.gr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Evangelia Andreadi</cp:lastModifiedBy>
  <cp:revision>365</cp:revision>
  <dcterms:created xsi:type="dcterms:W3CDTF">2022-12-05T13:52:15Z</dcterms:created>
  <dcterms:modified xsi:type="dcterms:W3CDTF">2025-02-17T13:57:35Z</dcterms:modified>
</cp:coreProperties>
</file>