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ags/tag5.xml" ContentType="application/vnd.openxmlformats-officedocument.presentationml.tags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  <p:sldMasterId id="2147483673" r:id="rId3"/>
  </p:sldMasterIdLst>
  <p:notesMasterIdLst>
    <p:notesMasterId r:id="rId16"/>
  </p:notesMasterIdLst>
  <p:handoutMasterIdLst>
    <p:handoutMasterId r:id="rId17"/>
  </p:handoutMasterIdLst>
  <p:sldIdLst>
    <p:sldId id="276" r:id="rId4"/>
    <p:sldId id="259" r:id="rId5"/>
    <p:sldId id="268" r:id="rId6"/>
    <p:sldId id="269" r:id="rId7"/>
    <p:sldId id="262" r:id="rId8"/>
    <p:sldId id="263" r:id="rId9"/>
    <p:sldId id="264" r:id="rId10"/>
    <p:sldId id="272" r:id="rId11"/>
    <p:sldId id="265" r:id="rId12"/>
    <p:sldId id="274" r:id="rId13"/>
    <p:sldId id="270" r:id="rId14"/>
    <p:sldId id="266" r:id="rId15"/>
  </p:sldIdLst>
  <p:sldSz cx="12192000" cy="6858000"/>
  <p:notesSz cx="6797675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FF6699"/>
    <a:srgbClr val="0066FF"/>
    <a:srgbClr val="D60093"/>
    <a:srgbClr val="FF3399"/>
    <a:srgbClr val="2B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219" autoAdjust="0"/>
    <p:restoredTop sz="81418" autoAdjust="0"/>
  </p:normalViewPr>
  <p:slideViewPr>
    <p:cSldViewPr snapToGrid="0">
      <p:cViewPr varScale="1">
        <p:scale>
          <a:sx n="91" d="100"/>
          <a:sy n="91" d="100"/>
        </p:scale>
        <p:origin x="200" y="34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9" d="100"/>
          <a:sy n="49" d="100"/>
        </p:scale>
        <p:origin x="2668" y="5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0C92A86-C5C9-6113-6AC7-4064BBD094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277400-9A88-4A14-1B97-2E611F2842E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4067AC-4DA6-47DD-9DAA-82F8496AEA1D}" type="datetimeFigureOut">
              <a:rPr lang="en-GB" smtClean="0"/>
              <a:t>05/02/2025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149F3E-834F-ADBB-A517-1E7341E464A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1600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F16239-9E04-27B8-09A3-ACB4AC19F63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31600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62F9E2-E68F-463D-B409-4BB1E4E537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6485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BB6916-6BB4-491D-A9F6-98CF7382B083}" type="datetimeFigureOut">
              <a:rPr lang="en-GB" smtClean="0"/>
              <a:t>05/02/2025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8722"/>
            <a:ext cx="543814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1600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8881E3-068B-48DF-8881-A991B8AEA7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556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Titelslide</a:t>
            </a:r>
            <a:r>
              <a:rPr lang="en-US" dirty="0"/>
              <a:t> of Oren </a:t>
            </a:r>
            <a:r>
              <a:rPr lang="en-US" dirty="0" err="1"/>
              <a:t>Itzhaki´s</a:t>
            </a:r>
            <a:r>
              <a:rPr lang="en-US" dirty="0"/>
              <a:t> </a:t>
            </a:r>
            <a:r>
              <a:rPr lang="en-US" dirty="0" err="1"/>
              <a:t>presenation</a:t>
            </a:r>
            <a:r>
              <a:rPr lang="en-US" dirty="0"/>
              <a:t> with the title </a:t>
            </a:r>
            <a:r>
              <a:rPr lang="en-US" sz="1600" dirty="0"/>
              <a:t>Arts as a Catalyst for Inclusion and Employment; </a:t>
            </a:r>
            <a:r>
              <a:rPr lang="en-US" sz="1200" dirty="0"/>
              <a:t>Creating Equal Opportunities for the Sensory Disabled  presented on March, 6</a:t>
            </a:r>
            <a:r>
              <a:rPr lang="en-US" sz="1200" baseline="30000" dirty="0"/>
              <a:t>th</a:t>
            </a:r>
            <a:r>
              <a:rPr lang="en-US" sz="1200" dirty="0"/>
              <a:t> during the Zero </a:t>
            </a:r>
            <a:r>
              <a:rPr lang="en-US" sz="1200"/>
              <a:t>Project Conference 2025.</a:t>
            </a:r>
            <a:endParaRPr lang="en-US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44334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158750" y="623888"/>
            <a:ext cx="7188200" cy="40449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in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Nalaga’at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believe in many values like:</a:t>
            </a:r>
          </a:p>
          <a:p>
            <a:pPr algn="l" rtl="0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Dialogue, empowerment or creativity..</a:t>
            </a:r>
          </a:p>
          <a:p>
            <a:pPr algn="l" rtl="0"/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 rtl="1">
              <a:defRPr/>
            </a:pPr>
            <a:fld id="{789168C1-9622-4A78-9AC6-AFF9F33B893A}" type="slidenum">
              <a:rPr lang="he-IL" smtClean="0">
                <a:solidFill>
                  <a:prstClr val="black"/>
                </a:solidFill>
              </a:rPr>
              <a:pPr algn="l" rtl="1">
                <a:defRPr/>
              </a:pPr>
              <a:t>10</a:t>
            </a:fld>
            <a:endParaRPr lang="he-I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06790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Definition of the main mission of Let's Touch to expand into global operations</a:t>
            </a:r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13454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T" dirty="0"/>
              <a:t>Thank you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65200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Title describing the Na </a:t>
            </a:r>
            <a:r>
              <a:rPr lang="en-US" dirty="0" err="1"/>
              <a:t>Lagaat</a:t>
            </a:r>
            <a:r>
              <a:rPr lang="en-US" dirty="0"/>
              <a:t> Center + center logo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3322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slide describing in numbers the scope of the Na </a:t>
            </a:r>
            <a:r>
              <a:rPr lang="en-US" dirty="0" err="1"/>
              <a:t>Lagaat</a:t>
            </a:r>
            <a:r>
              <a:rPr lang="en-US" dirty="0"/>
              <a:t> Center's activities</a:t>
            </a:r>
            <a:endParaRPr lang="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09337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158750" y="623888"/>
            <a:ext cx="7188200" cy="40449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000" b="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slide describing the 4 values ​​that the Na </a:t>
            </a:r>
            <a:r>
              <a:rPr lang="en-US" sz="1000" b="0" u="non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Lagaat</a:t>
            </a:r>
            <a:r>
              <a:rPr lang="en-US" sz="1000" b="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Center operates</a:t>
            </a:r>
          </a:p>
          <a:p>
            <a:r>
              <a:rPr lang="en-US" sz="1000" b="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will spend a few minutes exploring each of these themes with a focus on the impact we are driving. </a:t>
            </a:r>
          </a:p>
          <a:p>
            <a:endParaRPr lang="en-US" sz="1200" b="1" u="sng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lvl="1" indent="0">
              <a:buNone/>
            </a:pPr>
            <a:endParaRPr lang="en-US" sz="900" dirty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endParaRPr lang="en-US" sz="1200" b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​"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9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Notes view: </a:t>
            </a:r>
            <a:fld id="{128CEAFE-FA94-43E5-B0FF-D47E1CCDD1B4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4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6E6F73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248175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Description of the theater's activities</a:t>
            </a:r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57274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Description of the play school activity</a:t>
            </a:r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01148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Description of the activities of the various departments of the Na </a:t>
            </a:r>
            <a:r>
              <a:rPr lang="en-US" dirty="0" err="1"/>
              <a:t>Lagaat</a:t>
            </a:r>
            <a:r>
              <a:rPr lang="en-US" dirty="0"/>
              <a:t> Center</a:t>
            </a:r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93340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visual description of Na </a:t>
            </a:r>
            <a:r>
              <a:rPr lang="en-US" dirty="0" err="1"/>
              <a:t>Laga'at's</a:t>
            </a:r>
            <a:r>
              <a:rPr lang="en-US" dirty="0"/>
              <a:t> business model</a:t>
            </a:r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1">
              <a:defRPr/>
            </a:pPr>
            <a:fld id="{789168C1-9622-4A78-9AC6-AFF9F33B893A}" type="slidenum">
              <a:rPr lang="he-IL" smtClean="0">
                <a:solidFill>
                  <a:prstClr val="black"/>
                </a:solidFill>
              </a:rPr>
              <a:pPr algn="l" rtl="1">
                <a:defRPr/>
              </a:pPr>
              <a:t>8</a:t>
            </a:fld>
            <a:endParaRPr lang="he-I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3450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T" dirty="0"/>
              <a:t>Commitmented to an incluisve workforce within Na Lagaat Center.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4942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4B8CD-9207-0F5A-87AB-B27A517BCE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A2C4F2-5991-51CC-558C-A4D5E1F7B1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569FD-5A00-3B11-103C-21BA8A71B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0F1C7164-87D9-4217-364F-45206FDAD5F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F0236DA-C301-789C-C8AF-938A5F826071}"/>
              </a:ext>
            </a:extLst>
          </p:cNvPr>
          <p:cNvSpPr txBox="1"/>
          <p:nvPr userDrawn="1"/>
        </p:nvSpPr>
        <p:spPr>
          <a:xfrm>
            <a:off x="393290" y="276328"/>
            <a:ext cx="83398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0" dirty="0">
                <a:solidFill>
                  <a:srgbClr val="2B88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Zero Project Conference 2025 (#ZeroCon25)</a:t>
            </a:r>
            <a:endParaRPr lang="en-GB" sz="3200" b="0" dirty="0">
              <a:solidFill>
                <a:srgbClr val="2B882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572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9A398-607E-19AA-2FA2-6A9486FF4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67A71F-93D1-3FE1-9D98-47190B6F93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4B76AF-A44B-BCC8-6368-2FCB92476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FF940-A1E4-49C1-A94C-258B66B1FEFB}" type="datetime1">
              <a:rPr lang="en-GB" smtClean="0"/>
              <a:t>05/02/2025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8CFEDC-9A6E-A3AD-47BB-4544BD985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38CCB9-6F66-B343-A239-09809FB7E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D6B42D19-6742-C21D-3E3A-50AF0056C02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962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8C57BD-472C-6054-F85B-C6E7EBFD78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A5734E-BF7C-6ADA-36DF-8345F81F3D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9FA9AB-245D-7C9C-7F7C-F0DDADFC8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A194E-3B7B-4619-9F0B-8946120CC2C2}" type="datetime1">
              <a:rPr lang="en-GB" smtClean="0"/>
              <a:t>05/02/2025</a:t>
            </a:fld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8715A0-7D97-C371-F46C-459234CE3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A92BB482-4C0F-1893-218E-340DCE3E41C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4654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.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Date Placeholder 56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630000" y="622800"/>
            <a:ext cx="10933350" cy="332399"/>
          </a:xfrm>
        </p:spPr>
        <p:txBody>
          <a:bodyPr/>
          <a:lstStyle>
            <a:lvl1pPr>
              <a:defRPr>
                <a:latin typeface="+mj-lt"/>
                <a:sym typeface="Trebuchet MS" panose="020B0603020202020204" pitchFamily="34" charset="0"/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2" name="Copyright">
            <a:extLst>
              <a:ext uri="{FF2B5EF4-FFF2-40B4-BE49-F238E27FC236}">
                <a16:creationId xmlns:a16="http://schemas.microsoft.com/office/drawing/2014/main" id="{73EFF8BE-4A43-9519-FB58-31FD8342B29B}"/>
              </a:ext>
            </a:extLst>
          </p:cNvPr>
          <p:cNvSpPr txBox="1"/>
          <p:nvPr userDrawn="1"/>
        </p:nvSpPr>
        <p:spPr>
          <a:xfrm rot="16200000">
            <a:off x="-2428875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rPr>
              <a:t>Copyright © 2023 by Boston Consulting Group.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4210785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432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4789D5A8-3AFE-4488-9C2B-68FCA611EC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046B2CFD-9C1A-46FF-B756-89FED5C731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D25167E6-A55C-4147-AA9C-8603D756A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43E54-E7E6-4CB1-8DF9-E61FE37686D9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ז'.שבט.תשפ"ה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B52E9F41-BBF4-4BFD-95D2-353DCE573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7F97EB59-79EE-4355-8BC1-C7AEC6F1A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4C20-F9F9-44CA-ABE8-8D01DC07C6F9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8599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0668D563-0842-426B-9F1F-4AADA3935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4807A2D8-D727-4389-A3D4-57ED75EB32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5E53D170-E782-469E-B99E-7AA88E84F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43E54-E7E6-4CB1-8DF9-E61FE37686D9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ז'.שבט.תשפ"ה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25FAA0B1-501A-4146-97C3-22FFCBE1A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85C3EE2D-F9A5-402C-B9E8-BF6B7DE39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4C20-F9F9-44CA-ABE8-8D01DC07C6F9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20558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6566E434-B090-4ACA-9EAB-002FFC747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19E824F8-A378-4A86-91E0-EB061FE600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C7DE06E3-5F54-490C-BF00-A8E330FB4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43E54-E7E6-4CB1-8DF9-E61FE37686D9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ז'.שבט.תשפ"ה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A1830C2C-FB58-4555-B182-2B311E898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604FA348-7AC4-4808-95A3-5E5A8125C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4C20-F9F9-44CA-ABE8-8D01DC07C6F9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7442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B855776E-BA87-4907-9DBD-1381A5F99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850D9CBA-6853-4472-9024-26FFD7F5C7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BF1A39D8-36D3-4DEE-BE1B-80F5E7FB50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35AF89B1-E11B-414D-B32B-46984D6D1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43E54-E7E6-4CB1-8DF9-E61FE37686D9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ז'.שבט.תשפ"ה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0066E4C9-E2C9-4C64-A0A0-4DEC62B24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68BEB178-D2B0-41C3-8559-373279B345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4C20-F9F9-44CA-ABE8-8D01DC07C6F9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11635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D302433-437A-4A00-95E6-DE678F986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4129D738-DD71-48F4-A013-512C08D298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5E1D10B2-8D82-4E45-A5EF-67FE62E0EC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D7F12E69-727A-4A96-B805-BF3B6E9255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7024A74C-2B17-4EA5-92F1-F000841B96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65DEC4DA-8E79-4F3D-ABC7-F5537F802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43E54-E7E6-4CB1-8DF9-E61FE37686D9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ז'.שבט.תשפ"ה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0EF5B3A3-49BE-45A5-BC39-A8D9430F9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1F064915-4F42-40D1-BBB6-C253D9EF2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4C20-F9F9-44CA-ABE8-8D01DC07C6F9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33650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154F366-8119-4106-974C-97A7C746AA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2B689AD5-0D32-4498-81A7-7C1521DBB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43E54-E7E6-4CB1-8DF9-E61FE37686D9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ז'.שבט.תשפ"ה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7BDC4826-5ADB-4910-B1E5-252818B78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8D8729A5-5738-4F77-907A-94A09CAB1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4C20-F9F9-44CA-ABE8-8D01DC07C6F9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37663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EDC33544-727B-4719-A50A-D7B397069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43E54-E7E6-4CB1-8DF9-E61FE37686D9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ז'.שבט.תשפ"ה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409FF8B4-B35C-4C92-8B22-EC07ED67A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B370C8FB-C1AB-43D3-899E-185220F68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4C20-F9F9-44CA-ABE8-8D01DC07C6F9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5715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2CDE7-D24B-A1C8-5E44-202ABECFC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2AA8D-420E-E8B5-CDB6-88D3206323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C8133A-0964-2A2C-F557-E8A9D21E4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9F230-EE29-4360-9E5D-C4AB95018DB3}" type="datetime1">
              <a:rPr lang="en-GB" smtClean="0"/>
              <a:t>05/02/2025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6AD633-B6D6-91FA-64FB-501EA2FB2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EAAD51-9D5D-25E1-F465-809F007EC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87A3ADA9-529C-6BD8-8B18-D8970777229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037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5E119ED-FAC5-42BE-BCA3-9ADE66BAC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5C9189D5-64E3-4B13-83DD-D7BAF9C00B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5C511C98-6BF2-481A-B30F-7CA9D7950C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981F7B76-E486-445E-BAB7-7BA6A2FE0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43E54-E7E6-4CB1-8DF9-E61FE37686D9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ז'.שבט.תשפ"ה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853CB4E8-3848-4073-9D38-E70D39F45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3486CA43-FAAE-40D8-B260-7A9DC5EEF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4C20-F9F9-44CA-ABE8-8D01DC07C6F9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49253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D65E524-13CA-415F-9871-2E4BB52F9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1086C9F7-B565-4D90-890B-C064DAB6B6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46C3635E-9182-4F6E-AFFA-F93EA7FBD6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386556C7-C421-49E1-95BC-2E2EF0067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43E54-E7E6-4CB1-8DF9-E61FE37686D9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ז'.שבט.תשפ"ה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AECFD1D7-A6B4-49C2-AF02-CC8EBCD05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83B63001-38A8-4976-AB98-3514E0F44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4C20-F9F9-44CA-ABE8-8D01DC07C6F9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34492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175A4F43-EC3C-4E9F-8248-1506FF1C6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790E646B-CEC7-435B-B8A4-6B8409A287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8FB7DE3F-91F0-4140-9147-581610BDE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43E54-E7E6-4CB1-8DF9-E61FE37686D9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ז'.שבט.תשפ"ה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C4BEA511-F6F4-4A9D-A0F3-205334D9E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1E7D5E2D-95D7-44FB-93B1-53A56D729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4C20-F9F9-44CA-ABE8-8D01DC07C6F9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431851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61AC343C-36B3-4CBC-B79A-08DEC94425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9629DC43-4B33-4DA9-AE18-19C2DFD652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33EF6683-A18B-46B9-BF00-4AB33A2F8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43E54-E7E6-4CB1-8DF9-E61FE37686D9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ז'.שבט.תשפ"ה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0FA56594-20F7-410B-9526-4ABE514B9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55FEB423-8195-4900-B035-9120B856E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4C20-F9F9-44CA-ABE8-8D01DC07C6F9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527129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4789D5A8-3AFE-4488-9C2B-68FCA611EC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046B2CFD-9C1A-46FF-B756-89FED5C731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D25167E6-A55C-4147-AA9C-8603D756A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43E54-E7E6-4CB1-8DF9-E61FE37686D9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ז'.שבט.תשפ"ה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B52E9F41-BBF4-4BFD-95D2-353DCE573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7F97EB59-79EE-4355-8BC1-C7AEC6F1A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4C20-F9F9-44CA-ABE8-8D01DC07C6F9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93087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0668D563-0842-426B-9F1F-4AADA3935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4807A2D8-D727-4389-A3D4-57ED75EB32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5E53D170-E782-469E-B99E-7AA88E84F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43E54-E7E6-4CB1-8DF9-E61FE37686D9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ז'.שבט.תשפ"ה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25FAA0B1-501A-4146-97C3-22FFCBE1A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85C3EE2D-F9A5-402C-B9E8-BF6B7DE39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4C20-F9F9-44CA-ABE8-8D01DC07C6F9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340395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6566E434-B090-4ACA-9EAB-002FFC747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19E824F8-A378-4A86-91E0-EB061FE600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C7DE06E3-5F54-490C-BF00-A8E330FB4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43E54-E7E6-4CB1-8DF9-E61FE37686D9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ז'.שבט.תשפ"ה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A1830C2C-FB58-4555-B182-2B311E898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604FA348-7AC4-4808-95A3-5E5A8125C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4C20-F9F9-44CA-ABE8-8D01DC07C6F9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008226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B855776E-BA87-4907-9DBD-1381A5F99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850D9CBA-6853-4472-9024-26FFD7F5C7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BF1A39D8-36D3-4DEE-BE1B-80F5E7FB50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35AF89B1-E11B-414D-B32B-46984D6D1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43E54-E7E6-4CB1-8DF9-E61FE37686D9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ז'.שבט.תשפ"ה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0066E4C9-E2C9-4C64-A0A0-4DEC62B24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68BEB178-D2B0-41C3-8559-373279B345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4C20-F9F9-44CA-ABE8-8D01DC07C6F9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785008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D302433-437A-4A00-95E6-DE678F986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4129D738-DD71-48F4-A013-512C08D298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5E1D10B2-8D82-4E45-A5EF-67FE62E0EC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D7F12E69-727A-4A96-B805-BF3B6E9255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7024A74C-2B17-4EA5-92F1-F000841B96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65DEC4DA-8E79-4F3D-ABC7-F5537F802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43E54-E7E6-4CB1-8DF9-E61FE37686D9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ז'.שבט.תשפ"ה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0EF5B3A3-49BE-45A5-BC39-A8D9430F9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1F064915-4F42-40D1-BBB6-C253D9EF2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4C20-F9F9-44CA-ABE8-8D01DC07C6F9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88565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154F366-8119-4106-974C-97A7C746AA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2B689AD5-0D32-4498-81A7-7C1521DBB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43E54-E7E6-4CB1-8DF9-E61FE37686D9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ז'.שבט.תשפ"ה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7BDC4826-5ADB-4910-B1E5-252818B78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8D8729A5-5738-4F77-907A-94A09CAB1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4C20-F9F9-44CA-ABE8-8D01DC07C6F9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675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D86FF-9CEB-1D25-2E90-369E9B0FF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08384C-F6AC-F088-2F50-A86FF934D8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C40FCB-67DF-CE66-B624-667997970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C451A-BAE8-4BB7-B4A9-840375C61CF2}" type="datetime1">
              <a:rPr lang="en-GB" smtClean="0"/>
              <a:t>05/02/2025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D9611E-370E-03AF-C519-6268D0A66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F8EE00-A0DC-F045-A7B2-6D6970D17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88684AF3-AE79-E964-B9D1-32174968E2E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81359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EDC33544-727B-4719-A50A-D7B397069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43E54-E7E6-4CB1-8DF9-E61FE37686D9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ז'.שבט.תשפ"ה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409FF8B4-B35C-4C92-8B22-EC07ED67A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B370C8FB-C1AB-43D3-899E-185220F68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4C20-F9F9-44CA-ABE8-8D01DC07C6F9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313529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5E119ED-FAC5-42BE-BCA3-9ADE66BAC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5C9189D5-64E3-4B13-83DD-D7BAF9C00B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5C511C98-6BF2-481A-B30F-7CA9D7950C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981F7B76-E486-445E-BAB7-7BA6A2FE0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43E54-E7E6-4CB1-8DF9-E61FE37686D9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ז'.שבט.תשפ"ה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853CB4E8-3848-4073-9D38-E70D39F45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3486CA43-FAAE-40D8-B260-7A9DC5EEF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4C20-F9F9-44CA-ABE8-8D01DC07C6F9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884530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D65E524-13CA-415F-9871-2E4BB52F9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1086C9F7-B565-4D90-890B-C064DAB6B6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46C3635E-9182-4F6E-AFFA-F93EA7FBD6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386556C7-C421-49E1-95BC-2E2EF0067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43E54-E7E6-4CB1-8DF9-E61FE37686D9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ז'.שבט.תשפ"ה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AECFD1D7-A6B4-49C2-AF02-CC8EBCD05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83B63001-38A8-4976-AB98-3514E0F44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4C20-F9F9-44CA-ABE8-8D01DC07C6F9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735091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175A4F43-EC3C-4E9F-8248-1506FF1C6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790E646B-CEC7-435B-B8A4-6B8409A287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8FB7DE3F-91F0-4140-9147-581610BDE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43E54-E7E6-4CB1-8DF9-E61FE37686D9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ז'.שבט.תשפ"ה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C4BEA511-F6F4-4A9D-A0F3-205334D9E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1E7D5E2D-95D7-44FB-93B1-53A56D729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4C20-F9F9-44CA-ABE8-8D01DC07C6F9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997554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61AC343C-36B3-4CBC-B79A-08DEC94425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9629DC43-4B33-4DA9-AE18-19C2DFD652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33EF6683-A18B-46B9-BF00-4AB33A2F8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43E54-E7E6-4CB1-8DF9-E61FE37686D9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ז'.שבט.תשפ"ה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0FA56594-20F7-410B-9526-4ABE514B9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55FEB423-8195-4900-B035-9120B856E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4C20-F9F9-44CA-ABE8-8D01DC07C6F9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5043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0645F-4ADB-34A8-8348-8DA5EC0B3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7DEFF4-799C-B171-FDEC-9F32D3683D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E9D5E4-9475-B9C9-B19F-C6F90A2573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D3DB3A-533A-A389-C798-9BB43D1F7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48CE-F800-44D8-9FB8-C2F14BB717AF}" type="datetime1">
              <a:rPr lang="en-GB" smtClean="0"/>
              <a:t>05/02/2025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692D28-6A9A-84C4-8E6F-E19FDA416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7EFDAC-0A32-E484-69C9-CAC7902FD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509410CA-2628-6086-32C8-F078A3F00DF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122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2298A-1F8E-C04A-F0FC-303981F88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04B0BE-77C8-FC6F-2D01-52EA579BE8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30E7F1-9FCB-C624-0AD0-0B4362A9CC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940BA5-6077-6C83-9A0A-D929E13531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1A5F4E-F46E-F9D4-EB91-01F3AF3BB7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A89E74-A823-F039-110E-16DB1050A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EAA53-9EBB-475F-81CE-60A0FA17D35A}" type="datetime1">
              <a:rPr lang="en-GB" smtClean="0"/>
              <a:t>05/02/2025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5C4120-5D85-2DAB-1B82-679CBFE0F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2AED93-B0A6-16E2-54DD-BAC7D1CFF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10" name="Picture 9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6C21E80C-5188-0E99-CB29-5452401034F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7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EC525-402E-F69C-210B-5268E9E93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CFC308-6A34-9878-DECA-D72CAED76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E1DF0-723F-4583-B7C7-FD8C4EA08810}" type="datetime1">
              <a:rPr lang="en-GB" smtClean="0"/>
              <a:t>05/02/2025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50079B-A083-6A7F-4194-BA4D85C48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6EC79D-9860-3786-8D4E-46E02CC0E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6" name="Picture 5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9B978296-E8D6-80D7-911A-F4F68A8F611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318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DBA8C4-CBF7-6C7C-BB26-6A44D83DE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F14AC-2947-477D-A5A3-42D95CFB8153}" type="datetime1">
              <a:rPr lang="en-GB" smtClean="0"/>
              <a:t>05/02/2025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A765CF-3B46-DDD1-5D61-DEE395693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92119D-5AC0-FA92-AC8A-20B4D8168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5" name="Picture 4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D0459225-7B96-6284-00B2-CF639F89264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2805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85413-E692-6DD2-584B-C153D1CDA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573494-908C-8287-2878-B8109DD71A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E99BDB-AE6B-E7B3-79DD-6DA3BEF435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EEE4D6-70C6-0DAC-3D3B-CEF908DC7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A894F-2169-40F5-A488-0DED1E32D92D}" type="datetime1">
              <a:rPr lang="en-GB" smtClean="0"/>
              <a:t>05/02/2025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9C3971-79A3-C209-564C-BD5D9D86E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402702-277B-3ACF-851A-C0C404ED8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2A8373D0-4AD4-04E7-6DAC-6E1FA947001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665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B3E06-41AF-0ACA-CCBD-F5BAB7AC3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6BC9B1-E8C2-C7D8-0ACB-3D5B734FE3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78FB8E-65FD-4C56-E3A9-054836CB1F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E3F7DA-8E45-6DD8-7482-BC161C470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00F5A-532D-4F87-AB6D-3F2ECE8BF666}" type="datetime1">
              <a:rPr lang="en-GB" smtClean="0"/>
              <a:t>05/02/2025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FDB1F6-A587-5CC5-B4A1-6CBC2452E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3402A9-A0E0-7045-EA1F-7AA57991E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C97FE7C3-62EE-EBCF-7381-9E13CB86ECE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175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oleObject" Target="../embeddings/oleObject1.bin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oleObject" Target="../embeddings/oleObject2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C4DFD2-A48F-938F-9C39-58C9547BD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346B3-1FB5-CBE0-B15E-5E254CF78A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792518"/>
            <a:ext cx="10515600" cy="38612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D545C8-B46A-1919-AEB8-64178D1CD9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3C978-C8B7-45B7-A1FD-262897265120}" type="datetime1">
              <a:rPr lang="en-GB" smtClean="0"/>
              <a:t>05/02/2025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CA2EC-9AAA-A334-BAFC-D20203C40D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F4DD50-8E12-ED09-0BAF-BA8058E0E3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587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2E0D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EF8ABBA8-6436-163B-52C0-D7E30E991E51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3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4" imgW="395" imgH="396" progId="TCLayout.ActiveDocument.1">
                  <p:embed/>
                </p:oleObj>
              </mc:Choice>
              <mc:Fallback>
                <p:oleObj name="think-cell Slide" r:id="rId14" imgW="395" imgH="39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CCFB5E6C-FD51-4ACC-AC8E-DEE382591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5DEDC37A-1902-4918-BCCC-42C89BC76C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1D50C502-E0E4-4E28-8054-F04759EE0C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D43E54-E7E6-4CB1-8DF9-E61FE37686D9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ז'.שבט.תשפ"ה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B6F6F999-D4F1-4333-8A02-EEC7F62811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E60C25FC-54A5-4412-9A47-A1CC23ED70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984C20-F9F9-44CA-ABE8-8D01DC07C6F9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4507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2E0D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E91FFFE4-5041-FA7B-240A-5FA614AB40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3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4" imgW="395" imgH="396" progId="TCLayout.ActiveDocument.1">
                  <p:embed/>
                </p:oleObj>
              </mc:Choice>
              <mc:Fallback>
                <p:oleObj name="think-cell Slide" r:id="rId14" imgW="395" imgH="39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CCFB5E6C-FD51-4ACC-AC8E-DEE382591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5DEDC37A-1902-4918-BCCC-42C89BC76C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1D50C502-E0E4-4E28-8054-F04759EE0C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D43E54-E7E6-4CB1-8DF9-E61FE37686D9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ז'.שבט.תשפ"ה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B6F6F999-D4F1-4333-8A02-EEC7F62811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E60C25FC-54A5-4412-9A47-A1CC23ED70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984C20-F9F9-44CA-ABE8-8D01DC07C6F9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0461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9.jpeg"/><Relationship Id="rId2" Type="http://schemas.openxmlformats.org/officeDocument/2006/relationships/slideLayout" Target="../slideLayouts/slideLayout25.xml"/><Relationship Id="rId1" Type="http://schemas.openxmlformats.org/officeDocument/2006/relationships/tags" Target="../tags/tag5.xml"/><Relationship Id="rId6" Type="http://schemas.openxmlformats.org/officeDocument/2006/relationships/image" Target="../media/image8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5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.x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4.x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782FC-8B01-42F4-8056-DCC2EFED95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1073" y="1201784"/>
            <a:ext cx="11390812" cy="1284241"/>
          </a:xfrm>
        </p:spPr>
        <p:txBody>
          <a:bodyPr>
            <a:normAutofit/>
          </a:bodyPr>
          <a:lstStyle/>
          <a:p>
            <a:r>
              <a:rPr lang="en-US" sz="4100" dirty="0"/>
              <a:t>Arts as a Catalyst for Inclusion and Employment; </a:t>
            </a:r>
            <a:r>
              <a:rPr lang="en-US" sz="3600" dirty="0"/>
              <a:t>Creating Equal Opportunities for the Sensory Disabled </a:t>
            </a:r>
            <a:endParaRPr lang="en-GB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D29E75-4221-A94E-345A-B32600075C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1073" y="2983278"/>
            <a:ext cx="11234057" cy="2211557"/>
          </a:xfrm>
        </p:spPr>
        <p:txBody>
          <a:bodyPr>
            <a:normAutofit/>
          </a:bodyPr>
          <a:lstStyle/>
          <a:p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Mr. Oren Itzhaki</a:t>
            </a:r>
          </a:p>
          <a:p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Na Laga’at Center</a:t>
            </a:r>
          </a:p>
          <a:p>
            <a:r>
              <a:rPr lang="en-US" dirty="0"/>
              <a:t>ISRAEL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en-GB" dirty="0"/>
              <a:t>Arts as a Job Promoter</a:t>
            </a:r>
            <a:endParaRPr lang="en-GB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E4771D02-F4E4-C632-E5D7-C5E26F71C09C}"/>
              </a:ext>
            </a:extLst>
          </p:cNvPr>
          <p:cNvSpPr txBox="1">
            <a:spLocks/>
          </p:cNvSpPr>
          <p:nvPr/>
        </p:nvSpPr>
        <p:spPr>
          <a:xfrm>
            <a:off x="842554" y="5692088"/>
            <a:ext cx="10567851" cy="846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400" dirty="0"/>
              <a:t>Thursday 6 March 2025 | 13:30 - 14:40</a:t>
            </a:r>
            <a:endParaRPr lang="en-US" sz="2400" b="1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DF2F47-DE12-0075-6EDB-366148F7F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>
                <a:latin typeface="Roboto" panose="02000000000000000000" pitchFamily="2" charset="0"/>
                <a:ea typeface="Roboto" panose="02000000000000000000" pitchFamily="2" charset="0"/>
              </a:rPr>
              <a:t>1</a:t>
            </a:fld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67356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Object 24" hidden="1">
            <a:extLst>
              <a:ext uri="{FF2B5EF4-FFF2-40B4-BE49-F238E27FC236}">
                <a16:creationId xmlns:a16="http://schemas.microsoft.com/office/drawing/2014/main" id="{2FACCF03-6BD5-E33F-2BC8-3840827650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177622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95" imgH="396" progId="TCLayout.ActiveDocument.1">
                  <p:embed/>
                </p:oleObj>
              </mc:Choice>
              <mc:Fallback>
                <p:oleObj name="think-cell Slide" r:id="rId4" imgW="395" imgH="39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C48B10A9-9D57-034E-BBED-555765F85F8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9171" y="271078"/>
            <a:ext cx="11633657" cy="100642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1218072" rtl="1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1066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ED2268"/>
                </a:solidFill>
                <a:effectLst/>
                <a:uLnTx/>
                <a:uFillTx/>
                <a:latin typeface="Heebo Black" pitchFamily="2" charset="-79"/>
                <a:ea typeface="Calibri" panose="020F0502020204030204" pitchFamily="34" charset="0"/>
                <a:cs typeface="Heebo Black" pitchFamily="2" charset="-79"/>
              </a:rPr>
              <a:t>Social integration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ebo Black" pitchFamily="2" charset="-79"/>
                <a:ea typeface="Calibri" panose="020F0502020204030204" pitchFamily="34" charset="0"/>
                <a:cs typeface="Heebo Black" pitchFamily="2" charset="-79"/>
              </a:rPr>
              <a:t>in arts is essential for creating a more inclusive and diverse society</a:t>
            </a:r>
          </a:p>
        </p:txBody>
      </p:sp>
      <p:grpSp>
        <p:nvGrpSpPr>
          <p:cNvPr id="8" name="bcgIcons_In love ">
            <a:extLst>
              <a:ext uri="{FF2B5EF4-FFF2-40B4-BE49-F238E27FC236}">
                <a16:creationId xmlns:a16="http://schemas.microsoft.com/office/drawing/2014/main" id="{C190DE75-0A4B-6152-2347-9EBD532942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2673073" y="1455936"/>
            <a:ext cx="929679" cy="929679"/>
            <a:chOff x="5213486" y="2606039"/>
            <a:chExt cx="1644396" cy="1644396"/>
          </a:xfrm>
          <a:solidFill>
            <a:schemeClr val="tx1"/>
          </a:solidFill>
        </p:grpSpPr>
        <p:sp>
          <p:nvSpPr>
            <p:cNvPr id="18" name="AutoShape 3">
              <a:extLst>
                <a:ext uri="{FF2B5EF4-FFF2-40B4-BE49-F238E27FC236}">
                  <a16:creationId xmlns:a16="http://schemas.microsoft.com/office/drawing/2014/main" id="{179F2ADA-0A44-7619-7B55-D13484D53533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5213486" y="2606039"/>
              <a:ext cx="1644396" cy="1644396"/>
            </a:xfrm>
            <a:prstGeom prst="rect">
              <a:avLst/>
            </a:prstGeom>
            <a:grpFill/>
            <a:ln w="8572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solidFill>
                  <a:prstClr val="black"/>
                </a:solidFill>
              </a:endParaRPr>
            </a:p>
          </p:txBody>
        </p: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72C3BCE4-9783-B6A5-C193-99308B3B0AD2}"/>
                </a:ext>
              </a:extLst>
            </p:cNvPr>
            <p:cNvGrpSpPr/>
            <p:nvPr/>
          </p:nvGrpSpPr>
          <p:grpSpPr>
            <a:xfrm>
              <a:off x="5383323" y="2775876"/>
              <a:ext cx="1304723" cy="1304723"/>
              <a:chOff x="5383323" y="2775876"/>
              <a:chExt cx="1304723" cy="1304723"/>
            </a:xfrm>
            <a:grpFill/>
          </p:grpSpPr>
          <p:sp>
            <p:nvSpPr>
              <p:cNvPr id="21" name="Freeform 5">
                <a:extLst>
                  <a:ext uri="{FF2B5EF4-FFF2-40B4-BE49-F238E27FC236}">
                    <a16:creationId xmlns:a16="http://schemas.microsoft.com/office/drawing/2014/main" id="{63ED52CA-F243-EF19-F9E7-526C4955F20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383323" y="2775876"/>
                <a:ext cx="1304723" cy="1304723"/>
              </a:xfrm>
              <a:custGeom>
                <a:avLst/>
                <a:gdLst>
                  <a:gd name="T0" fmla="*/ 1665 w 1827"/>
                  <a:gd name="T1" fmla="*/ 1147 h 1828"/>
                  <a:gd name="T2" fmla="*/ 1675 w 1827"/>
                  <a:gd name="T3" fmla="*/ 1370 h 1828"/>
                  <a:gd name="T4" fmla="*/ 1329 w 1827"/>
                  <a:gd name="T5" fmla="*/ 1536 h 1828"/>
                  <a:gd name="T6" fmla="*/ 1306 w 1827"/>
                  <a:gd name="T7" fmla="*/ 1828 h 1828"/>
                  <a:gd name="T8" fmla="*/ 729 w 1827"/>
                  <a:gd name="T9" fmla="*/ 1727 h 1828"/>
                  <a:gd name="T10" fmla="*/ 714 w 1827"/>
                  <a:gd name="T11" fmla="*/ 1419 h 1828"/>
                  <a:gd name="T12" fmla="*/ 720 w 1827"/>
                  <a:gd name="T13" fmla="*/ 1423 h 1828"/>
                  <a:gd name="T14" fmla="*/ 762 w 1827"/>
                  <a:gd name="T15" fmla="*/ 1689 h 1828"/>
                  <a:gd name="T16" fmla="*/ 1282 w 1827"/>
                  <a:gd name="T17" fmla="*/ 1510 h 1828"/>
                  <a:gd name="T18" fmla="*/ 1309 w 1827"/>
                  <a:gd name="T19" fmla="*/ 1486 h 1828"/>
                  <a:gd name="T20" fmla="*/ 1627 w 1827"/>
                  <a:gd name="T21" fmla="*/ 1366 h 1828"/>
                  <a:gd name="T22" fmla="*/ 1615 w 1827"/>
                  <a:gd name="T23" fmla="*/ 1124 h 1828"/>
                  <a:gd name="T24" fmla="*/ 1641 w 1827"/>
                  <a:gd name="T25" fmla="*/ 1098 h 1828"/>
                  <a:gd name="T26" fmla="*/ 1715 w 1827"/>
                  <a:gd name="T27" fmla="*/ 986 h 1828"/>
                  <a:gd name="T28" fmla="*/ 1628 w 1827"/>
                  <a:gd name="T29" fmla="*/ 829 h 1828"/>
                  <a:gd name="T30" fmla="*/ 1604 w 1827"/>
                  <a:gd name="T31" fmla="*/ 671 h 1828"/>
                  <a:gd name="T32" fmla="*/ 1635 w 1827"/>
                  <a:gd name="T33" fmla="*/ 530 h 1828"/>
                  <a:gd name="T34" fmla="*/ 1664 w 1827"/>
                  <a:gd name="T35" fmla="*/ 753 h 1828"/>
                  <a:gd name="T36" fmla="*/ 1737 w 1827"/>
                  <a:gd name="T37" fmla="*/ 940 h 1828"/>
                  <a:gd name="T38" fmla="*/ 1816 w 1827"/>
                  <a:gd name="T39" fmla="*/ 1073 h 1828"/>
                  <a:gd name="T40" fmla="*/ 690 w 1827"/>
                  <a:gd name="T41" fmla="*/ 48 h 1828"/>
                  <a:gd name="T42" fmla="*/ 656 w 1827"/>
                  <a:gd name="T43" fmla="*/ 56 h 1828"/>
                  <a:gd name="T44" fmla="*/ 655 w 1827"/>
                  <a:gd name="T45" fmla="*/ 56 h 1828"/>
                  <a:gd name="T46" fmla="*/ 654 w 1827"/>
                  <a:gd name="T47" fmla="*/ 57 h 1828"/>
                  <a:gd name="T48" fmla="*/ 591 w 1827"/>
                  <a:gd name="T49" fmla="*/ 103 h 1828"/>
                  <a:gd name="T50" fmla="*/ 590 w 1827"/>
                  <a:gd name="T51" fmla="*/ 104 h 1828"/>
                  <a:gd name="T52" fmla="*/ 540 w 1827"/>
                  <a:gd name="T53" fmla="*/ 145 h 1828"/>
                  <a:gd name="T54" fmla="*/ 499 w 1827"/>
                  <a:gd name="T55" fmla="*/ 125 h 1828"/>
                  <a:gd name="T56" fmla="*/ 485 w 1827"/>
                  <a:gd name="T57" fmla="*/ 108 h 1828"/>
                  <a:gd name="T58" fmla="*/ 228 w 1827"/>
                  <a:gd name="T59" fmla="*/ 161 h 1828"/>
                  <a:gd name="T60" fmla="*/ 535 w 1827"/>
                  <a:gd name="T61" fmla="*/ 543 h 1828"/>
                  <a:gd name="T62" fmla="*/ 537 w 1827"/>
                  <a:gd name="T63" fmla="*/ 543 h 1828"/>
                  <a:gd name="T64" fmla="*/ 849 w 1827"/>
                  <a:gd name="T65" fmla="*/ 193 h 1828"/>
                  <a:gd name="T66" fmla="*/ 705 w 1827"/>
                  <a:gd name="T67" fmla="*/ 47 h 1828"/>
                  <a:gd name="T68" fmla="*/ 897 w 1827"/>
                  <a:gd name="T69" fmla="*/ 192 h 1828"/>
                  <a:gd name="T70" fmla="*/ 558 w 1827"/>
                  <a:gd name="T71" fmla="*/ 585 h 1828"/>
                  <a:gd name="T72" fmla="*/ 536 w 1827"/>
                  <a:gd name="T73" fmla="*/ 596 h 1828"/>
                  <a:gd name="T74" fmla="*/ 514 w 1827"/>
                  <a:gd name="T75" fmla="*/ 585 h 1828"/>
                  <a:gd name="T76" fmla="*/ 522 w 1827"/>
                  <a:gd name="T77" fmla="*/ 78 h 1828"/>
                  <a:gd name="T78" fmla="*/ 538 w 1827"/>
                  <a:gd name="T79" fmla="*/ 98 h 1828"/>
                  <a:gd name="T80" fmla="*/ 553 w 1827"/>
                  <a:gd name="T81" fmla="*/ 75 h 1828"/>
                  <a:gd name="T82" fmla="*/ 638 w 1827"/>
                  <a:gd name="T83" fmla="*/ 12 h 1828"/>
                  <a:gd name="T84" fmla="*/ 640 w 1827"/>
                  <a:gd name="T85" fmla="*/ 12 h 1828"/>
                  <a:gd name="T86" fmla="*/ 705 w 1827"/>
                  <a:gd name="T87" fmla="*/ 0 h 18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827" h="1828">
                    <a:moveTo>
                      <a:pt x="1816" y="1073"/>
                    </a:moveTo>
                    <a:cubicBezTo>
                      <a:pt x="1810" y="1092"/>
                      <a:pt x="1780" y="1148"/>
                      <a:pt x="1665" y="1147"/>
                    </a:cubicBezTo>
                    <a:cubicBezTo>
                      <a:pt x="1670" y="1195"/>
                      <a:pt x="1679" y="1295"/>
                      <a:pt x="1675" y="1359"/>
                    </a:cubicBezTo>
                    <a:cubicBezTo>
                      <a:pt x="1675" y="1370"/>
                      <a:pt x="1675" y="1370"/>
                      <a:pt x="1675" y="1370"/>
                    </a:cubicBezTo>
                    <a:cubicBezTo>
                      <a:pt x="1669" y="1457"/>
                      <a:pt x="1666" y="1505"/>
                      <a:pt x="1633" y="1522"/>
                    </a:cubicBezTo>
                    <a:cubicBezTo>
                      <a:pt x="1607" y="1535"/>
                      <a:pt x="1498" y="1556"/>
                      <a:pt x="1329" y="1536"/>
                    </a:cubicBezTo>
                    <a:cubicBezTo>
                      <a:pt x="1329" y="1804"/>
                      <a:pt x="1329" y="1804"/>
                      <a:pt x="1329" y="1804"/>
                    </a:cubicBezTo>
                    <a:cubicBezTo>
                      <a:pt x="1329" y="1817"/>
                      <a:pt x="1319" y="1828"/>
                      <a:pt x="1306" y="1828"/>
                    </a:cubicBezTo>
                    <a:cubicBezTo>
                      <a:pt x="1305" y="1828"/>
                      <a:pt x="1305" y="1828"/>
                      <a:pt x="1304" y="1828"/>
                    </a:cubicBezTo>
                    <a:cubicBezTo>
                      <a:pt x="1280" y="1828"/>
                      <a:pt x="970" y="1826"/>
                      <a:pt x="729" y="1727"/>
                    </a:cubicBezTo>
                    <a:cubicBezTo>
                      <a:pt x="720" y="1724"/>
                      <a:pt x="714" y="1715"/>
                      <a:pt x="714" y="1705"/>
                    </a:cubicBezTo>
                    <a:cubicBezTo>
                      <a:pt x="714" y="1419"/>
                      <a:pt x="714" y="1419"/>
                      <a:pt x="714" y="1419"/>
                    </a:cubicBezTo>
                    <a:cubicBezTo>
                      <a:pt x="714" y="1419"/>
                      <a:pt x="714" y="1418"/>
                      <a:pt x="714" y="1418"/>
                    </a:cubicBezTo>
                    <a:cubicBezTo>
                      <a:pt x="716" y="1420"/>
                      <a:pt x="718" y="1421"/>
                      <a:pt x="720" y="1423"/>
                    </a:cubicBezTo>
                    <a:cubicBezTo>
                      <a:pt x="726" y="1429"/>
                      <a:pt x="745" y="1444"/>
                      <a:pt x="762" y="1454"/>
                    </a:cubicBezTo>
                    <a:cubicBezTo>
                      <a:pt x="762" y="1689"/>
                      <a:pt x="762" y="1689"/>
                      <a:pt x="762" y="1689"/>
                    </a:cubicBezTo>
                    <a:cubicBezTo>
                      <a:pt x="959" y="1766"/>
                      <a:pt x="1205" y="1778"/>
                      <a:pt x="1282" y="1780"/>
                    </a:cubicBezTo>
                    <a:cubicBezTo>
                      <a:pt x="1282" y="1510"/>
                      <a:pt x="1282" y="1510"/>
                      <a:pt x="1282" y="1510"/>
                    </a:cubicBezTo>
                    <a:cubicBezTo>
                      <a:pt x="1282" y="1503"/>
                      <a:pt x="1285" y="1496"/>
                      <a:pt x="1290" y="1492"/>
                    </a:cubicBezTo>
                    <a:cubicBezTo>
                      <a:pt x="1295" y="1487"/>
                      <a:pt x="1302" y="1485"/>
                      <a:pt x="1309" y="1486"/>
                    </a:cubicBezTo>
                    <a:cubicBezTo>
                      <a:pt x="1484" y="1510"/>
                      <a:pt x="1595" y="1488"/>
                      <a:pt x="1611" y="1480"/>
                    </a:cubicBezTo>
                    <a:cubicBezTo>
                      <a:pt x="1620" y="1473"/>
                      <a:pt x="1624" y="1416"/>
                      <a:pt x="1627" y="1366"/>
                    </a:cubicBezTo>
                    <a:cubicBezTo>
                      <a:pt x="1628" y="1355"/>
                      <a:pt x="1628" y="1355"/>
                      <a:pt x="1628" y="1355"/>
                    </a:cubicBezTo>
                    <a:cubicBezTo>
                      <a:pt x="1633" y="1276"/>
                      <a:pt x="1615" y="1126"/>
                      <a:pt x="1615" y="1124"/>
                    </a:cubicBezTo>
                    <a:cubicBezTo>
                      <a:pt x="1614" y="1117"/>
                      <a:pt x="1617" y="1110"/>
                      <a:pt x="1622" y="1105"/>
                    </a:cubicBezTo>
                    <a:cubicBezTo>
                      <a:pt x="1627" y="1100"/>
                      <a:pt x="1634" y="1097"/>
                      <a:pt x="1641" y="1098"/>
                    </a:cubicBezTo>
                    <a:cubicBezTo>
                      <a:pt x="1723" y="1105"/>
                      <a:pt x="1762" y="1082"/>
                      <a:pt x="1771" y="1059"/>
                    </a:cubicBezTo>
                    <a:cubicBezTo>
                      <a:pt x="1769" y="1045"/>
                      <a:pt x="1733" y="1005"/>
                      <a:pt x="1715" y="986"/>
                    </a:cubicBezTo>
                    <a:cubicBezTo>
                      <a:pt x="1711" y="981"/>
                      <a:pt x="1706" y="976"/>
                      <a:pt x="1702" y="972"/>
                    </a:cubicBezTo>
                    <a:cubicBezTo>
                      <a:pt x="1671" y="937"/>
                      <a:pt x="1645" y="875"/>
                      <a:pt x="1628" y="829"/>
                    </a:cubicBezTo>
                    <a:cubicBezTo>
                      <a:pt x="1622" y="811"/>
                      <a:pt x="1620" y="786"/>
                      <a:pt x="1617" y="756"/>
                    </a:cubicBezTo>
                    <a:cubicBezTo>
                      <a:pt x="1615" y="727"/>
                      <a:pt x="1612" y="694"/>
                      <a:pt x="1604" y="671"/>
                    </a:cubicBezTo>
                    <a:cubicBezTo>
                      <a:pt x="1591" y="629"/>
                      <a:pt x="1588" y="560"/>
                      <a:pt x="1587" y="533"/>
                    </a:cubicBezTo>
                    <a:cubicBezTo>
                      <a:pt x="1607" y="532"/>
                      <a:pt x="1622" y="531"/>
                      <a:pt x="1635" y="530"/>
                    </a:cubicBezTo>
                    <a:cubicBezTo>
                      <a:pt x="1635" y="553"/>
                      <a:pt x="1637" y="620"/>
                      <a:pt x="1649" y="656"/>
                    </a:cubicBezTo>
                    <a:cubicBezTo>
                      <a:pt x="1659" y="685"/>
                      <a:pt x="1662" y="721"/>
                      <a:pt x="1664" y="753"/>
                    </a:cubicBezTo>
                    <a:cubicBezTo>
                      <a:pt x="1666" y="776"/>
                      <a:pt x="1668" y="801"/>
                      <a:pt x="1673" y="814"/>
                    </a:cubicBezTo>
                    <a:cubicBezTo>
                      <a:pt x="1694" y="873"/>
                      <a:pt x="1717" y="918"/>
                      <a:pt x="1737" y="940"/>
                    </a:cubicBezTo>
                    <a:cubicBezTo>
                      <a:pt x="1741" y="944"/>
                      <a:pt x="1745" y="949"/>
                      <a:pt x="1750" y="954"/>
                    </a:cubicBezTo>
                    <a:cubicBezTo>
                      <a:pt x="1797" y="1005"/>
                      <a:pt x="1827" y="1041"/>
                      <a:pt x="1816" y="1073"/>
                    </a:cubicBezTo>
                    <a:close/>
                    <a:moveTo>
                      <a:pt x="705" y="47"/>
                    </a:moveTo>
                    <a:cubicBezTo>
                      <a:pt x="700" y="47"/>
                      <a:pt x="695" y="48"/>
                      <a:pt x="690" y="48"/>
                    </a:cubicBezTo>
                    <a:cubicBezTo>
                      <a:pt x="689" y="48"/>
                      <a:pt x="689" y="48"/>
                      <a:pt x="689" y="48"/>
                    </a:cubicBezTo>
                    <a:cubicBezTo>
                      <a:pt x="678" y="49"/>
                      <a:pt x="667" y="52"/>
                      <a:pt x="656" y="56"/>
                    </a:cubicBezTo>
                    <a:cubicBezTo>
                      <a:pt x="656" y="56"/>
                      <a:pt x="656" y="56"/>
                      <a:pt x="656" y="56"/>
                    </a:cubicBezTo>
                    <a:cubicBezTo>
                      <a:pt x="655" y="56"/>
                      <a:pt x="655" y="56"/>
                      <a:pt x="655" y="56"/>
                    </a:cubicBezTo>
                    <a:cubicBezTo>
                      <a:pt x="655" y="56"/>
                      <a:pt x="655" y="56"/>
                      <a:pt x="655" y="56"/>
                    </a:cubicBezTo>
                    <a:cubicBezTo>
                      <a:pt x="655" y="56"/>
                      <a:pt x="655" y="56"/>
                      <a:pt x="654" y="57"/>
                    </a:cubicBezTo>
                    <a:cubicBezTo>
                      <a:pt x="654" y="57"/>
                      <a:pt x="654" y="57"/>
                      <a:pt x="654" y="57"/>
                    </a:cubicBezTo>
                    <a:cubicBezTo>
                      <a:pt x="629" y="66"/>
                      <a:pt x="608" y="82"/>
                      <a:pt x="591" y="103"/>
                    </a:cubicBezTo>
                    <a:cubicBezTo>
                      <a:pt x="591" y="103"/>
                      <a:pt x="591" y="103"/>
                      <a:pt x="591" y="103"/>
                    </a:cubicBezTo>
                    <a:cubicBezTo>
                      <a:pt x="591" y="104"/>
                      <a:pt x="591" y="104"/>
                      <a:pt x="590" y="104"/>
                    </a:cubicBezTo>
                    <a:cubicBezTo>
                      <a:pt x="586" y="110"/>
                      <a:pt x="583" y="115"/>
                      <a:pt x="579" y="121"/>
                    </a:cubicBezTo>
                    <a:cubicBezTo>
                      <a:pt x="571" y="135"/>
                      <a:pt x="557" y="144"/>
                      <a:pt x="540" y="145"/>
                    </a:cubicBezTo>
                    <a:cubicBezTo>
                      <a:pt x="540" y="145"/>
                      <a:pt x="539" y="145"/>
                      <a:pt x="538" y="145"/>
                    </a:cubicBezTo>
                    <a:cubicBezTo>
                      <a:pt x="523" y="145"/>
                      <a:pt x="508" y="138"/>
                      <a:pt x="499" y="125"/>
                    </a:cubicBezTo>
                    <a:cubicBezTo>
                      <a:pt x="497" y="122"/>
                      <a:pt x="495" y="119"/>
                      <a:pt x="493" y="117"/>
                    </a:cubicBezTo>
                    <a:cubicBezTo>
                      <a:pt x="490" y="114"/>
                      <a:pt x="487" y="111"/>
                      <a:pt x="485" y="108"/>
                    </a:cubicBezTo>
                    <a:cubicBezTo>
                      <a:pt x="445" y="58"/>
                      <a:pt x="400" y="48"/>
                      <a:pt x="370" y="48"/>
                    </a:cubicBezTo>
                    <a:cubicBezTo>
                      <a:pt x="303" y="48"/>
                      <a:pt x="244" y="95"/>
                      <a:pt x="228" y="161"/>
                    </a:cubicBezTo>
                    <a:cubicBezTo>
                      <a:pt x="215" y="212"/>
                      <a:pt x="229" y="269"/>
                      <a:pt x="267" y="327"/>
                    </a:cubicBezTo>
                    <a:cubicBezTo>
                      <a:pt x="319" y="404"/>
                      <a:pt x="409" y="476"/>
                      <a:pt x="535" y="543"/>
                    </a:cubicBezTo>
                    <a:cubicBezTo>
                      <a:pt x="536" y="543"/>
                      <a:pt x="536" y="543"/>
                      <a:pt x="536" y="543"/>
                    </a:cubicBezTo>
                    <a:cubicBezTo>
                      <a:pt x="536" y="543"/>
                      <a:pt x="537" y="543"/>
                      <a:pt x="537" y="543"/>
                    </a:cubicBezTo>
                    <a:cubicBezTo>
                      <a:pt x="738" y="437"/>
                      <a:pt x="851" y="311"/>
                      <a:pt x="849" y="195"/>
                    </a:cubicBezTo>
                    <a:cubicBezTo>
                      <a:pt x="849" y="195"/>
                      <a:pt x="849" y="194"/>
                      <a:pt x="849" y="193"/>
                    </a:cubicBezTo>
                    <a:cubicBezTo>
                      <a:pt x="849" y="193"/>
                      <a:pt x="849" y="192"/>
                      <a:pt x="849" y="192"/>
                    </a:cubicBezTo>
                    <a:cubicBezTo>
                      <a:pt x="849" y="112"/>
                      <a:pt x="785" y="47"/>
                      <a:pt x="705" y="47"/>
                    </a:cubicBezTo>
                    <a:moveTo>
                      <a:pt x="705" y="0"/>
                    </a:moveTo>
                    <a:cubicBezTo>
                      <a:pt x="811" y="0"/>
                      <a:pt x="897" y="86"/>
                      <a:pt x="897" y="192"/>
                    </a:cubicBezTo>
                    <a:cubicBezTo>
                      <a:pt x="897" y="192"/>
                      <a:pt x="897" y="193"/>
                      <a:pt x="897" y="194"/>
                    </a:cubicBezTo>
                    <a:cubicBezTo>
                      <a:pt x="899" y="307"/>
                      <a:pt x="813" y="451"/>
                      <a:pt x="558" y="585"/>
                    </a:cubicBezTo>
                    <a:cubicBezTo>
                      <a:pt x="557" y="586"/>
                      <a:pt x="556" y="587"/>
                      <a:pt x="554" y="587"/>
                    </a:cubicBezTo>
                    <a:cubicBezTo>
                      <a:pt x="536" y="596"/>
                      <a:pt x="536" y="596"/>
                      <a:pt x="536" y="596"/>
                    </a:cubicBezTo>
                    <a:cubicBezTo>
                      <a:pt x="518" y="587"/>
                      <a:pt x="518" y="587"/>
                      <a:pt x="518" y="587"/>
                    </a:cubicBezTo>
                    <a:cubicBezTo>
                      <a:pt x="517" y="587"/>
                      <a:pt x="515" y="586"/>
                      <a:pt x="514" y="585"/>
                    </a:cubicBezTo>
                    <a:cubicBezTo>
                      <a:pt x="0" y="315"/>
                      <a:pt x="174" y="0"/>
                      <a:pt x="370" y="0"/>
                    </a:cubicBezTo>
                    <a:cubicBezTo>
                      <a:pt x="423" y="0"/>
                      <a:pt x="478" y="24"/>
                      <a:pt x="522" y="78"/>
                    </a:cubicBezTo>
                    <a:cubicBezTo>
                      <a:pt x="523" y="80"/>
                      <a:pt x="525" y="82"/>
                      <a:pt x="527" y="83"/>
                    </a:cubicBezTo>
                    <a:cubicBezTo>
                      <a:pt x="531" y="88"/>
                      <a:pt x="535" y="93"/>
                      <a:pt x="538" y="98"/>
                    </a:cubicBezTo>
                    <a:cubicBezTo>
                      <a:pt x="542" y="90"/>
                      <a:pt x="547" y="83"/>
                      <a:pt x="553" y="75"/>
                    </a:cubicBezTo>
                    <a:cubicBezTo>
                      <a:pt x="553" y="75"/>
                      <a:pt x="553" y="75"/>
                      <a:pt x="553" y="75"/>
                    </a:cubicBezTo>
                    <a:cubicBezTo>
                      <a:pt x="553" y="75"/>
                      <a:pt x="554" y="74"/>
                      <a:pt x="554" y="74"/>
                    </a:cubicBezTo>
                    <a:cubicBezTo>
                      <a:pt x="576" y="46"/>
                      <a:pt x="604" y="25"/>
                      <a:pt x="638" y="12"/>
                    </a:cubicBezTo>
                    <a:cubicBezTo>
                      <a:pt x="638" y="12"/>
                      <a:pt x="638" y="12"/>
                      <a:pt x="638" y="12"/>
                    </a:cubicBezTo>
                    <a:cubicBezTo>
                      <a:pt x="639" y="12"/>
                      <a:pt x="639" y="12"/>
                      <a:pt x="640" y="12"/>
                    </a:cubicBezTo>
                    <a:cubicBezTo>
                      <a:pt x="654" y="6"/>
                      <a:pt x="670" y="3"/>
                      <a:pt x="685" y="1"/>
                    </a:cubicBezTo>
                    <a:cubicBezTo>
                      <a:pt x="691" y="0"/>
                      <a:pt x="698" y="0"/>
                      <a:pt x="705" y="0"/>
                    </a:cubicBezTo>
                    <a:close/>
                  </a:path>
                </a:pathLst>
              </a:custGeom>
              <a:grpFill/>
              <a:ln w="8572">
                <a:solidFill>
                  <a:schemeClr val="bg1"/>
                </a:solidFill>
              </a:ln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22" name="Freeform 6">
                <a:extLst>
                  <a:ext uri="{FF2B5EF4-FFF2-40B4-BE49-F238E27FC236}">
                    <a16:creationId xmlns:a16="http://schemas.microsoft.com/office/drawing/2014/main" id="{77682D6A-E17C-0539-51C0-C5C84E3F8A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22998" y="2901268"/>
                <a:ext cx="1026954" cy="868229"/>
              </a:xfrm>
              <a:custGeom>
                <a:avLst/>
                <a:gdLst>
                  <a:gd name="T0" fmla="*/ 1306 w 1439"/>
                  <a:gd name="T1" fmla="*/ 301 h 1217"/>
                  <a:gd name="T2" fmla="*/ 1302 w 1439"/>
                  <a:gd name="T3" fmla="*/ 306 h 1217"/>
                  <a:gd name="T4" fmla="*/ 877 w 1439"/>
                  <a:gd name="T5" fmla="*/ 403 h 1217"/>
                  <a:gd name="T6" fmla="*/ 732 w 1439"/>
                  <a:gd name="T7" fmla="*/ 725 h 1217"/>
                  <a:gd name="T8" fmla="*/ 629 w 1439"/>
                  <a:gd name="T9" fmla="*/ 734 h 1217"/>
                  <a:gd name="T10" fmla="*/ 624 w 1439"/>
                  <a:gd name="T11" fmla="*/ 729 h 1217"/>
                  <a:gd name="T12" fmla="*/ 426 w 1439"/>
                  <a:gd name="T13" fmla="*/ 557 h 1217"/>
                  <a:gd name="T14" fmla="*/ 425 w 1439"/>
                  <a:gd name="T15" fmla="*/ 931 h 1217"/>
                  <a:gd name="T16" fmla="*/ 426 w 1439"/>
                  <a:gd name="T17" fmla="*/ 933 h 1217"/>
                  <a:gd name="T18" fmla="*/ 426 w 1439"/>
                  <a:gd name="T19" fmla="*/ 1209 h 1217"/>
                  <a:gd name="T20" fmla="*/ 416 w 1439"/>
                  <a:gd name="T21" fmla="*/ 1213 h 1217"/>
                  <a:gd name="T22" fmla="*/ 128 w 1439"/>
                  <a:gd name="T23" fmla="*/ 437 h 1217"/>
                  <a:gd name="T24" fmla="*/ 156 w 1439"/>
                  <a:gd name="T25" fmla="*/ 452 h 1217"/>
                  <a:gd name="T26" fmla="*/ 163 w 1439"/>
                  <a:gd name="T27" fmla="*/ 456 h 1217"/>
                  <a:gd name="T28" fmla="*/ 180 w 1439"/>
                  <a:gd name="T29" fmla="*/ 463 h 1217"/>
                  <a:gd name="T30" fmla="*/ 200 w 1439"/>
                  <a:gd name="T31" fmla="*/ 468 h 1217"/>
                  <a:gd name="T32" fmla="*/ 220 w 1439"/>
                  <a:gd name="T33" fmla="*/ 463 h 1217"/>
                  <a:gd name="T34" fmla="*/ 237 w 1439"/>
                  <a:gd name="T35" fmla="*/ 456 h 1217"/>
                  <a:gd name="T36" fmla="*/ 244 w 1439"/>
                  <a:gd name="T37" fmla="*/ 452 h 1217"/>
                  <a:gd name="T38" fmla="*/ 608 w 1439"/>
                  <a:gd name="T39" fmla="*/ 20 h 1217"/>
                  <a:gd name="T40" fmla="*/ 608 w 1439"/>
                  <a:gd name="T41" fmla="*/ 17 h 1217"/>
                  <a:gd name="T42" fmla="*/ 608 w 1439"/>
                  <a:gd name="T43" fmla="*/ 14 h 1217"/>
                  <a:gd name="T44" fmla="*/ 759 w 1439"/>
                  <a:gd name="T45" fmla="*/ 0 h 1217"/>
                  <a:gd name="T46" fmla="*/ 1399 w 1439"/>
                  <a:gd name="T47" fmla="*/ 95 h 1217"/>
                  <a:gd name="T48" fmla="*/ 1306 w 1439"/>
                  <a:gd name="T49" fmla="*/ 301 h 1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439" h="1217">
                    <a:moveTo>
                      <a:pt x="1306" y="301"/>
                    </a:moveTo>
                    <a:cubicBezTo>
                      <a:pt x="1305" y="303"/>
                      <a:pt x="1304" y="305"/>
                      <a:pt x="1302" y="306"/>
                    </a:cubicBezTo>
                    <a:cubicBezTo>
                      <a:pt x="1260" y="320"/>
                      <a:pt x="1031" y="292"/>
                      <a:pt x="877" y="403"/>
                    </a:cubicBezTo>
                    <a:cubicBezTo>
                      <a:pt x="794" y="462"/>
                      <a:pt x="732" y="559"/>
                      <a:pt x="732" y="725"/>
                    </a:cubicBezTo>
                    <a:cubicBezTo>
                      <a:pt x="732" y="748"/>
                      <a:pt x="649" y="737"/>
                      <a:pt x="629" y="734"/>
                    </a:cubicBezTo>
                    <a:cubicBezTo>
                      <a:pt x="627" y="734"/>
                      <a:pt x="625" y="732"/>
                      <a:pt x="624" y="729"/>
                    </a:cubicBezTo>
                    <a:cubicBezTo>
                      <a:pt x="619" y="695"/>
                      <a:pt x="581" y="476"/>
                      <a:pt x="426" y="557"/>
                    </a:cubicBezTo>
                    <a:cubicBezTo>
                      <a:pt x="281" y="632"/>
                      <a:pt x="416" y="910"/>
                      <a:pt x="425" y="931"/>
                    </a:cubicBezTo>
                    <a:cubicBezTo>
                      <a:pt x="426" y="932"/>
                      <a:pt x="426" y="932"/>
                      <a:pt x="426" y="933"/>
                    </a:cubicBezTo>
                    <a:cubicBezTo>
                      <a:pt x="426" y="1209"/>
                      <a:pt x="426" y="1209"/>
                      <a:pt x="426" y="1209"/>
                    </a:cubicBezTo>
                    <a:cubicBezTo>
                      <a:pt x="426" y="1214"/>
                      <a:pt x="420" y="1217"/>
                      <a:pt x="416" y="1213"/>
                    </a:cubicBezTo>
                    <a:cubicBezTo>
                      <a:pt x="351" y="1153"/>
                      <a:pt x="0" y="803"/>
                      <a:pt x="128" y="437"/>
                    </a:cubicBezTo>
                    <a:cubicBezTo>
                      <a:pt x="137" y="442"/>
                      <a:pt x="147" y="447"/>
                      <a:pt x="156" y="452"/>
                    </a:cubicBezTo>
                    <a:cubicBezTo>
                      <a:pt x="159" y="454"/>
                      <a:pt x="161" y="455"/>
                      <a:pt x="163" y="456"/>
                    </a:cubicBezTo>
                    <a:cubicBezTo>
                      <a:pt x="180" y="463"/>
                      <a:pt x="180" y="463"/>
                      <a:pt x="180" y="463"/>
                    </a:cubicBezTo>
                    <a:cubicBezTo>
                      <a:pt x="186" y="466"/>
                      <a:pt x="193" y="468"/>
                      <a:pt x="200" y="468"/>
                    </a:cubicBezTo>
                    <a:cubicBezTo>
                      <a:pt x="207" y="468"/>
                      <a:pt x="214" y="466"/>
                      <a:pt x="220" y="463"/>
                    </a:cubicBezTo>
                    <a:cubicBezTo>
                      <a:pt x="237" y="456"/>
                      <a:pt x="237" y="456"/>
                      <a:pt x="237" y="456"/>
                    </a:cubicBezTo>
                    <a:cubicBezTo>
                      <a:pt x="239" y="455"/>
                      <a:pt x="242" y="453"/>
                      <a:pt x="244" y="452"/>
                    </a:cubicBezTo>
                    <a:cubicBezTo>
                      <a:pt x="563" y="284"/>
                      <a:pt x="609" y="110"/>
                      <a:pt x="608" y="20"/>
                    </a:cubicBezTo>
                    <a:cubicBezTo>
                      <a:pt x="608" y="19"/>
                      <a:pt x="608" y="18"/>
                      <a:pt x="608" y="17"/>
                    </a:cubicBezTo>
                    <a:cubicBezTo>
                      <a:pt x="608" y="16"/>
                      <a:pt x="608" y="15"/>
                      <a:pt x="608" y="14"/>
                    </a:cubicBezTo>
                    <a:cubicBezTo>
                      <a:pt x="654" y="5"/>
                      <a:pt x="704" y="0"/>
                      <a:pt x="759" y="0"/>
                    </a:cubicBezTo>
                    <a:cubicBezTo>
                      <a:pt x="1158" y="0"/>
                      <a:pt x="1028" y="102"/>
                      <a:pt x="1399" y="95"/>
                    </a:cubicBezTo>
                    <a:cubicBezTo>
                      <a:pt x="1439" y="95"/>
                      <a:pt x="1325" y="219"/>
                      <a:pt x="1306" y="301"/>
                    </a:cubicBezTo>
                    <a:close/>
                  </a:path>
                </a:pathLst>
              </a:custGeom>
              <a:grpFill/>
              <a:ln w="8572">
                <a:solidFill>
                  <a:schemeClr val="bg1"/>
                </a:solidFill>
              </a:ln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dirty="0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BDE650A0-B93A-9A41-BD42-C118612C5313}"/>
              </a:ext>
            </a:extLst>
          </p:cNvPr>
          <p:cNvSpPr txBox="1"/>
          <p:nvPr/>
        </p:nvSpPr>
        <p:spPr>
          <a:xfrm>
            <a:off x="1537441" y="2431522"/>
            <a:ext cx="3200943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defRPr/>
            </a:pPr>
            <a:r>
              <a:rPr lang="en-US" sz="2400" dirty="0">
                <a:latin typeface="Heebo Light" pitchFamily="2" charset="-79"/>
                <a:cs typeface="Heebo Light" pitchFamily="2" charset="-79"/>
              </a:rPr>
              <a:t>Combines </a:t>
            </a:r>
            <a:r>
              <a:rPr lang="en-US" sz="2400" b="1" dirty="0">
                <a:latin typeface="Heebo Light" pitchFamily="2" charset="-79"/>
                <a:cs typeface="Heebo Light" pitchFamily="2" charset="-79"/>
              </a:rPr>
              <a:t>Emotion</a:t>
            </a:r>
            <a:r>
              <a:rPr lang="en-US" sz="2400" dirty="0">
                <a:latin typeface="Heebo Light" pitchFamily="2" charset="-79"/>
                <a:cs typeface="Heebo Light" pitchFamily="2" charset="-79"/>
              </a:rPr>
              <a:t> and</a:t>
            </a:r>
            <a:r>
              <a:rPr lang="en-US" sz="2400" dirty="0">
                <a:solidFill>
                  <a:prstClr val="white"/>
                </a:solidFill>
                <a:latin typeface="Heebo Light" pitchFamily="2" charset="-79"/>
                <a:cs typeface="Heebo Light" pitchFamily="2" charset="-79"/>
              </a:rPr>
              <a:t> </a:t>
            </a:r>
            <a:r>
              <a:rPr lang="en-US" sz="2400" b="1" dirty="0">
                <a:solidFill>
                  <a:srgbClr val="EF3E6B"/>
                </a:solidFill>
                <a:latin typeface="Heebo Light" pitchFamily="2" charset="-79"/>
                <a:cs typeface="Heebo Light" pitchFamily="2" charset="-79"/>
              </a:rPr>
              <a:t>intellect</a:t>
            </a:r>
            <a:endParaRPr lang="he-IL" sz="2400" b="1" dirty="0">
              <a:solidFill>
                <a:srgbClr val="EF3E6B"/>
              </a:solidFill>
              <a:latin typeface="Heebo Light" pitchFamily="2" charset="-79"/>
              <a:cs typeface="Heebo Light" pitchFamily="2" charset="-79"/>
            </a:endParaRP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A30B9BAB-E939-48C6-93D7-169565292B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8891" y="1563629"/>
            <a:ext cx="725895" cy="714294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7A910FDA-9974-3B4D-A6AF-756EB6664369}"/>
              </a:ext>
            </a:extLst>
          </p:cNvPr>
          <p:cNvSpPr txBox="1"/>
          <p:nvPr/>
        </p:nvSpPr>
        <p:spPr>
          <a:xfrm>
            <a:off x="6585294" y="2431522"/>
            <a:ext cx="4253741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defRPr/>
            </a:pPr>
            <a:r>
              <a:rPr lang="en-US" sz="2400" dirty="0">
                <a:latin typeface="Heebo Light" pitchFamily="2" charset="-79"/>
                <a:cs typeface="Heebo Light" pitchFamily="2" charset="-79"/>
              </a:rPr>
              <a:t>A doorway to </a:t>
            </a:r>
            <a:r>
              <a:rPr lang="en-US" sz="2400" b="1" dirty="0">
                <a:latin typeface="Heebo Light" pitchFamily="2" charset="-79"/>
                <a:cs typeface="Heebo Light" pitchFamily="2" charset="-79"/>
              </a:rPr>
              <a:t>aesthetic expression</a:t>
            </a:r>
            <a:r>
              <a:rPr lang="en-US" sz="2400" dirty="0">
                <a:latin typeface="Heebo Light" pitchFamily="2" charset="-79"/>
                <a:cs typeface="Heebo Light" pitchFamily="2" charset="-79"/>
              </a:rPr>
              <a:t> and</a:t>
            </a:r>
            <a:r>
              <a:rPr lang="en-US" sz="2400" dirty="0">
                <a:solidFill>
                  <a:prstClr val="white"/>
                </a:solidFill>
                <a:latin typeface="Heebo Light" pitchFamily="2" charset="-79"/>
                <a:cs typeface="Heebo Light" pitchFamily="2" charset="-79"/>
              </a:rPr>
              <a:t> </a:t>
            </a:r>
            <a:r>
              <a:rPr lang="en-US" sz="2400" b="1" dirty="0">
                <a:solidFill>
                  <a:srgbClr val="EF3E6B"/>
                </a:solidFill>
                <a:latin typeface="Heebo Light" pitchFamily="2" charset="-79"/>
                <a:cs typeface="Heebo Light" pitchFamily="2" charset="-79"/>
              </a:rPr>
              <a:t>aspiration</a:t>
            </a:r>
            <a:endParaRPr lang="he-IL" sz="2400" b="1" dirty="0">
              <a:solidFill>
                <a:srgbClr val="EF3E6B"/>
              </a:solidFill>
              <a:latin typeface="Heebo Light" pitchFamily="2" charset="-79"/>
              <a:cs typeface="Heebo Light" pitchFamily="2" charset="-79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3F2ACD0F-4CC9-48E7-A0A5-B6D73A2B63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862"/>
          <a:stretch/>
        </p:blipFill>
        <p:spPr>
          <a:xfrm>
            <a:off x="2607002" y="3459713"/>
            <a:ext cx="1061822" cy="882770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105EE327-093C-5D49-889C-6FD777191C47}"/>
              </a:ext>
            </a:extLst>
          </p:cNvPr>
          <p:cNvSpPr txBox="1"/>
          <p:nvPr/>
        </p:nvSpPr>
        <p:spPr>
          <a:xfrm>
            <a:off x="930014" y="4516222"/>
            <a:ext cx="4415798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defRPr/>
            </a:pPr>
            <a:r>
              <a:rPr lang="en-US" sz="2400" dirty="0">
                <a:latin typeface="Heebo Light" pitchFamily="2" charset="-79"/>
                <a:cs typeface="Heebo Light" pitchFamily="2" charset="-79"/>
              </a:rPr>
              <a:t>Introduce us to </a:t>
            </a:r>
            <a:r>
              <a:rPr lang="en-US" sz="2400" b="1" dirty="0">
                <a:latin typeface="Heebo Light" pitchFamily="2" charset="-79"/>
                <a:cs typeface="Heebo Light" pitchFamily="2" charset="-79"/>
              </a:rPr>
              <a:t>"the other"</a:t>
            </a:r>
            <a:r>
              <a:rPr lang="en-US" sz="2400" b="1" dirty="0">
                <a:solidFill>
                  <a:srgbClr val="F197FF"/>
                </a:solidFill>
                <a:latin typeface="Heebo Light" pitchFamily="2" charset="-79"/>
                <a:cs typeface="Heebo Light" pitchFamily="2" charset="-79"/>
              </a:rPr>
              <a:t> </a:t>
            </a:r>
            <a:r>
              <a:rPr lang="en-US" sz="2400" dirty="0">
                <a:latin typeface="Heebo Light" pitchFamily="2" charset="-79"/>
                <a:cs typeface="Heebo Light" pitchFamily="2" charset="-79"/>
              </a:rPr>
              <a:t>within and around us</a:t>
            </a:r>
            <a:endParaRPr lang="he-IL" sz="2400" dirty="0">
              <a:latin typeface="Heebo Light" pitchFamily="2" charset="-79"/>
              <a:cs typeface="Heebo Light" pitchFamily="2" charset="-79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FC5E2F9-6F25-493C-83D3-B02369E6B6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1624" y="3363202"/>
            <a:ext cx="1116971" cy="1116971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A5BCF86-4A4C-124A-B8D5-FDC993646BDC}"/>
              </a:ext>
            </a:extLst>
          </p:cNvPr>
          <p:cNvSpPr txBox="1"/>
          <p:nvPr/>
        </p:nvSpPr>
        <p:spPr>
          <a:xfrm>
            <a:off x="6561223" y="4516222"/>
            <a:ext cx="4301884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defRPr/>
            </a:pPr>
            <a:r>
              <a:rPr lang="en-US" sz="2400" dirty="0">
                <a:latin typeface="Heebo Light" pitchFamily="2" charset="-79"/>
                <a:cs typeface="Heebo Light" pitchFamily="2" charset="-79"/>
              </a:rPr>
              <a:t>Enhances both </a:t>
            </a:r>
            <a:r>
              <a:rPr lang="en-US" sz="2400" b="1" dirty="0">
                <a:latin typeface="Heebo Light" pitchFamily="2" charset="-79"/>
                <a:cs typeface="Heebo Light" pitchFamily="2" charset="-79"/>
              </a:rPr>
              <a:t>individual</a:t>
            </a:r>
            <a:r>
              <a:rPr lang="en-US" sz="2400" dirty="0">
                <a:latin typeface="Heebo Light" pitchFamily="2" charset="-79"/>
                <a:cs typeface="Heebo Light" pitchFamily="2" charset="-79"/>
              </a:rPr>
              <a:t> and</a:t>
            </a:r>
            <a:r>
              <a:rPr lang="en-US" sz="2400" dirty="0">
                <a:solidFill>
                  <a:prstClr val="white"/>
                </a:solidFill>
                <a:latin typeface="Heebo Light" pitchFamily="2" charset="-79"/>
                <a:cs typeface="Heebo Light" pitchFamily="2" charset="-79"/>
              </a:rPr>
              <a:t> </a:t>
            </a:r>
            <a:r>
              <a:rPr lang="en-US" sz="2400" b="1" dirty="0">
                <a:solidFill>
                  <a:srgbClr val="EF3E6B"/>
                </a:solidFill>
                <a:latin typeface="Heebo Light" pitchFamily="2" charset="-79"/>
                <a:cs typeface="Heebo Light" pitchFamily="2" charset="-79"/>
              </a:rPr>
              <a:t>community identities</a:t>
            </a:r>
            <a:endParaRPr lang="he-IL" sz="2400" b="1" dirty="0">
              <a:solidFill>
                <a:srgbClr val="EF3E6B"/>
              </a:solidFill>
              <a:latin typeface="Heebo Light" pitchFamily="2" charset="-79"/>
              <a:cs typeface="Heebo Light" pitchFamily="2" charset="-79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743989-7FE5-AE24-8914-219A511060D7}"/>
              </a:ext>
            </a:extLst>
          </p:cNvPr>
          <p:cNvSpPr txBox="1"/>
          <p:nvPr/>
        </p:nvSpPr>
        <p:spPr>
          <a:xfrm>
            <a:off x="537070" y="5501714"/>
            <a:ext cx="10842130" cy="11541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sz="2000" i="1" dirty="0">
                <a:latin typeface="Heebo Light" pitchFamily="2" charset="-79"/>
                <a:cs typeface="Heebo Light" pitchFamily="2" charset="-79"/>
              </a:rPr>
              <a:t>"</a:t>
            </a:r>
            <a:r>
              <a:rPr lang="en-US" sz="2400" i="1" dirty="0">
                <a:latin typeface="Heebo Light" pitchFamily="2" charset="-79"/>
                <a:cs typeface="Heebo Light" pitchFamily="2" charset="-79"/>
              </a:rPr>
              <a:t>Culture must also be challenging, surprising, kicking and sometimes defiant. </a:t>
            </a:r>
          </a:p>
          <a:p>
            <a:pPr algn="ctr">
              <a:lnSpc>
                <a:spcPct val="150000"/>
              </a:lnSpc>
              <a:defRPr/>
            </a:pPr>
            <a:r>
              <a:rPr lang="en-US" sz="2400" i="1" dirty="0">
                <a:latin typeface="Heebo Light" pitchFamily="2" charset="-79"/>
                <a:cs typeface="Heebo Light" pitchFamily="2" charset="-79"/>
              </a:rPr>
              <a:t>It needs to get us off balance"</a:t>
            </a:r>
            <a:endParaRPr lang="he-IL" sz="2400" i="1" dirty="0">
              <a:latin typeface="Heebo Light" pitchFamily="2" charset="-79"/>
              <a:cs typeface="Heebo Light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8600293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logo nalagaat center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474" y="124204"/>
            <a:ext cx="713776" cy="141172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4538" y="443828"/>
            <a:ext cx="8162924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latin typeface="Heebo Light"/>
              </a:rPr>
              <a:t>Our Mission</a:t>
            </a:r>
          </a:p>
        </p:txBody>
      </p:sp>
      <p:sp>
        <p:nvSpPr>
          <p:cNvPr id="3" name="מלבן 2"/>
          <p:cNvSpPr/>
          <p:nvPr/>
        </p:nvSpPr>
        <p:spPr>
          <a:xfrm>
            <a:off x="866775" y="2449261"/>
            <a:ext cx="10487025" cy="13631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lnSpc>
                <a:spcPct val="150000"/>
              </a:lnSpc>
              <a:spcAft>
                <a:spcPts val="1200"/>
              </a:spcAft>
            </a:pPr>
            <a:r>
              <a:rPr lang="en-US" sz="3200" dirty="0">
                <a:latin typeface="Heebo Light"/>
              </a:rPr>
              <a:t>To expand Na </a:t>
            </a:r>
            <a:r>
              <a:rPr lang="en-US" sz="3200" dirty="0" err="1">
                <a:latin typeface="Heebo Light"/>
              </a:rPr>
              <a:t>Lagaat’s</a:t>
            </a:r>
            <a:r>
              <a:rPr lang="en-US" sz="3200" dirty="0">
                <a:latin typeface="Heebo Light"/>
              </a:rPr>
              <a:t> model globally, inspiring others. 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28D29E75-4221-A94E-345A-B32600075CE2}"/>
              </a:ext>
            </a:extLst>
          </p:cNvPr>
          <p:cNvSpPr txBox="1">
            <a:spLocks/>
          </p:cNvSpPr>
          <p:nvPr/>
        </p:nvSpPr>
        <p:spPr>
          <a:xfrm>
            <a:off x="605481" y="5855398"/>
            <a:ext cx="11049244" cy="5009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latin typeface="Heebo Light"/>
              </a:rPr>
              <a:t>Theatre  |  School of Performing Arts  |  Dark Restaurant  |  Events  | workshops</a:t>
            </a:r>
            <a:endParaRPr lang="en-GB" sz="2400" dirty="0">
              <a:latin typeface="Heebo Ligh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#ZeroCon25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50785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logo nalagaat center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474" y="124204"/>
            <a:ext cx="713776" cy="141172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8338" y="2158328"/>
            <a:ext cx="8162924" cy="1325563"/>
          </a:xfrm>
        </p:spPr>
        <p:txBody>
          <a:bodyPr>
            <a:normAutofit/>
          </a:bodyPr>
          <a:lstStyle/>
          <a:p>
            <a:pPr algn="ctr"/>
            <a:r>
              <a:rPr lang="en-US" sz="7000" b="1" dirty="0">
                <a:latin typeface="Heebo Light"/>
              </a:rPr>
              <a:t>THANK YOU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28D29E75-4221-A94E-345A-B32600075CE2}"/>
              </a:ext>
            </a:extLst>
          </p:cNvPr>
          <p:cNvSpPr txBox="1">
            <a:spLocks/>
          </p:cNvSpPr>
          <p:nvPr/>
        </p:nvSpPr>
        <p:spPr>
          <a:xfrm>
            <a:off x="667264" y="5832389"/>
            <a:ext cx="11059297" cy="5239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latin typeface="Heebo Light"/>
              </a:rPr>
              <a:t>Theatre  |  School of Performing Arts  |  Dark Restaurant  |  Events  |  Workshops</a:t>
            </a:r>
            <a:endParaRPr lang="en-GB" sz="2400" dirty="0">
              <a:latin typeface="Heebo Ligh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#ZeroCon25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9349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9867EA19-6E67-4295-F673-081EFF01B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125" y="1346200"/>
            <a:ext cx="10734675" cy="1692275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br>
              <a:rPr lang="en-US" sz="3600" b="1" dirty="0">
                <a:latin typeface="Heebo Light"/>
              </a:rPr>
            </a:br>
            <a:r>
              <a:rPr lang="en-US" sz="3600" b="1" dirty="0">
                <a:latin typeface="Heebo Light"/>
              </a:rPr>
              <a:t>Na Laga’at Center</a:t>
            </a:r>
            <a:br>
              <a:rPr lang="en-US" sz="3600" b="1" dirty="0">
                <a:latin typeface="Heebo Light"/>
              </a:rPr>
            </a:br>
            <a:r>
              <a:rPr lang="en-US" sz="3600" b="1" dirty="0">
                <a:latin typeface="Heebo Light"/>
              </a:rPr>
              <a:t>An Unforgettable Inclusive Cultural Experience</a:t>
            </a:r>
            <a:br>
              <a:rPr lang="en-US" sz="3600" b="1" dirty="0">
                <a:latin typeface="Heebo Light"/>
              </a:rPr>
            </a:br>
            <a:endParaRPr lang="en-GB" sz="3600" b="1" dirty="0">
              <a:latin typeface="Heebo Light"/>
            </a:endParaRPr>
          </a:p>
        </p:txBody>
      </p:sp>
      <p:pic>
        <p:nvPicPr>
          <p:cNvPr id="7" name="תמונה 3" descr="logo na lagaat center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480" y="3666331"/>
            <a:ext cx="4571402" cy="2062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6236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EE3F4A3B-4207-080B-49C5-C981A8D8C3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2089716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04" imgH="405" progId="TCLayout.ActiveDocument.1">
                  <p:embed/>
                </p:oleObj>
              </mc:Choice>
              <mc:Fallback>
                <p:oleObj name="think-cell Slide" r:id="rId4" imgW="404" imgH="405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0B086C09-2E09-7248-F33D-C0353EC9C2E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730" y="342900"/>
            <a:ext cx="11384229" cy="1358628"/>
          </a:xfrm>
        </p:spPr>
        <p:txBody>
          <a:bodyPr vert="horz">
            <a:noAutofit/>
          </a:bodyPr>
          <a:lstStyle/>
          <a:p>
            <a:pPr algn="ctr" rtl="0"/>
            <a:r>
              <a:rPr lang="en-US" sz="2400" b="1" i="0" u="none" baseline="0" dirty="0">
                <a:latin typeface="Heebo Light"/>
                <a:ea typeface="Calibri" panose="020F0502020204030204" pitchFamily="34" charset="0"/>
                <a:cs typeface="Calibri" panose="020F0502020204030204" pitchFamily="34" charset="0"/>
              </a:rPr>
              <a:t>Since Its Establishment in 2007, N</a:t>
            </a:r>
            <a:r>
              <a:rPr lang="en-US" sz="2400" b="1" dirty="0">
                <a:latin typeface="Heebo Light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400" b="1" i="0" u="none" baseline="0" dirty="0">
                <a:latin typeface="Heebo Light"/>
                <a:ea typeface="Calibri" panose="020F0502020204030204" pitchFamily="34" charset="0"/>
                <a:cs typeface="Calibri" panose="020F0502020204030204" pitchFamily="34" charset="0"/>
              </a:rPr>
              <a:t> Laga’at Center Has Contributed to Shaping a New Reality </a:t>
            </a:r>
            <a:br>
              <a:rPr lang="en-US" sz="2400" b="1" i="0" u="none" baseline="0" dirty="0">
                <a:latin typeface="Heebo Light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400" b="1" i="0" u="none" baseline="0" dirty="0">
                <a:latin typeface="Heebo Light"/>
                <a:ea typeface="Calibri" panose="020F0502020204030204" pitchFamily="34" charset="0"/>
                <a:cs typeface="Calibri" panose="020F0502020204030204" pitchFamily="34" charset="0"/>
              </a:rPr>
              <a:t>and Changing the Social and Public Perception in Israel Towards the Blind, Deaf, and Blind-Deaf Populations (Usher Syndrome)</a:t>
            </a:r>
            <a:endParaRPr lang="en" sz="2400" b="1" dirty="0">
              <a:latin typeface="Heebo Light"/>
              <a:cs typeface="Calibri" panose="020F0502020204030204" pitchFamily="34" charset="0"/>
            </a:endParaRP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BBA5294E-8333-66AD-5625-00B1A424D1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60731" y="1830095"/>
            <a:ext cx="2882900" cy="2317723"/>
            <a:chOff x="9102818" y="1830095"/>
            <a:chExt cx="2882900" cy="2317723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0C5C61E1-C241-62B3-A4A7-7A23D144525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781310" y="1830095"/>
              <a:ext cx="1594721" cy="1594721"/>
            </a:xfrm>
            <a:prstGeom prst="ellipse">
              <a:avLst/>
            </a:prstGeom>
            <a:solidFill>
              <a:srgbClr val="FFFFFF"/>
            </a:solidFill>
            <a:ln w="37033" cap="rnd">
              <a:gradFill flip="none" rotWithShape="1">
                <a:gsLst>
                  <a:gs pos="0">
                    <a:schemeClr val="accent1"/>
                  </a:gs>
                  <a:gs pos="100000">
                    <a:schemeClr val="accent4"/>
                  </a:gs>
                </a:gsLst>
                <a:lin ang="2700000" scaled="1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88880" tIns="88880" rIns="88880" bIns="88880" rtlCol="0" anchor="ctr"/>
            <a:lstStyle/>
            <a:p>
              <a:pPr algn="ctr" rtl="0"/>
              <a:r>
                <a:rPr lang="en" sz="3200" b="1" i="0" u="none" kern="0" baseline="0" dirty="0">
                  <a:solidFill>
                    <a:schemeClr val="tx1"/>
                  </a:solidFill>
                  <a:latin typeface="Heebo Light"/>
                  <a:ea typeface="Calibri" panose="020F0502020204030204" pitchFamily="34" charset="0"/>
                  <a:cs typeface="Calibri" panose="020F0502020204030204" pitchFamily="34" charset="0"/>
                </a:rPr>
                <a:t>100 K</a:t>
              </a:r>
              <a:endParaRPr lang="en" sz="3200" b="1" kern="0" dirty="0">
                <a:solidFill>
                  <a:schemeClr val="tx1"/>
                </a:solidFill>
                <a:latin typeface="Heebo Light"/>
                <a:cs typeface="Calibri" panose="020F0502020204030204" pitchFamily="34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5F68AAE7-E61D-3605-A286-ED006F158585}"/>
                </a:ext>
              </a:extLst>
            </p:cNvPr>
            <p:cNvSpPr txBox="1"/>
            <p:nvPr/>
          </p:nvSpPr>
          <p:spPr>
            <a:xfrm>
              <a:off x="9102818" y="3483021"/>
              <a:ext cx="2882900" cy="664797"/>
            </a:xfrm>
            <a:prstGeom prst="rect">
              <a:avLst/>
            </a:prstGeom>
            <a:noFill/>
            <a:ln w="9525" cap="rnd">
              <a:noFill/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29BA74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r>
                <a:rPr lang="en" sz="2400" b="1" i="0" u="none" kern="0" baseline="0" dirty="0">
                  <a:solidFill>
                    <a:schemeClr val="tx1"/>
                  </a:solidFill>
                  <a:latin typeface="Heebo Light"/>
                  <a:ea typeface="Calibri" panose="020F0502020204030204" pitchFamily="34" charset="0"/>
                  <a:cs typeface="Calibri" panose="020F0502020204030204" pitchFamily="34" charset="0"/>
                </a:rPr>
                <a:t>Annual visitors to the center</a:t>
              </a:r>
              <a:endParaRPr lang="en" sz="2400" b="1" dirty="0">
                <a:solidFill>
                  <a:schemeClr val="tx1"/>
                </a:solidFill>
                <a:latin typeface="Heebo Light"/>
              </a:endParaRP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E8189C4C-D0F3-0EFB-E255-76C3B0DE3A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243631" y="1888300"/>
            <a:ext cx="2882900" cy="2290222"/>
            <a:chOff x="6219918" y="1888300"/>
            <a:chExt cx="2882900" cy="2290222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6568A6D0-2912-5792-4B50-9AB9F782764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64007" y="1888300"/>
              <a:ext cx="1594721" cy="1594721"/>
            </a:xfrm>
            <a:prstGeom prst="ellipse">
              <a:avLst/>
            </a:prstGeom>
            <a:solidFill>
              <a:srgbClr val="FFFFFF"/>
            </a:solidFill>
            <a:ln w="37033" cap="rnd">
              <a:gradFill flip="none" rotWithShape="1">
                <a:gsLst>
                  <a:gs pos="0">
                    <a:srgbClr val="295E7E"/>
                  </a:gs>
                  <a:gs pos="100000">
                    <a:srgbClr val="30C1D7"/>
                  </a:gs>
                </a:gsLst>
                <a:lin ang="2700000" scaled="1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88880" tIns="88880" rIns="88880" bIns="88880" rtlCol="0" anchor="ctr"/>
            <a:lstStyle/>
            <a:p>
              <a:pPr algn="ctr" rtl="0"/>
              <a:r>
                <a:rPr lang="en" sz="3726" b="1" i="0" u="none" kern="0" baseline="0" dirty="0">
                  <a:solidFill>
                    <a:schemeClr val="tx1"/>
                  </a:solidFill>
                  <a:latin typeface="Heebo Light"/>
                  <a:ea typeface="Calibri" panose="020F0502020204030204" pitchFamily="34" charset="0"/>
                  <a:cs typeface="Calibri" panose="020F0502020204030204" pitchFamily="34" charset="0"/>
                </a:rPr>
                <a:t>70</a:t>
              </a:r>
              <a:endParaRPr lang="en" sz="3726" b="1" kern="0" dirty="0">
                <a:solidFill>
                  <a:schemeClr val="tx1"/>
                </a:solidFill>
                <a:latin typeface="Heebo Light"/>
                <a:cs typeface="Calibri" panose="020F0502020204030204" pitchFamily="34" charset="0"/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838174C6-529E-0769-072B-F9D029438B82}"/>
                </a:ext>
              </a:extLst>
            </p:cNvPr>
            <p:cNvSpPr txBox="1"/>
            <p:nvPr/>
          </p:nvSpPr>
          <p:spPr>
            <a:xfrm>
              <a:off x="6219918" y="3513725"/>
              <a:ext cx="2882900" cy="664797"/>
            </a:xfrm>
            <a:prstGeom prst="rect">
              <a:avLst/>
            </a:prstGeom>
            <a:noFill/>
            <a:ln w="9525" cap="rnd">
              <a:noFill/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29BA74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r>
                <a:rPr lang="en" sz="2400" b="1" i="0" u="none" kern="0" baseline="0" dirty="0">
                  <a:solidFill>
                    <a:srgbClr val="575757"/>
                  </a:solidFill>
                  <a:latin typeface="Heebo Light"/>
                  <a:ea typeface="Calibri" panose="020F0502020204030204" pitchFamily="34" charset="0"/>
                  <a:cs typeface="Calibri" panose="020F0502020204030204" pitchFamily="34" charset="0"/>
                </a:rPr>
                <a:t>Deaf, blind, and deaf-blind workers</a:t>
              </a:r>
              <a:endParaRPr lang="en" sz="2400" b="1" dirty="0">
                <a:solidFill>
                  <a:srgbClr val="575757"/>
                </a:solidFill>
                <a:latin typeface="Heebo Light"/>
              </a:endParaRP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BCF9320E-FECF-46D8-D48E-F07701670A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219918" y="1703947"/>
            <a:ext cx="2882900" cy="2319398"/>
            <a:chOff x="3191595" y="1865685"/>
            <a:chExt cx="2882900" cy="2319398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9AE1B86C-17CD-5B23-FDCE-3F2A94A2C64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946704" y="1865685"/>
              <a:ext cx="1594721" cy="1594721"/>
            </a:xfrm>
            <a:prstGeom prst="ellipse">
              <a:avLst/>
            </a:prstGeom>
            <a:solidFill>
              <a:srgbClr val="FFFFFF"/>
            </a:solidFill>
            <a:ln w="37033" cap="rnd">
              <a:gradFill flip="none" rotWithShape="1">
                <a:gsLst>
                  <a:gs pos="0">
                    <a:schemeClr val="accent4"/>
                  </a:gs>
                  <a:gs pos="100000">
                    <a:schemeClr val="accent3"/>
                  </a:gs>
                </a:gsLst>
                <a:lin ang="2700000" scaled="1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88880" tIns="88880" rIns="88880" bIns="88880" rtlCol="0" anchor="ctr"/>
            <a:lstStyle/>
            <a:p>
              <a:pPr algn="ctr" rtl="0"/>
              <a:r>
                <a:rPr lang="en" sz="3726" b="1" i="0" u="none" kern="0" baseline="0" dirty="0">
                  <a:solidFill>
                    <a:schemeClr val="tx1"/>
                  </a:solidFill>
                  <a:latin typeface="Heebo Light"/>
                  <a:ea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FEFDB2E3-3DB1-732E-2957-80017D726B7C}"/>
                </a:ext>
              </a:extLst>
            </p:cNvPr>
            <p:cNvSpPr txBox="1"/>
            <p:nvPr/>
          </p:nvSpPr>
          <p:spPr>
            <a:xfrm>
              <a:off x="3191595" y="3520286"/>
              <a:ext cx="2882900" cy="664797"/>
            </a:xfrm>
            <a:prstGeom prst="rect">
              <a:avLst/>
            </a:prstGeom>
            <a:noFill/>
            <a:ln w="9525" cap="rnd">
              <a:noFill/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29BA74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r>
                <a:rPr lang="en" b="1" i="0" u="none" kern="0" baseline="0" dirty="0">
                  <a:solidFill>
                    <a:srgbClr val="575757"/>
                  </a:solidFill>
                  <a:latin typeface="Heebo Light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" sz="2000" b="1" i="0" u="none" kern="0" baseline="0" dirty="0">
                  <a:solidFill>
                    <a:srgbClr val="575757"/>
                  </a:solidFill>
                  <a:latin typeface="Heebo Light"/>
                  <a:ea typeface="Calibri" panose="020F0502020204030204" pitchFamily="34" charset="0"/>
                  <a:cs typeface="Calibri" panose="020F0502020204030204" pitchFamily="34" charset="0"/>
                </a:rPr>
                <a:t>The first to train deaf, blind, and deaf-blind individuals in the performing arts</a:t>
              </a:r>
              <a:endParaRPr lang="en" sz="2000" b="1" kern="0" dirty="0">
                <a:solidFill>
                  <a:srgbClr val="575757"/>
                </a:solidFill>
                <a:latin typeface="Heebo Light"/>
                <a:cs typeface="Calibri" panose="020F0502020204030204" pitchFamily="34" charset="0"/>
              </a:endParaRP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A4C58948-0158-CC04-130D-7FF662F168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153954" y="1695439"/>
            <a:ext cx="2882900" cy="2327906"/>
            <a:chOff x="360731" y="1844979"/>
            <a:chExt cx="2882900" cy="2327906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1C84003A-6110-97D3-D56A-9E2510B2F86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29401" y="1844979"/>
              <a:ext cx="1594721" cy="1594721"/>
            </a:xfrm>
            <a:prstGeom prst="ellipse">
              <a:avLst/>
            </a:prstGeom>
            <a:solidFill>
              <a:srgbClr val="FFFFFF"/>
            </a:solidFill>
            <a:ln w="37033" cap="rnd">
              <a:gradFill flip="none" rotWithShape="1">
                <a:gsLst>
                  <a:gs pos="0">
                    <a:schemeClr val="accent2"/>
                  </a:gs>
                  <a:gs pos="100000">
                    <a:schemeClr val="tx2"/>
                  </a:gs>
                </a:gsLst>
                <a:lin ang="2700000" scaled="1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88880" tIns="88880" rIns="88880" bIns="88880" rtlCol="0" anchor="ctr"/>
            <a:lstStyle/>
            <a:p>
              <a:pPr algn="ctr" rtl="0"/>
              <a:r>
                <a:rPr lang="en" sz="3726" b="1" i="0" u="none" kern="0" baseline="0" dirty="0">
                  <a:solidFill>
                    <a:schemeClr val="tx1"/>
                  </a:solidFill>
                  <a:latin typeface="Heebo Light"/>
                  <a:ea typeface="Calibri" panose="020F0502020204030204" pitchFamily="34" charset="0"/>
                  <a:cs typeface="Calibri" panose="020F0502020204030204" pitchFamily="34" charset="0"/>
                </a:rPr>
                <a:t>50</a:t>
              </a:r>
              <a:endParaRPr lang="en" sz="3726" b="1" kern="0" dirty="0">
                <a:solidFill>
                  <a:schemeClr val="tx1"/>
                </a:solidFill>
                <a:latin typeface="Heebo Light"/>
                <a:cs typeface="Calibri" panose="020F0502020204030204" pitchFamily="34" charset="0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0280C832-BA8D-2A87-CB7E-7C33496587B6}"/>
                </a:ext>
              </a:extLst>
            </p:cNvPr>
            <p:cNvSpPr txBox="1"/>
            <p:nvPr/>
          </p:nvSpPr>
          <p:spPr>
            <a:xfrm>
              <a:off x="360731" y="3508088"/>
              <a:ext cx="2882900" cy="664797"/>
            </a:xfrm>
            <a:prstGeom prst="rect">
              <a:avLst/>
            </a:prstGeom>
            <a:noFill/>
            <a:ln w="9525" cap="rnd">
              <a:noFill/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29BA74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r>
                <a:rPr lang="en" sz="2400" b="1" i="0" u="none" kern="0" baseline="0" dirty="0">
                  <a:solidFill>
                    <a:srgbClr val="575757"/>
                  </a:solidFill>
                  <a:latin typeface="Heebo Light"/>
                  <a:ea typeface="Calibri" panose="020F0502020204030204" pitchFamily="34" charset="0"/>
                  <a:cs typeface="Calibri" panose="020F0502020204030204" pitchFamily="34" charset="0"/>
                </a:rPr>
                <a:t>Students annually </a:t>
              </a:r>
            </a:p>
            <a:p>
              <a:pPr algn="ctr" rtl="0"/>
              <a:r>
                <a:rPr lang="en" sz="2400" b="1" i="0" u="none" kern="0" baseline="0" dirty="0">
                  <a:solidFill>
                    <a:srgbClr val="575757"/>
                  </a:solidFill>
                  <a:latin typeface="Heebo Light"/>
                  <a:ea typeface="Calibri" panose="020F0502020204030204" pitchFamily="34" charset="0"/>
                  <a:cs typeface="Calibri" panose="020F0502020204030204" pitchFamily="34" charset="0"/>
                </a:rPr>
                <a:t>in the performing arts </a:t>
              </a:r>
              <a:endParaRPr lang="en" sz="2400" b="1" dirty="0">
                <a:solidFill>
                  <a:srgbClr val="575757"/>
                </a:solidFill>
                <a:latin typeface="Heebo Light"/>
              </a:endParaRP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BBDAE394-91A7-0B2F-AEC0-D8BF1DF50C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56897" y="4461807"/>
            <a:ext cx="4138415" cy="2259518"/>
            <a:chOff x="7350790" y="4467597"/>
            <a:chExt cx="4138415" cy="2259518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9AE1B86C-17CD-5B23-FDCE-3F2A94A2C64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458728" y="4467597"/>
              <a:ext cx="1594721" cy="1594721"/>
            </a:xfrm>
            <a:prstGeom prst="ellipse">
              <a:avLst/>
            </a:prstGeom>
            <a:solidFill>
              <a:srgbClr val="FFFFFF"/>
            </a:solidFill>
            <a:ln w="37033" cap="rnd">
              <a:gradFill flip="none" rotWithShape="1">
                <a:gsLst>
                  <a:gs pos="0">
                    <a:schemeClr val="accent4"/>
                  </a:gs>
                  <a:gs pos="100000">
                    <a:schemeClr val="accent3"/>
                  </a:gs>
                </a:gsLst>
                <a:lin ang="2700000" scaled="1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88880" tIns="88880" rIns="88880" bIns="88880" rtlCol="0" anchor="ctr"/>
            <a:lstStyle/>
            <a:p>
              <a:pPr algn="ctr" rtl="0"/>
              <a:r>
                <a:rPr lang="en" sz="2000" b="1" i="0" u="none" kern="0" baseline="0" dirty="0">
                  <a:solidFill>
                    <a:schemeClr val="tx1"/>
                  </a:solidFill>
                  <a:latin typeface="Heebo Light"/>
                  <a:ea typeface="Calibri" panose="020F0502020204030204" pitchFamily="34" charset="0"/>
                  <a:cs typeface="Calibri" panose="020F0502020204030204" pitchFamily="34" charset="0"/>
                </a:rPr>
                <a:t>Over</a:t>
              </a:r>
              <a:r>
                <a:rPr lang="en" sz="2000" b="1" i="0" u="none" kern="0" dirty="0">
                  <a:solidFill>
                    <a:schemeClr val="tx1"/>
                  </a:solidFill>
                  <a:latin typeface="Heebo Light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</a:p>
            <a:p>
              <a:pPr algn="ctr" rtl="0"/>
              <a:r>
                <a:rPr lang="en" sz="2000" b="1" i="0" u="none" kern="0" baseline="0" dirty="0">
                  <a:solidFill>
                    <a:schemeClr val="tx1"/>
                  </a:solidFill>
                  <a:latin typeface="Heebo Light"/>
                  <a:ea typeface="Calibri" panose="020F0502020204030204" pitchFamily="34" charset="0"/>
                  <a:cs typeface="Calibri" panose="020F0502020204030204" pitchFamily="34" charset="0"/>
                </a:rPr>
                <a:t>1 million</a:t>
              </a:r>
              <a:endParaRPr lang="en" sz="2000" b="1" kern="0" dirty="0">
                <a:solidFill>
                  <a:schemeClr val="tx1"/>
                </a:solidFill>
                <a:latin typeface="Heebo Light"/>
                <a:cs typeface="Calibri" panose="020F0502020204030204" pitchFamily="34" charset="0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5F68AAE7-E61D-3605-A286-ED006F158585}"/>
                </a:ext>
              </a:extLst>
            </p:cNvPr>
            <p:cNvSpPr txBox="1"/>
            <p:nvPr/>
          </p:nvSpPr>
          <p:spPr>
            <a:xfrm>
              <a:off x="7350790" y="6062318"/>
              <a:ext cx="4138415" cy="664797"/>
            </a:xfrm>
            <a:prstGeom prst="rect">
              <a:avLst/>
            </a:prstGeom>
            <a:noFill/>
            <a:ln w="9525" cap="rnd">
              <a:noFill/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29BA74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r>
                <a:rPr lang="en" sz="2400" b="1" i="0" u="none" kern="0" baseline="0" dirty="0">
                  <a:solidFill>
                    <a:srgbClr val="575757"/>
                  </a:solidFill>
                  <a:latin typeface="Heebo Light"/>
                  <a:ea typeface="Calibri" panose="020F0502020204030204" pitchFamily="34" charset="0"/>
                  <a:cs typeface="Calibri" panose="020F0502020204030204" pitchFamily="34" charset="0"/>
                </a:rPr>
                <a:t>Visitors since the center’s </a:t>
              </a:r>
            </a:p>
            <a:p>
              <a:pPr algn="ctr" rtl="0"/>
              <a:r>
                <a:rPr lang="en" sz="2400" b="1" i="0" u="none" kern="0" baseline="0" dirty="0">
                  <a:solidFill>
                    <a:srgbClr val="575757"/>
                  </a:solidFill>
                  <a:latin typeface="Heebo Light"/>
                  <a:ea typeface="Calibri" panose="020F0502020204030204" pitchFamily="34" charset="0"/>
                  <a:cs typeface="Calibri" panose="020F0502020204030204" pitchFamily="34" charset="0"/>
                </a:rPr>
                <a:t>establishment in 2007</a:t>
              </a:r>
              <a:endParaRPr lang="en" sz="2400" b="1" dirty="0">
                <a:solidFill>
                  <a:srgbClr val="575757"/>
                </a:solidFill>
                <a:latin typeface="Heebo Light"/>
              </a:endParaRP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F4005347-152E-FFCB-BD22-120169E52F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536890" y="4356692"/>
            <a:ext cx="2882900" cy="2334435"/>
            <a:chOff x="4744064" y="4533891"/>
            <a:chExt cx="2882900" cy="2334435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1C84003A-6110-97D3-D56A-9E2510B2F86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422557" y="4533891"/>
              <a:ext cx="1594721" cy="1594721"/>
            </a:xfrm>
            <a:prstGeom prst="ellipse">
              <a:avLst/>
            </a:prstGeom>
            <a:solidFill>
              <a:srgbClr val="FFFFFF"/>
            </a:solidFill>
            <a:ln w="37033" cap="rnd">
              <a:gradFill flip="none" rotWithShape="1">
                <a:gsLst>
                  <a:gs pos="0">
                    <a:schemeClr val="accent2"/>
                  </a:gs>
                  <a:gs pos="100000">
                    <a:schemeClr val="tx2"/>
                  </a:gs>
                </a:gsLst>
                <a:lin ang="2700000" scaled="1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88880" tIns="88880" rIns="88880" bIns="88880" rtlCol="0" anchor="ctr"/>
            <a:lstStyle/>
            <a:p>
              <a:pPr algn="ctr" rtl="0"/>
              <a:r>
                <a:rPr lang="en" sz="3726" b="1" i="0" u="none" kern="0" baseline="0" dirty="0">
                  <a:solidFill>
                    <a:schemeClr val="tx1"/>
                  </a:solidFill>
                  <a:latin typeface="Heebo Light"/>
                  <a:ea typeface="Calibri" panose="020F0502020204030204" pitchFamily="34" charset="0"/>
                  <a:cs typeface="Calibri" panose="020F0502020204030204" pitchFamily="34" charset="0"/>
                </a:rPr>
                <a:t>20</a:t>
              </a:r>
              <a:endParaRPr lang="en" sz="3726" b="1" kern="0" dirty="0">
                <a:solidFill>
                  <a:schemeClr val="tx1"/>
                </a:solidFill>
                <a:latin typeface="Heebo Light"/>
                <a:cs typeface="Calibri" panose="020F0502020204030204" pitchFamily="34" charset="0"/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5F68AAE7-E61D-3605-A286-ED006F158585}"/>
                </a:ext>
              </a:extLst>
            </p:cNvPr>
            <p:cNvSpPr txBox="1"/>
            <p:nvPr/>
          </p:nvSpPr>
          <p:spPr>
            <a:xfrm>
              <a:off x="4744064" y="6203529"/>
              <a:ext cx="2882900" cy="664797"/>
            </a:xfrm>
            <a:prstGeom prst="rect">
              <a:avLst/>
            </a:prstGeom>
            <a:noFill/>
            <a:ln w="9525" cap="rnd">
              <a:noFill/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29BA74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r>
                <a:rPr lang="en" sz="2400" b="1" i="0" u="none" kern="0" baseline="0" dirty="0">
                  <a:solidFill>
                    <a:srgbClr val="575757"/>
                  </a:solidFill>
                  <a:latin typeface="Heebo Light"/>
                  <a:ea typeface="Calibri" panose="020F0502020204030204" pitchFamily="34" charset="0"/>
                  <a:cs typeface="Calibri" panose="020F0502020204030204" pitchFamily="34" charset="0"/>
                </a:rPr>
                <a:t>Performances in the repertoire</a:t>
              </a:r>
              <a:endParaRPr lang="en" sz="2400" b="1" dirty="0">
                <a:solidFill>
                  <a:srgbClr val="575757"/>
                </a:solidFill>
                <a:latin typeface="Heebo Light"/>
              </a:endParaRP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616F3A74-1C9B-03F4-4692-4161AE8ED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661368" y="4356692"/>
            <a:ext cx="3865078" cy="2216916"/>
            <a:chOff x="1067333" y="4356692"/>
            <a:chExt cx="3622981" cy="2216916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1C84003A-6110-97D3-D56A-9E2510B2F86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918815" y="4356692"/>
              <a:ext cx="1594721" cy="1594721"/>
            </a:xfrm>
            <a:prstGeom prst="ellipse">
              <a:avLst/>
            </a:prstGeom>
            <a:solidFill>
              <a:srgbClr val="FFFFFF"/>
            </a:solidFill>
            <a:ln w="37033" cap="rnd">
              <a:gradFill flip="none" rotWithShape="1">
                <a:gsLst>
                  <a:gs pos="0">
                    <a:schemeClr val="accent2"/>
                  </a:gs>
                  <a:gs pos="100000">
                    <a:schemeClr val="tx2"/>
                  </a:gs>
                </a:gsLst>
                <a:lin ang="2700000" scaled="1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88880" tIns="88880" rIns="88880" bIns="88880" rtlCol="0" anchor="ctr"/>
            <a:lstStyle/>
            <a:p>
              <a:pPr algn="ctr" rtl="0"/>
              <a:r>
                <a:rPr lang="en" sz="3726" b="1" i="0" u="none" kern="0" baseline="0" dirty="0">
                  <a:solidFill>
                    <a:schemeClr val="tx1"/>
                  </a:solidFill>
                  <a:latin typeface="Heebo Light"/>
                  <a:ea typeface="Calibri" panose="020F0502020204030204" pitchFamily="34" charset="0"/>
                  <a:cs typeface="Calibri" panose="020F0502020204030204" pitchFamily="34" charset="0"/>
                </a:rPr>
                <a:t>25</a:t>
              </a:r>
              <a:endParaRPr lang="en" sz="3726" b="1" kern="0" dirty="0">
                <a:solidFill>
                  <a:schemeClr val="tx1"/>
                </a:solidFill>
                <a:latin typeface="Heebo Light"/>
                <a:cs typeface="Calibri" panose="020F0502020204030204" pitchFamily="34" charset="0"/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5F68AAE7-E61D-3605-A286-ED006F158585}"/>
                </a:ext>
              </a:extLst>
            </p:cNvPr>
            <p:cNvSpPr txBox="1"/>
            <p:nvPr/>
          </p:nvSpPr>
          <p:spPr>
            <a:xfrm>
              <a:off x="1067333" y="5914601"/>
              <a:ext cx="3622981" cy="659007"/>
            </a:xfrm>
            <a:prstGeom prst="rect">
              <a:avLst/>
            </a:prstGeom>
            <a:noFill/>
            <a:ln w="9525" cap="rnd">
              <a:noFill/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29BA74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r>
                <a:rPr lang="en" sz="2400" b="1" i="0" u="none" kern="0" baseline="0" dirty="0">
                  <a:solidFill>
                    <a:srgbClr val="575757"/>
                  </a:solidFill>
                  <a:latin typeface="Heebo Light"/>
                  <a:ea typeface="Calibri" panose="020F0502020204030204" pitchFamily="34" charset="0"/>
                  <a:cs typeface="Calibri" panose="020F0502020204030204" pitchFamily="34" charset="0"/>
                </a:rPr>
                <a:t>Original workshops</a:t>
              </a:r>
            </a:p>
            <a:p>
              <a:pPr algn="ctr" rtl="0"/>
              <a:r>
                <a:rPr lang="en" sz="2400" b="1" i="0" u="none" kern="0" baseline="0" dirty="0">
                  <a:solidFill>
                    <a:srgbClr val="575757"/>
                  </a:solidFill>
                  <a:latin typeface="Heebo Light"/>
                  <a:ea typeface="Calibri" panose="020F0502020204030204" pitchFamily="34" charset="0"/>
                  <a:cs typeface="Calibri" panose="020F0502020204030204" pitchFamily="34" charset="0"/>
                </a:rPr>
                <a:t> developed in the center</a:t>
              </a:r>
              <a:endParaRPr lang="en" sz="2400" b="1" dirty="0">
                <a:solidFill>
                  <a:srgbClr val="575757"/>
                </a:solidFill>
                <a:latin typeface="Heebo Ligh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86992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F041297A-459D-4E20-BE76-B031019646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2153893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0" imgH="0" progId="TCLayout.ActiveDocument.1">
                  <p:embed/>
                </p:oleObj>
              </mc:Choice>
              <mc:Fallback>
                <p:oleObj name="think-cell Slide" r:id="rId4" imgW="0" imgH="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54948925-C56D-4CCA-A311-2A1D112587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267" y="416677"/>
            <a:ext cx="10939566" cy="1021001"/>
          </a:xfrm>
        </p:spPr>
        <p:txBody>
          <a:bodyPr vert="horz">
            <a:noAutofit/>
          </a:bodyPr>
          <a:lstStyle/>
          <a:p>
            <a:pPr algn="ctr">
              <a:spcAft>
                <a:spcPts val="600"/>
              </a:spcAft>
            </a:pPr>
            <a:r>
              <a:rPr lang="en-US" sz="2400" b="1" dirty="0">
                <a:latin typeface="Heebo Light"/>
                <a:ea typeface="Calibri" panose="020F0502020204030204" pitchFamily="34" charset="0"/>
                <a:cs typeface="Calibri" panose="020F0502020204030204" pitchFamily="34" charset="0"/>
              </a:rPr>
              <a:t>We Strive to be the World's Leading Culture Center in the Field, that Produces Art with People with Sensory Disabilities</a:t>
            </a:r>
            <a:br>
              <a:rPr lang="en" sz="2400" b="1" i="0" u="none" baseline="0" dirty="0">
                <a:latin typeface="Heebo Light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en" sz="2400" b="1" dirty="0">
              <a:latin typeface="Heebo Light"/>
              <a:cs typeface="Calibri" panose="020F0502020204030204" pitchFamily="34" charset="0"/>
            </a:endParaRP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08DA1800-49E5-B947-24A3-3CAB4EA499BE}"/>
              </a:ext>
            </a:extLst>
          </p:cNvPr>
          <p:cNvSpPr txBox="1"/>
          <p:nvPr/>
        </p:nvSpPr>
        <p:spPr>
          <a:xfrm>
            <a:off x="442640" y="1240175"/>
            <a:ext cx="7195014" cy="358990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 rtl="0"/>
            <a:r>
              <a:rPr lang="en" sz="2400" b="0" i="0" u="none" baseline="0" dirty="0">
                <a:solidFill>
                  <a:srgbClr val="575757"/>
                </a:solidFill>
                <a:latin typeface="Heebo Light"/>
                <a:ea typeface="Calibri" panose="020F0502020204030204" pitchFamily="34" charset="0"/>
                <a:cs typeface="Calibri" panose="020F0502020204030204" pitchFamily="34" charset="0"/>
              </a:rPr>
              <a:t>Realizing the vision requires action on four levels:</a:t>
            </a:r>
            <a:endParaRPr lang="en" sz="2400" dirty="0">
              <a:solidFill>
                <a:srgbClr val="575757"/>
              </a:solidFill>
              <a:latin typeface="Heebo Light"/>
              <a:cs typeface="Calibri" panose="020F0502020204030204" pitchFamily="34" charset="0"/>
            </a:endParaRPr>
          </a:p>
        </p:txBody>
      </p: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9714EF5B-B856-F93A-EB14-3440137157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6658286" y="2148565"/>
            <a:ext cx="1568709" cy="0"/>
          </a:xfrm>
          <a:prstGeom prst="line">
            <a:avLst/>
          </a:prstGeom>
          <a:ln w="9525">
            <a:solidFill>
              <a:schemeClr val="accent5"/>
            </a:solidFill>
            <a:miter lim="800000"/>
            <a:headEnd type="none" w="sm" len="sm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id="{129390BB-7ACB-3413-E765-C7E81250654D}"/>
              </a:ext>
            </a:extLst>
          </p:cNvPr>
          <p:cNvSpPr/>
          <p:nvPr/>
        </p:nvSpPr>
        <p:spPr>
          <a:xfrm>
            <a:off x="8556548" y="1317568"/>
            <a:ext cx="2281274" cy="830997"/>
          </a:xfrm>
          <a:prstGeom prst="rect">
            <a:avLst/>
          </a:prstGeom>
          <a:noFill/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  <a:ext uri="{91240B29-F687-4F45-9708-019B960494DF}">
              <a14:hiddenLine xmlns:a14="http://schemas.microsoft.com/office/drawing/2010/main" w="9525" cap="rnd" cmpd="sng" algn="ctr">
                <a:solidFill>
                  <a:srgbClr val="29BA74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l" rtl="0"/>
            <a:r>
              <a:rPr lang="en" sz="2400" b="1" i="0" u="none" baseline="0" dirty="0">
                <a:solidFill>
                  <a:srgbClr val="FF6699"/>
                </a:solidFill>
                <a:latin typeface="Heebo Light"/>
                <a:ea typeface="Calibri" panose="020F0502020204030204" pitchFamily="34" charset="0"/>
                <a:cs typeface="Calibri" panose="020F0502020204030204" pitchFamily="34" charset="0"/>
              </a:rPr>
              <a:t>Raising</a:t>
            </a:r>
            <a:r>
              <a:rPr lang="en" sz="2400" b="0" i="0" u="none" baseline="0" dirty="0">
                <a:solidFill>
                  <a:srgbClr val="FF6699"/>
                </a:solidFill>
                <a:latin typeface="Heebo Light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" sz="2400" b="1" i="0" u="none" baseline="0" dirty="0">
                <a:solidFill>
                  <a:srgbClr val="FF6699"/>
                </a:solidFill>
                <a:latin typeface="Heebo Light"/>
                <a:ea typeface="Calibri" panose="020F0502020204030204" pitchFamily="34" charset="0"/>
                <a:cs typeface="Calibri" panose="020F0502020204030204" pitchFamily="34" charset="0"/>
              </a:rPr>
              <a:t>awareness</a:t>
            </a:r>
            <a:endParaRPr lang="en" sz="2400" b="1" dirty="0">
              <a:solidFill>
                <a:srgbClr val="FF6699"/>
              </a:solidFill>
              <a:latin typeface="Heebo Light"/>
              <a:cs typeface="Calibri" panose="020F050202020403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9C87BB1-A5E6-2CBC-DFA5-2A46FDA3E19E}"/>
              </a:ext>
            </a:extLst>
          </p:cNvPr>
          <p:cNvSpPr/>
          <p:nvPr/>
        </p:nvSpPr>
        <p:spPr>
          <a:xfrm>
            <a:off x="8530973" y="1970447"/>
            <a:ext cx="2778364" cy="2677656"/>
          </a:xfrm>
          <a:prstGeom prst="rect">
            <a:avLst/>
          </a:prstGeom>
          <a:noFill/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  <a:ext uri="{91240B29-F687-4F45-9708-019B960494DF}">
              <a14:hiddenLine xmlns:a14="http://schemas.microsoft.com/office/drawing/2010/main" w="9525" cap="rnd" cmpd="sng" algn="ctr">
                <a:solidFill>
                  <a:srgbClr val="29BA74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 rtl="0"/>
            <a:r>
              <a:rPr lang="en" sz="2400" b="0" i="0" u="none" baseline="0" dirty="0">
                <a:solidFill>
                  <a:srgbClr val="575757"/>
                </a:solidFill>
                <a:latin typeface="Heebo Light"/>
                <a:ea typeface="Calibri" panose="020F0502020204030204" pitchFamily="34" charset="0"/>
                <a:cs typeface="Calibri" panose="020F0502020204030204" pitchFamily="34" charset="0"/>
              </a:rPr>
              <a:t>Raising awareness via diverse activities that assimilate individuals with visual and/or hearing disabilities</a:t>
            </a:r>
            <a:endParaRPr lang="en" sz="2400" dirty="0">
              <a:solidFill>
                <a:srgbClr val="575757"/>
              </a:solidFill>
              <a:latin typeface="Heebo Light"/>
              <a:cs typeface="Calibri" panose="020F0502020204030204" pitchFamily="34" charset="0"/>
            </a:endParaRPr>
          </a:p>
        </p:txBody>
      </p: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0A5D0C7E-1A8E-7588-2152-1264B3D912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H="1">
            <a:off x="6901484" y="5443398"/>
            <a:ext cx="1655064" cy="0"/>
          </a:xfrm>
          <a:prstGeom prst="line">
            <a:avLst/>
          </a:prstGeom>
          <a:ln w="9525">
            <a:solidFill>
              <a:schemeClr val="accent5"/>
            </a:solidFill>
            <a:miter lim="800000"/>
            <a:headEnd type="none" w="sm" len="sm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>
            <a:extLst>
              <a:ext uri="{FF2B5EF4-FFF2-40B4-BE49-F238E27FC236}">
                <a16:creationId xmlns:a16="http://schemas.microsoft.com/office/drawing/2014/main" id="{55F50972-C896-4ED1-678C-E98771AD7496}"/>
              </a:ext>
            </a:extLst>
          </p:cNvPr>
          <p:cNvSpPr/>
          <p:nvPr/>
        </p:nvSpPr>
        <p:spPr>
          <a:xfrm>
            <a:off x="8556548" y="4648103"/>
            <a:ext cx="2281274" cy="461665"/>
          </a:xfrm>
          <a:prstGeom prst="rect">
            <a:avLst/>
          </a:prstGeom>
          <a:noFill/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  <a:ext uri="{91240B29-F687-4F45-9708-019B960494DF}">
              <a14:hiddenLine xmlns:a14="http://schemas.microsoft.com/office/drawing/2010/main" w="9525" cap="rnd" cmpd="sng" algn="ctr">
                <a:solidFill>
                  <a:srgbClr val="29BA74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l" rtl="0"/>
            <a:r>
              <a:rPr lang="en" sz="2400" b="1" i="0" u="none" baseline="0" dirty="0">
                <a:solidFill>
                  <a:srgbClr val="CC0099"/>
                </a:solidFill>
                <a:latin typeface="Heebo Light"/>
                <a:ea typeface="Calibri" panose="020F0502020204030204" pitchFamily="34" charset="0"/>
                <a:cs typeface="Calibri" panose="020F0502020204030204" pitchFamily="34" charset="0"/>
              </a:rPr>
              <a:t>Employment</a:t>
            </a:r>
            <a:r>
              <a:rPr lang="en" b="1" i="0" u="none" baseline="0" dirty="0">
                <a:solidFill>
                  <a:srgbClr val="CC0099"/>
                </a:solidFill>
                <a:latin typeface="Heebo Light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" b="1" dirty="0">
              <a:solidFill>
                <a:srgbClr val="CC0099"/>
              </a:solidFill>
              <a:latin typeface="Heebo Light"/>
              <a:cs typeface="Calibri" panose="020F050202020403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AF27784-B348-AE1A-750F-8FE9C3BF1A40}"/>
              </a:ext>
            </a:extLst>
          </p:cNvPr>
          <p:cNvSpPr/>
          <p:nvPr/>
        </p:nvSpPr>
        <p:spPr>
          <a:xfrm>
            <a:off x="8495356" y="5036245"/>
            <a:ext cx="3696643" cy="1569660"/>
          </a:xfrm>
          <a:prstGeom prst="rect">
            <a:avLst/>
          </a:prstGeom>
          <a:noFill/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  <a:ext uri="{91240B29-F687-4F45-9708-019B960494DF}">
              <a14:hiddenLine xmlns:a14="http://schemas.microsoft.com/office/drawing/2010/main" w="9525" cap="rnd" cmpd="sng" algn="ctr">
                <a:solidFill>
                  <a:srgbClr val="29BA74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 rtl="0"/>
            <a:r>
              <a:rPr lang="en" sz="2400" b="0" i="0" u="none" baseline="0" dirty="0">
                <a:solidFill>
                  <a:srgbClr val="575757"/>
                </a:solidFill>
                <a:latin typeface="Heebo Light"/>
                <a:ea typeface="Calibri" panose="020F0502020204030204" pitchFamily="34" charset="0"/>
                <a:cs typeface="Calibri" panose="020F0502020204030204" pitchFamily="34" charset="0"/>
              </a:rPr>
              <a:t>Providing career opportunities for individuals with visual and/or hearing disabilities</a:t>
            </a:r>
            <a:endParaRPr lang="en" sz="2400" dirty="0">
              <a:solidFill>
                <a:srgbClr val="575757"/>
              </a:solidFill>
              <a:latin typeface="Heebo Light"/>
              <a:cs typeface="Calibri" panose="020F0502020204030204" pitchFamily="34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A959329-3797-E22A-51E3-6E6D426CC2DE}"/>
              </a:ext>
            </a:extLst>
          </p:cNvPr>
          <p:cNvSpPr/>
          <p:nvPr/>
        </p:nvSpPr>
        <p:spPr>
          <a:xfrm>
            <a:off x="483507" y="1494483"/>
            <a:ext cx="1992746" cy="830997"/>
          </a:xfrm>
          <a:prstGeom prst="rect">
            <a:avLst/>
          </a:prstGeom>
          <a:noFill/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  <a:ext uri="{91240B29-F687-4F45-9708-019B960494DF}">
              <a14:hiddenLine xmlns:a14="http://schemas.microsoft.com/office/drawing/2010/main" w="9525" cap="rnd" cmpd="sng" algn="ctr">
                <a:solidFill>
                  <a:srgbClr val="29BA74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l" rtl="0"/>
            <a:r>
              <a:rPr lang="en" sz="2400" b="1" i="0" u="none" baseline="0" dirty="0">
                <a:solidFill>
                  <a:srgbClr val="0066FF"/>
                </a:solidFill>
                <a:latin typeface="Heebo Light"/>
                <a:ea typeface="Calibri" panose="020F0502020204030204" pitchFamily="34" charset="0"/>
                <a:cs typeface="Calibri" panose="020F0502020204030204" pitchFamily="34" charset="0"/>
              </a:rPr>
              <a:t>Instilling</a:t>
            </a:r>
            <a:r>
              <a:rPr lang="en" b="1" i="0" u="none" baseline="0" dirty="0">
                <a:solidFill>
                  <a:srgbClr val="0066FF"/>
                </a:solidFill>
                <a:latin typeface="Heebo Light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" sz="2400" b="1" i="0" u="none" baseline="0" dirty="0">
                <a:solidFill>
                  <a:srgbClr val="0066FF"/>
                </a:solidFill>
                <a:latin typeface="Heebo Light"/>
                <a:ea typeface="Calibri" panose="020F0502020204030204" pitchFamily="34" charset="0"/>
                <a:cs typeface="Calibri" panose="020F0502020204030204" pitchFamily="34" charset="0"/>
              </a:rPr>
              <a:t>values</a:t>
            </a:r>
            <a:endParaRPr lang="en" sz="2400" b="1" dirty="0">
              <a:solidFill>
                <a:srgbClr val="0066FF"/>
              </a:solidFill>
              <a:latin typeface="Heebo Light"/>
              <a:cs typeface="Calibri" panose="020F0502020204030204" pitchFamily="34" charset="0"/>
            </a:endParaRPr>
          </a:p>
        </p:txBody>
      </p: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8568D2B2-7AA0-AA43-70EE-90D409B30D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H="1">
            <a:off x="2239525" y="2035679"/>
            <a:ext cx="2150201" cy="0"/>
          </a:xfrm>
          <a:prstGeom prst="line">
            <a:avLst/>
          </a:prstGeom>
          <a:ln w="9525">
            <a:solidFill>
              <a:schemeClr val="accent5"/>
            </a:solidFill>
            <a:miter lim="800000"/>
            <a:headEnd type="oval" w="med" len="med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06DF24A-ACE6-D7C0-4775-EA1C6E032780}"/>
              </a:ext>
            </a:extLst>
          </p:cNvPr>
          <p:cNvSpPr/>
          <p:nvPr/>
        </p:nvSpPr>
        <p:spPr>
          <a:xfrm>
            <a:off x="0" y="2161926"/>
            <a:ext cx="4142484" cy="1938992"/>
          </a:xfrm>
          <a:prstGeom prst="rect">
            <a:avLst/>
          </a:prstGeom>
          <a:noFill/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  <a:ext uri="{91240B29-F687-4F45-9708-019B960494DF}">
              <a14:hiddenLine xmlns:a14="http://schemas.microsoft.com/office/drawing/2010/main" w="9525" cap="rnd" cmpd="sng" algn="ctr">
                <a:solidFill>
                  <a:srgbClr val="29BA74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 rtl="0"/>
            <a:r>
              <a:rPr lang="en" sz="2400" dirty="0">
                <a:solidFill>
                  <a:srgbClr val="575757"/>
                </a:solidFill>
                <a:latin typeface="Heebo Light"/>
                <a:ea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" sz="2400" b="0" i="0" u="none" baseline="0" dirty="0">
                <a:solidFill>
                  <a:srgbClr val="575757"/>
                </a:solidFill>
                <a:latin typeface="Heebo Light"/>
                <a:ea typeface="Calibri" panose="020F0502020204030204" pitchFamily="34" charset="0"/>
                <a:cs typeface="Calibri" panose="020F0502020204030204" pitchFamily="34" charset="0"/>
              </a:rPr>
              <a:t>penness, tolerance, acknowledgment, and acceptance of one another through a variety of experiential cultural activities</a:t>
            </a:r>
            <a:endParaRPr lang="en" sz="2400" dirty="0">
              <a:solidFill>
                <a:srgbClr val="575757"/>
              </a:solidFill>
              <a:latin typeface="Heebo Light"/>
              <a:cs typeface="Calibri" panose="020F0502020204030204" pitchFamily="34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2BC943C-B3FE-CB43-2D46-E4C5E7904EDA}"/>
              </a:ext>
            </a:extLst>
          </p:cNvPr>
          <p:cNvSpPr/>
          <p:nvPr/>
        </p:nvSpPr>
        <p:spPr>
          <a:xfrm>
            <a:off x="573875" y="4124718"/>
            <a:ext cx="2281274" cy="461665"/>
          </a:xfrm>
          <a:prstGeom prst="rect">
            <a:avLst/>
          </a:prstGeom>
          <a:noFill/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  <a:ext uri="{91240B29-F687-4F45-9708-019B960494DF}">
              <a14:hiddenLine xmlns:a14="http://schemas.microsoft.com/office/drawing/2010/main" w="9525" cap="rnd" cmpd="sng" algn="ctr">
                <a:solidFill>
                  <a:srgbClr val="29BA74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l" rtl="0"/>
            <a:r>
              <a:rPr lang="en" sz="2400" b="1" i="0" u="none" baseline="0" dirty="0">
                <a:solidFill>
                  <a:srgbClr val="92D050"/>
                </a:solidFill>
                <a:latin typeface="Heebo Light"/>
                <a:ea typeface="Calibri" panose="020F0502020204030204" pitchFamily="34" charset="0"/>
                <a:cs typeface="Calibri" panose="020F0502020204030204" pitchFamily="34" charset="0"/>
              </a:rPr>
              <a:t>Training</a:t>
            </a:r>
            <a:endParaRPr lang="en" sz="2400" b="1" dirty="0">
              <a:solidFill>
                <a:srgbClr val="92D050"/>
              </a:solidFill>
              <a:latin typeface="Heebo Light"/>
              <a:cs typeface="Calibri" panose="020F0502020204030204" pitchFamily="34" charset="0"/>
            </a:endParaRPr>
          </a:p>
        </p:txBody>
      </p: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175029F8-741D-E163-45C5-DFA0FF2293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H="1">
            <a:off x="2770028" y="4439568"/>
            <a:ext cx="1654340" cy="0"/>
          </a:xfrm>
          <a:prstGeom prst="line">
            <a:avLst/>
          </a:prstGeom>
          <a:ln w="9525">
            <a:solidFill>
              <a:schemeClr val="accent5"/>
            </a:solidFill>
            <a:miter lim="800000"/>
            <a:headEnd type="oval" w="med" len="med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FCE20714-7B09-D392-ACF1-C20B1F91A006}"/>
              </a:ext>
            </a:extLst>
          </p:cNvPr>
          <p:cNvSpPr/>
          <p:nvPr/>
        </p:nvSpPr>
        <p:spPr>
          <a:xfrm>
            <a:off x="160638" y="4805381"/>
            <a:ext cx="3818238" cy="1569660"/>
          </a:xfrm>
          <a:prstGeom prst="rect">
            <a:avLst/>
          </a:prstGeom>
          <a:noFill/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  <a:ext uri="{91240B29-F687-4F45-9708-019B960494DF}">
              <a14:hiddenLine xmlns:a14="http://schemas.microsoft.com/office/drawing/2010/main" w="9525" cap="rnd" cmpd="sng" algn="ctr">
                <a:solidFill>
                  <a:srgbClr val="29BA74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 rtl="0"/>
            <a:r>
              <a:rPr lang="en" sz="2400" b="0" i="0" u="none" baseline="0" dirty="0">
                <a:solidFill>
                  <a:srgbClr val="575757"/>
                </a:solidFill>
                <a:latin typeface="Heebo Light"/>
                <a:ea typeface="Calibri" panose="020F0502020204030204" pitchFamily="34" charset="0"/>
                <a:cs typeface="Calibri" panose="020F0502020204030204" pitchFamily="34" charset="0"/>
              </a:rPr>
              <a:t>Training individuals with sensory disabilities to engage in the performing arts</a:t>
            </a:r>
            <a:endParaRPr lang="en" sz="2400" dirty="0">
              <a:solidFill>
                <a:srgbClr val="575757"/>
              </a:solidFill>
              <a:latin typeface="Heebo Light"/>
              <a:cs typeface="Calibri" panose="020F0502020204030204" pitchFamily="34" charset="0"/>
            </a:endParaRP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F147994F-9418-2666-92B0-C497B82B46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449021" y="2420151"/>
            <a:ext cx="3031063" cy="3047352"/>
            <a:chOff x="4321349" y="2313118"/>
            <a:chExt cx="3578669" cy="3584011"/>
          </a:xfrm>
        </p:grpSpPr>
        <p:sp>
          <p:nvSpPr>
            <p:cNvPr id="83" name="Freeform 102">
              <a:extLst>
                <a:ext uri="{FF2B5EF4-FFF2-40B4-BE49-F238E27FC236}">
                  <a16:creationId xmlns:a16="http://schemas.microsoft.com/office/drawing/2014/main" id="{A74AB0E6-86C8-C950-A272-5077489E5461}"/>
                </a:ext>
              </a:extLst>
            </p:cNvPr>
            <p:cNvSpPr/>
            <p:nvPr/>
          </p:nvSpPr>
          <p:spPr>
            <a:xfrm rot="8100000">
              <a:off x="6167401" y="3794763"/>
              <a:ext cx="1379071" cy="2102366"/>
            </a:xfrm>
            <a:custGeom>
              <a:avLst/>
              <a:gdLst>
                <a:gd name="connsiteX0" fmla="*/ 0 w 2225674"/>
                <a:gd name="connsiteY0" fmla="*/ 1112837 h 2225674"/>
                <a:gd name="connsiteX1" fmla="*/ 325944 w 2225674"/>
                <a:gd name="connsiteY1" fmla="*/ 325943 h 2225674"/>
                <a:gd name="connsiteX2" fmla="*/ 1112839 w 2225674"/>
                <a:gd name="connsiteY2" fmla="*/ 2 h 2225674"/>
                <a:gd name="connsiteX3" fmla="*/ 1899733 w 2225674"/>
                <a:gd name="connsiteY3" fmla="*/ 325946 h 2225674"/>
                <a:gd name="connsiteX4" fmla="*/ 2225674 w 2225674"/>
                <a:gd name="connsiteY4" fmla="*/ 1112841 h 2225674"/>
                <a:gd name="connsiteX5" fmla="*/ 1899731 w 2225674"/>
                <a:gd name="connsiteY5" fmla="*/ 1899736 h 2225674"/>
                <a:gd name="connsiteX6" fmla="*/ 1112836 w 2225674"/>
                <a:gd name="connsiteY6" fmla="*/ 2225678 h 2225674"/>
                <a:gd name="connsiteX7" fmla="*/ 325941 w 2225674"/>
                <a:gd name="connsiteY7" fmla="*/ 1899735 h 2225674"/>
                <a:gd name="connsiteX8" fmla="*/ -1 w 2225674"/>
                <a:gd name="connsiteY8" fmla="*/ 1112840 h 2225674"/>
                <a:gd name="connsiteX9" fmla="*/ 0 w 2225674"/>
                <a:gd name="connsiteY9" fmla="*/ 1112837 h 2225674"/>
                <a:gd name="connsiteX0" fmla="*/ 1 w 2225676"/>
                <a:gd name="connsiteY0" fmla="*/ 1112836 h 3368677"/>
                <a:gd name="connsiteX1" fmla="*/ 325945 w 2225676"/>
                <a:gd name="connsiteY1" fmla="*/ 325942 h 3368677"/>
                <a:gd name="connsiteX2" fmla="*/ 1112840 w 2225676"/>
                <a:gd name="connsiteY2" fmla="*/ 1 h 3368677"/>
                <a:gd name="connsiteX3" fmla="*/ 1899734 w 2225676"/>
                <a:gd name="connsiteY3" fmla="*/ 325945 h 3368677"/>
                <a:gd name="connsiteX4" fmla="*/ 2225675 w 2225676"/>
                <a:gd name="connsiteY4" fmla="*/ 1112840 h 3368677"/>
                <a:gd name="connsiteX5" fmla="*/ 1899732 w 2225676"/>
                <a:gd name="connsiteY5" fmla="*/ 1899735 h 3368677"/>
                <a:gd name="connsiteX6" fmla="*/ 1112837 w 2225676"/>
                <a:gd name="connsiteY6" fmla="*/ 3368677 h 3368677"/>
                <a:gd name="connsiteX7" fmla="*/ 325942 w 2225676"/>
                <a:gd name="connsiteY7" fmla="*/ 1899734 h 3368677"/>
                <a:gd name="connsiteX8" fmla="*/ 0 w 2225676"/>
                <a:gd name="connsiteY8" fmla="*/ 1112839 h 3368677"/>
                <a:gd name="connsiteX9" fmla="*/ 1 w 2225676"/>
                <a:gd name="connsiteY9" fmla="*/ 1112836 h 3368677"/>
                <a:gd name="connsiteX0" fmla="*/ 1 w 2225676"/>
                <a:gd name="connsiteY0" fmla="*/ 1112836 h 3368677"/>
                <a:gd name="connsiteX1" fmla="*/ 325945 w 2225676"/>
                <a:gd name="connsiteY1" fmla="*/ 325942 h 3368677"/>
                <a:gd name="connsiteX2" fmla="*/ 1112840 w 2225676"/>
                <a:gd name="connsiteY2" fmla="*/ 1 h 3368677"/>
                <a:gd name="connsiteX3" fmla="*/ 1899734 w 2225676"/>
                <a:gd name="connsiteY3" fmla="*/ 325945 h 3368677"/>
                <a:gd name="connsiteX4" fmla="*/ 2225675 w 2225676"/>
                <a:gd name="connsiteY4" fmla="*/ 1112840 h 3368677"/>
                <a:gd name="connsiteX5" fmla="*/ 1899732 w 2225676"/>
                <a:gd name="connsiteY5" fmla="*/ 1899735 h 3368677"/>
                <a:gd name="connsiteX6" fmla="*/ 1112837 w 2225676"/>
                <a:gd name="connsiteY6" fmla="*/ 3368677 h 3368677"/>
                <a:gd name="connsiteX7" fmla="*/ 325942 w 2225676"/>
                <a:gd name="connsiteY7" fmla="*/ 1899734 h 3368677"/>
                <a:gd name="connsiteX8" fmla="*/ 0 w 2225676"/>
                <a:gd name="connsiteY8" fmla="*/ 1112839 h 3368677"/>
                <a:gd name="connsiteX9" fmla="*/ 1 w 2225676"/>
                <a:gd name="connsiteY9" fmla="*/ 1112836 h 3368677"/>
                <a:gd name="connsiteX0" fmla="*/ 1 w 2225676"/>
                <a:gd name="connsiteY0" fmla="*/ 1112836 h 3368677"/>
                <a:gd name="connsiteX1" fmla="*/ 325945 w 2225676"/>
                <a:gd name="connsiteY1" fmla="*/ 325942 h 3368677"/>
                <a:gd name="connsiteX2" fmla="*/ 1112840 w 2225676"/>
                <a:gd name="connsiteY2" fmla="*/ 1 h 3368677"/>
                <a:gd name="connsiteX3" fmla="*/ 1899734 w 2225676"/>
                <a:gd name="connsiteY3" fmla="*/ 325945 h 3368677"/>
                <a:gd name="connsiteX4" fmla="*/ 2225675 w 2225676"/>
                <a:gd name="connsiteY4" fmla="*/ 1112840 h 3368677"/>
                <a:gd name="connsiteX5" fmla="*/ 1899732 w 2225676"/>
                <a:gd name="connsiteY5" fmla="*/ 1899735 h 3368677"/>
                <a:gd name="connsiteX6" fmla="*/ 1112837 w 2225676"/>
                <a:gd name="connsiteY6" fmla="*/ 3368677 h 3368677"/>
                <a:gd name="connsiteX7" fmla="*/ 325942 w 2225676"/>
                <a:gd name="connsiteY7" fmla="*/ 1899734 h 3368677"/>
                <a:gd name="connsiteX8" fmla="*/ 0 w 2225676"/>
                <a:gd name="connsiteY8" fmla="*/ 1112839 h 3368677"/>
                <a:gd name="connsiteX9" fmla="*/ 1 w 2225676"/>
                <a:gd name="connsiteY9" fmla="*/ 1112836 h 3368677"/>
                <a:gd name="connsiteX0" fmla="*/ 1 w 2225676"/>
                <a:gd name="connsiteY0" fmla="*/ 1112836 h 3368677"/>
                <a:gd name="connsiteX1" fmla="*/ 325945 w 2225676"/>
                <a:gd name="connsiteY1" fmla="*/ 325942 h 3368677"/>
                <a:gd name="connsiteX2" fmla="*/ 1112840 w 2225676"/>
                <a:gd name="connsiteY2" fmla="*/ 1 h 3368677"/>
                <a:gd name="connsiteX3" fmla="*/ 1899734 w 2225676"/>
                <a:gd name="connsiteY3" fmla="*/ 325945 h 3368677"/>
                <a:gd name="connsiteX4" fmla="*/ 2225675 w 2225676"/>
                <a:gd name="connsiteY4" fmla="*/ 1112840 h 3368677"/>
                <a:gd name="connsiteX5" fmla="*/ 1899732 w 2225676"/>
                <a:gd name="connsiteY5" fmla="*/ 1899735 h 3368677"/>
                <a:gd name="connsiteX6" fmla="*/ 1112837 w 2225676"/>
                <a:gd name="connsiteY6" fmla="*/ 3368677 h 3368677"/>
                <a:gd name="connsiteX7" fmla="*/ 325942 w 2225676"/>
                <a:gd name="connsiteY7" fmla="*/ 1899734 h 3368677"/>
                <a:gd name="connsiteX8" fmla="*/ 0 w 2225676"/>
                <a:gd name="connsiteY8" fmla="*/ 1112839 h 3368677"/>
                <a:gd name="connsiteX9" fmla="*/ 1 w 2225676"/>
                <a:gd name="connsiteY9" fmla="*/ 1112836 h 3368677"/>
                <a:gd name="connsiteX0" fmla="*/ 1 w 2225676"/>
                <a:gd name="connsiteY0" fmla="*/ 1112836 h 3368677"/>
                <a:gd name="connsiteX1" fmla="*/ 325945 w 2225676"/>
                <a:gd name="connsiteY1" fmla="*/ 325942 h 3368677"/>
                <a:gd name="connsiteX2" fmla="*/ 1112840 w 2225676"/>
                <a:gd name="connsiteY2" fmla="*/ 1 h 3368677"/>
                <a:gd name="connsiteX3" fmla="*/ 1899734 w 2225676"/>
                <a:gd name="connsiteY3" fmla="*/ 325945 h 3368677"/>
                <a:gd name="connsiteX4" fmla="*/ 2225675 w 2225676"/>
                <a:gd name="connsiteY4" fmla="*/ 1112840 h 3368677"/>
                <a:gd name="connsiteX5" fmla="*/ 1966407 w 2225676"/>
                <a:gd name="connsiteY5" fmla="*/ 1942597 h 3368677"/>
                <a:gd name="connsiteX6" fmla="*/ 1112837 w 2225676"/>
                <a:gd name="connsiteY6" fmla="*/ 3368677 h 3368677"/>
                <a:gd name="connsiteX7" fmla="*/ 325942 w 2225676"/>
                <a:gd name="connsiteY7" fmla="*/ 1899734 h 3368677"/>
                <a:gd name="connsiteX8" fmla="*/ 0 w 2225676"/>
                <a:gd name="connsiteY8" fmla="*/ 1112839 h 3368677"/>
                <a:gd name="connsiteX9" fmla="*/ 1 w 2225676"/>
                <a:gd name="connsiteY9" fmla="*/ 1112836 h 3368677"/>
                <a:gd name="connsiteX0" fmla="*/ 1 w 2225676"/>
                <a:gd name="connsiteY0" fmla="*/ 1112836 h 3368677"/>
                <a:gd name="connsiteX1" fmla="*/ 325945 w 2225676"/>
                <a:gd name="connsiteY1" fmla="*/ 325942 h 3368677"/>
                <a:gd name="connsiteX2" fmla="*/ 1112840 w 2225676"/>
                <a:gd name="connsiteY2" fmla="*/ 1 h 3368677"/>
                <a:gd name="connsiteX3" fmla="*/ 1899734 w 2225676"/>
                <a:gd name="connsiteY3" fmla="*/ 325945 h 3368677"/>
                <a:gd name="connsiteX4" fmla="*/ 2225675 w 2225676"/>
                <a:gd name="connsiteY4" fmla="*/ 1112840 h 3368677"/>
                <a:gd name="connsiteX5" fmla="*/ 1966407 w 2225676"/>
                <a:gd name="connsiteY5" fmla="*/ 1942597 h 3368677"/>
                <a:gd name="connsiteX6" fmla="*/ 1112837 w 2225676"/>
                <a:gd name="connsiteY6" fmla="*/ 3368677 h 3368677"/>
                <a:gd name="connsiteX7" fmla="*/ 249742 w 2225676"/>
                <a:gd name="connsiteY7" fmla="*/ 1899734 h 3368677"/>
                <a:gd name="connsiteX8" fmla="*/ 0 w 2225676"/>
                <a:gd name="connsiteY8" fmla="*/ 1112839 h 3368677"/>
                <a:gd name="connsiteX9" fmla="*/ 1 w 2225676"/>
                <a:gd name="connsiteY9" fmla="*/ 1112836 h 3368677"/>
                <a:gd name="connsiteX0" fmla="*/ 1 w 2225676"/>
                <a:gd name="connsiteY0" fmla="*/ 1112836 h 3368677"/>
                <a:gd name="connsiteX1" fmla="*/ 325945 w 2225676"/>
                <a:gd name="connsiteY1" fmla="*/ 325942 h 3368677"/>
                <a:gd name="connsiteX2" fmla="*/ 1112840 w 2225676"/>
                <a:gd name="connsiteY2" fmla="*/ 1 h 3368677"/>
                <a:gd name="connsiteX3" fmla="*/ 1899734 w 2225676"/>
                <a:gd name="connsiteY3" fmla="*/ 325945 h 3368677"/>
                <a:gd name="connsiteX4" fmla="*/ 2225675 w 2225676"/>
                <a:gd name="connsiteY4" fmla="*/ 1112840 h 3368677"/>
                <a:gd name="connsiteX5" fmla="*/ 1966407 w 2225676"/>
                <a:gd name="connsiteY5" fmla="*/ 1942597 h 3368677"/>
                <a:gd name="connsiteX6" fmla="*/ 1112837 w 2225676"/>
                <a:gd name="connsiteY6" fmla="*/ 3368677 h 3368677"/>
                <a:gd name="connsiteX7" fmla="*/ 249742 w 2225676"/>
                <a:gd name="connsiteY7" fmla="*/ 1899734 h 3368677"/>
                <a:gd name="connsiteX8" fmla="*/ 0 w 2225676"/>
                <a:gd name="connsiteY8" fmla="*/ 1112839 h 3368677"/>
                <a:gd name="connsiteX9" fmla="*/ 1 w 2225676"/>
                <a:gd name="connsiteY9" fmla="*/ 1112836 h 3368677"/>
                <a:gd name="connsiteX0" fmla="*/ 1 w 2225676"/>
                <a:gd name="connsiteY0" fmla="*/ 1112836 h 3368677"/>
                <a:gd name="connsiteX1" fmla="*/ 325945 w 2225676"/>
                <a:gd name="connsiteY1" fmla="*/ 325942 h 3368677"/>
                <a:gd name="connsiteX2" fmla="*/ 1112840 w 2225676"/>
                <a:gd name="connsiteY2" fmla="*/ 1 h 3368677"/>
                <a:gd name="connsiteX3" fmla="*/ 1899734 w 2225676"/>
                <a:gd name="connsiteY3" fmla="*/ 325945 h 3368677"/>
                <a:gd name="connsiteX4" fmla="*/ 2225675 w 2225676"/>
                <a:gd name="connsiteY4" fmla="*/ 1112840 h 3368677"/>
                <a:gd name="connsiteX5" fmla="*/ 1966407 w 2225676"/>
                <a:gd name="connsiteY5" fmla="*/ 1942597 h 3368677"/>
                <a:gd name="connsiteX6" fmla="*/ 1112837 w 2225676"/>
                <a:gd name="connsiteY6" fmla="*/ 3368677 h 3368677"/>
                <a:gd name="connsiteX7" fmla="*/ 249742 w 2225676"/>
                <a:gd name="connsiteY7" fmla="*/ 1899734 h 3368677"/>
                <a:gd name="connsiteX8" fmla="*/ 0 w 2225676"/>
                <a:gd name="connsiteY8" fmla="*/ 1112839 h 3368677"/>
                <a:gd name="connsiteX9" fmla="*/ 1 w 2225676"/>
                <a:gd name="connsiteY9" fmla="*/ 1112836 h 3368677"/>
                <a:gd name="connsiteX0" fmla="*/ 1 w 2225676"/>
                <a:gd name="connsiteY0" fmla="*/ 1112836 h 3368677"/>
                <a:gd name="connsiteX1" fmla="*/ 325945 w 2225676"/>
                <a:gd name="connsiteY1" fmla="*/ 325942 h 3368677"/>
                <a:gd name="connsiteX2" fmla="*/ 1112840 w 2225676"/>
                <a:gd name="connsiteY2" fmla="*/ 1 h 3368677"/>
                <a:gd name="connsiteX3" fmla="*/ 1899734 w 2225676"/>
                <a:gd name="connsiteY3" fmla="*/ 325945 h 3368677"/>
                <a:gd name="connsiteX4" fmla="*/ 2225675 w 2225676"/>
                <a:gd name="connsiteY4" fmla="*/ 1112840 h 3368677"/>
                <a:gd name="connsiteX5" fmla="*/ 1966407 w 2225676"/>
                <a:gd name="connsiteY5" fmla="*/ 1942597 h 3368677"/>
                <a:gd name="connsiteX6" fmla="*/ 1112837 w 2225676"/>
                <a:gd name="connsiteY6" fmla="*/ 3368677 h 3368677"/>
                <a:gd name="connsiteX7" fmla="*/ 249742 w 2225676"/>
                <a:gd name="connsiteY7" fmla="*/ 1899734 h 3368677"/>
                <a:gd name="connsiteX8" fmla="*/ 0 w 2225676"/>
                <a:gd name="connsiteY8" fmla="*/ 1112839 h 3368677"/>
                <a:gd name="connsiteX9" fmla="*/ 1 w 2225676"/>
                <a:gd name="connsiteY9" fmla="*/ 1112836 h 3368677"/>
                <a:gd name="connsiteX0" fmla="*/ 1 w 2225676"/>
                <a:gd name="connsiteY0" fmla="*/ 1112836 h 3368677"/>
                <a:gd name="connsiteX1" fmla="*/ 325945 w 2225676"/>
                <a:gd name="connsiteY1" fmla="*/ 325942 h 3368677"/>
                <a:gd name="connsiteX2" fmla="*/ 1112840 w 2225676"/>
                <a:gd name="connsiteY2" fmla="*/ 1 h 3368677"/>
                <a:gd name="connsiteX3" fmla="*/ 1899734 w 2225676"/>
                <a:gd name="connsiteY3" fmla="*/ 325945 h 3368677"/>
                <a:gd name="connsiteX4" fmla="*/ 2225675 w 2225676"/>
                <a:gd name="connsiteY4" fmla="*/ 1112840 h 3368677"/>
                <a:gd name="connsiteX5" fmla="*/ 1966407 w 2225676"/>
                <a:gd name="connsiteY5" fmla="*/ 1942597 h 3368677"/>
                <a:gd name="connsiteX6" fmla="*/ 1112837 w 2225676"/>
                <a:gd name="connsiteY6" fmla="*/ 3368677 h 3368677"/>
                <a:gd name="connsiteX7" fmla="*/ 249742 w 2225676"/>
                <a:gd name="connsiteY7" fmla="*/ 1899734 h 3368677"/>
                <a:gd name="connsiteX8" fmla="*/ 0 w 2225676"/>
                <a:gd name="connsiteY8" fmla="*/ 1112839 h 3368677"/>
                <a:gd name="connsiteX9" fmla="*/ 1 w 2225676"/>
                <a:gd name="connsiteY9" fmla="*/ 1112836 h 3368677"/>
                <a:gd name="connsiteX0" fmla="*/ 1 w 2225676"/>
                <a:gd name="connsiteY0" fmla="*/ 1112836 h 3368677"/>
                <a:gd name="connsiteX1" fmla="*/ 325945 w 2225676"/>
                <a:gd name="connsiteY1" fmla="*/ 325942 h 3368677"/>
                <a:gd name="connsiteX2" fmla="*/ 1112840 w 2225676"/>
                <a:gd name="connsiteY2" fmla="*/ 1 h 3368677"/>
                <a:gd name="connsiteX3" fmla="*/ 1899734 w 2225676"/>
                <a:gd name="connsiteY3" fmla="*/ 325945 h 3368677"/>
                <a:gd name="connsiteX4" fmla="*/ 2225675 w 2225676"/>
                <a:gd name="connsiteY4" fmla="*/ 1112840 h 3368677"/>
                <a:gd name="connsiteX5" fmla="*/ 1966407 w 2225676"/>
                <a:gd name="connsiteY5" fmla="*/ 1942597 h 3368677"/>
                <a:gd name="connsiteX6" fmla="*/ 1112837 w 2225676"/>
                <a:gd name="connsiteY6" fmla="*/ 3368677 h 3368677"/>
                <a:gd name="connsiteX7" fmla="*/ 249742 w 2225676"/>
                <a:gd name="connsiteY7" fmla="*/ 1899734 h 3368677"/>
                <a:gd name="connsiteX8" fmla="*/ 0 w 2225676"/>
                <a:gd name="connsiteY8" fmla="*/ 1112839 h 3368677"/>
                <a:gd name="connsiteX9" fmla="*/ 1 w 2225676"/>
                <a:gd name="connsiteY9" fmla="*/ 1112836 h 3368677"/>
                <a:gd name="connsiteX0" fmla="*/ 1 w 2225676"/>
                <a:gd name="connsiteY0" fmla="*/ 1112836 h 3378202"/>
                <a:gd name="connsiteX1" fmla="*/ 325945 w 2225676"/>
                <a:gd name="connsiteY1" fmla="*/ 325942 h 3378202"/>
                <a:gd name="connsiteX2" fmla="*/ 1112840 w 2225676"/>
                <a:gd name="connsiteY2" fmla="*/ 1 h 3378202"/>
                <a:gd name="connsiteX3" fmla="*/ 1899734 w 2225676"/>
                <a:gd name="connsiteY3" fmla="*/ 325945 h 3378202"/>
                <a:gd name="connsiteX4" fmla="*/ 2225675 w 2225676"/>
                <a:gd name="connsiteY4" fmla="*/ 1112840 h 3378202"/>
                <a:gd name="connsiteX5" fmla="*/ 1966407 w 2225676"/>
                <a:gd name="connsiteY5" fmla="*/ 1942597 h 3378202"/>
                <a:gd name="connsiteX6" fmla="*/ 1127125 w 2225676"/>
                <a:gd name="connsiteY6" fmla="*/ 3378202 h 3378202"/>
                <a:gd name="connsiteX7" fmla="*/ 249742 w 2225676"/>
                <a:gd name="connsiteY7" fmla="*/ 1899734 h 3378202"/>
                <a:gd name="connsiteX8" fmla="*/ 0 w 2225676"/>
                <a:gd name="connsiteY8" fmla="*/ 1112839 h 3378202"/>
                <a:gd name="connsiteX9" fmla="*/ 1 w 2225676"/>
                <a:gd name="connsiteY9" fmla="*/ 1112836 h 3378202"/>
                <a:gd name="connsiteX0" fmla="*/ 1 w 2225676"/>
                <a:gd name="connsiteY0" fmla="*/ 1112836 h 3378202"/>
                <a:gd name="connsiteX1" fmla="*/ 325945 w 2225676"/>
                <a:gd name="connsiteY1" fmla="*/ 325942 h 3378202"/>
                <a:gd name="connsiteX2" fmla="*/ 1112840 w 2225676"/>
                <a:gd name="connsiteY2" fmla="*/ 1 h 3378202"/>
                <a:gd name="connsiteX3" fmla="*/ 1899734 w 2225676"/>
                <a:gd name="connsiteY3" fmla="*/ 325945 h 3378202"/>
                <a:gd name="connsiteX4" fmla="*/ 2225675 w 2225676"/>
                <a:gd name="connsiteY4" fmla="*/ 1112840 h 3378202"/>
                <a:gd name="connsiteX5" fmla="*/ 1966407 w 2225676"/>
                <a:gd name="connsiteY5" fmla="*/ 1942597 h 3378202"/>
                <a:gd name="connsiteX6" fmla="*/ 1127125 w 2225676"/>
                <a:gd name="connsiteY6" fmla="*/ 3378202 h 3378202"/>
                <a:gd name="connsiteX7" fmla="*/ 249742 w 2225676"/>
                <a:gd name="connsiteY7" fmla="*/ 1899734 h 3378202"/>
                <a:gd name="connsiteX8" fmla="*/ 0 w 2225676"/>
                <a:gd name="connsiteY8" fmla="*/ 1112839 h 3378202"/>
                <a:gd name="connsiteX9" fmla="*/ 1 w 2225676"/>
                <a:gd name="connsiteY9" fmla="*/ 1112836 h 3378202"/>
                <a:gd name="connsiteX0" fmla="*/ 1 w 2225676"/>
                <a:gd name="connsiteY0" fmla="*/ 1112836 h 3378202"/>
                <a:gd name="connsiteX1" fmla="*/ 325945 w 2225676"/>
                <a:gd name="connsiteY1" fmla="*/ 325942 h 3378202"/>
                <a:gd name="connsiteX2" fmla="*/ 1112840 w 2225676"/>
                <a:gd name="connsiteY2" fmla="*/ 1 h 3378202"/>
                <a:gd name="connsiteX3" fmla="*/ 1899734 w 2225676"/>
                <a:gd name="connsiteY3" fmla="*/ 325945 h 3378202"/>
                <a:gd name="connsiteX4" fmla="*/ 2225675 w 2225676"/>
                <a:gd name="connsiteY4" fmla="*/ 1112840 h 3378202"/>
                <a:gd name="connsiteX5" fmla="*/ 1966407 w 2225676"/>
                <a:gd name="connsiteY5" fmla="*/ 1942597 h 3378202"/>
                <a:gd name="connsiteX6" fmla="*/ 1127125 w 2225676"/>
                <a:gd name="connsiteY6" fmla="*/ 3378202 h 3378202"/>
                <a:gd name="connsiteX7" fmla="*/ 249742 w 2225676"/>
                <a:gd name="connsiteY7" fmla="*/ 1899734 h 3378202"/>
                <a:gd name="connsiteX8" fmla="*/ 0 w 2225676"/>
                <a:gd name="connsiteY8" fmla="*/ 1112839 h 3378202"/>
                <a:gd name="connsiteX9" fmla="*/ 1 w 2225676"/>
                <a:gd name="connsiteY9" fmla="*/ 1112836 h 3378202"/>
                <a:gd name="connsiteX0" fmla="*/ 1 w 2225676"/>
                <a:gd name="connsiteY0" fmla="*/ 1112836 h 3378202"/>
                <a:gd name="connsiteX1" fmla="*/ 325945 w 2225676"/>
                <a:gd name="connsiteY1" fmla="*/ 325942 h 3378202"/>
                <a:gd name="connsiteX2" fmla="*/ 1112840 w 2225676"/>
                <a:gd name="connsiteY2" fmla="*/ 1 h 3378202"/>
                <a:gd name="connsiteX3" fmla="*/ 1899734 w 2225676"/>
                <a:gd name="connsiteY3" fmla="*/ 325945 h 3378202"/>
                <a:gd name="connsiteX4" fmla="*/ 2225675 w 2225676"/>
                <a:gd name="connsiteY4" fmla="*/ 1112840 h 3378202"/>
                <a:gd name="connsiteX5" fmla="*/ 1966407 w 2225676"/>
                <a:gd name="connsiteY5" fmla="*/ 1942597 h 3378202"/>
                <a:gd name="connsiteX6" fmla="*/ 1127125 w 2225676"/>
                <a:gd name="connsiteY6" fmla="*/ 3378202 h 3378202"/>
                <a:gd name="connsiteX7" fmla="*/ 259267 w 2225676"/>
                <a:gd name="connsiteY7" fmla="*/ 1894972 h 3378202"/>
                <a:gd name="connsiteX8" fmla="*/ 0 w 2225676"/>
                <a:gd name="connsiteY8" fmla="*/ 1112839 h 3378202"/>
                <a:gd name="connsiteX9" fmla="*/ 1 w 2225676"/>
                <a:gd name="connsiteY9" fmla="*/ 1112836 h 3378202"/>
                <a:gd name="connsiteX0" fmla="*/ 1 w 2225676"/>
                <a:gd name="connsiteY0" fmla="*/ 1112836 h 3378202"/>
                <a:gd name="connsiteX1" fmla="*/ 325945 w 2225676"/>
                <a:gd name="connsiteY1" fmla="*/ 325942 h 3378202"/>
                <a:gd name="connsiteX2" fmla="*/ 1112840 w 2225676"/>
                <a:gd name="connsiteY2" fmla="*/ 1 h 3378202"/>
                <a:gd name="connsiteX3" fmla="*/ 1899734 w 2225676"/>
                <a:gd name="connsiteY3" fmla="*/ 325945 h 3378202"/>
                <a:gd name="connsiteX4" fmla="*/ 2225675 w 2225676"/>
                <a:gd name="connsiteY4" fmla="*/ 1112840 h 3378202"/>
                <a:gd name="connsiteX5" fmla="*/ 1966407 w 2225676"/>
                <a:gd name="connsiteY5" fmla="*/ 1942597 h 3378202"/>
                <a:gd name="connsiteX6" fmla="*/ 1127125 w 2225676"/>
                <a:gd name="connsiteY6" fmla="*/ 3378202 h 3378202"/>
                <a:gd name="connsiteX7" fmla="*/ 259267 w 2225676"/>
                <a:gd name="connsiteY7" fmla="*/ 1894972 h 3378202"/>
                <a:gd name="connsiteX8" fmla="*/ 0 w 2225676"/>
                <a:gd name="connsiteY8" fmla="*/ 1112839 h 3378202"/>
                <a:gd name="connsiteX9" fmla="*/ 1 w 2225676"/>
                <a:gd name="connsiteY9" fmla="*/ 1112836 h 33782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25676" h="3378202">
                  <a:moveTo>
                    <a:pt x="1" y="1112836"/>
                  </a:moveTo>
                  <a:cubicBezTo>
                    <a:pt x="1" y="817693"/>
                    <a:pt x="117247" y="534639"/>
                    <a:pt x="325945" y="325942"/>
                  </a:cubicBezTo>
                  <a:cubicBezTo>
                    <a:pt x="534643" y="117245"/>
                    <a:pt x="817698" y="0"/>
                    <a:pt x="1112840" y="1"/>
                  </a:cubicBezTo>
                  <a:cubicBezTo>
                    <a:pt x="1407983" y="1"/>
                    <a:pt x="1691037" y="117247"/>
                    <a:pt x="1899734" y="325945"/>
                  </a:cubicBezTo>
                  <a:cubicBezTo>
                    <a:pt x="2108431" y="534643"/>
                    <a:pt x="2225676" y="817698"/>
                    <a:pt x="2225675" y="1112840"/>
                  </a:cubicBezTo>
                  <a:cubicBezTo>
                    <a:pt x="2225675" y="1407983"/>
                    <a:pt x="2151880" y="1566624"/>
                    <a:pt x="1966407" y="1942597"/>
                  </a:cubicBezTo>
                  <a:cubicBezTo>
                    <a:pt x="1686646" y="2421132"/>
                    <a:pt x="1421173" y="2909192"/>
                    <a:pt x="1127125" y="3378202"/>
                  </a:cubicBezTo>
                  <a:lnTo>
                    <a:pt x="259267" y="1894972"/>
                  </a:lnTo>
                  <a:cubicBezTo>
                    <a:pt x="59507" y="1528524"/>
                    <a:pt x="0" y="1407982"/>
                    <a:pt x="0" y="1112839"/>
                  </a:cubicBezTo>
                  <a:cubicBezTo>
                    <a:pt x="0" y="1112838"/>
                    <a:pt x="1" y="1112837"/>
                    <a:pt x="1" y="1112836"/>
                  </a:cubicBezTo>
                  <a:close/>
                </a:path>
              </a:pathLst>
            </a:custGeom>
            <a:solidFill>
              <a:srgbClr val="CC0099"/>
            </a:solidFill>
            <a:ln w="38100">
              <a:solidFill>
                <a:schemeClr val="bg1"/>
              </a:solidFill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0000" bIns="90000" rtlCol="0" anchor="ctr" anchorCtr="0"/>
            <a:lstStyle/>
            <a:p>
              <a:pPr algn="ctr" rtl="0"/>
              <a:endParaRPr lang="en" sz="1200" dirty="0">
                <a:solidFill>
                  <a:srgbClr val="575757"/>
                </a:solidFill>
                <a:latin typeface="Heebo Light"/>
                <a:cs typeface="Arial" pitchFamily="34" charset="0"/>
              </a:endParaRPr>
            </a:p>
          </p:txBody>
        </p:sp>
        <p:sp>
          <p:nvSpPr>
            <p:cNvPr id="84" name="Freeform 96">
              <a:extLst>
                <a:ext uri="{FF2B5EF4-FFF2-40B4-BE49-F238E27FC236}">
                  <a16:creationId xmlns:a16="http://schemas.microsoft.com/office/drawing/2014/main" id="{4AF3EAA4-605F-6492-BE9F-9404CE1CA4CC}"/>
                </a:ext>
              </a:extLst>
            </p:cNvPr>
            <p:cNvSpPr/>
            <p:nvPr/>
          </p:nvSpPr>
          <p:spPr>
            <a:xfrm rot="13500000">
              <a:off x="4675392" y="3800208"/>
              <a:ext cx="1385111" cy="2093198"/>
            </a:xfrm>
            <a:custGeom>
              <a:avLst/>
              <a:gdLst>
                <a:gd name="connsiteX0" fmla="*/ 0 w 2225674"/>
                <a:gd name="connsiteY0" fmla="*/ 1112837 h 2225674"/>
                <a:gd name="connsiteX1" fmla="*/ 325944 w 2225674"/>
                <a:gd name="connsiteY1" fmla="*/ 325943 h 2225674"/>
                <a:gd name="connsiteX2" fmla="*/ 1112839 w 2225674"/>
                <a:gd name="connsiteY2" fmla="*/ 2 h 2225674"/>
                <a:gd name="connsiteX3" fmla="*/ 1899733 w 2225674"/>
                <a:gd name="connsiteY3" fmla="*/ 325946 h 2225674"/>
                <a:gd name="connsiteX4" fmla="*/ 2225674 w 2225674"/>
                <a:gd name="connsiteY4" fmla="*/ 1112841 h 2225674"/>
                <a:gd name="connsiteX5" fmla="*/ 1899731 w 2225674"/>
                <a:gd name="connsiteY5" fmla="*/ 1899736 h 2225674"/>
                <a:gd name="connsiteX6" fmla="*/ 1112836 w 2225674"/>
                <a:gd name="connsiteY6" fmla="*/ 2225678 h 2225674"/>
                <a:gd name="connsiteX7" fmla="*/ 325941 w 2225674"/>
                <a:gd name="connsiteY7" fmla="*/ 1899735 h 2225674"/>
                <a:gd name="connsiteX8" fmla="*/ -1 w 2225674"/>
                <a:gd name="connsiteY8" fmla="*/ 1112840 h 2225674"/>
                <a:gd name="connsiteX9" fmla="*/ 0 w 2225674"/>
                <a:gd name="connsiteY9" fmla="*/ 1112837 h 2225674"/>
                <a:gd name="connsiteX0" fmla="*/ 1 w 2225676"/>
                <a:gd name="connsiteY0" fmla="*/ 1112836 h 3368677"/>
                <a:gd name="connsiteX1" fmla="*/ 325945 w 2225676"/>
                <a:gd name="connsiteY1" fmla="*/ 325942 h 3368677"/>
                <a:gd name="connsiteX2" fmla="*/ 1112840 w 2225676"/>
                <a:gd name="connsiteY2" fmla="*/ 1 h 3368677"/>
                <a:gd name="connsiteX3" fmla="*/ 1899734 w 2225676"/>
                <a:gd name="connsiteY3" fmla="*/ 325945 h 3368677"/>
                <a:gd name="connsiteX4" fmla="*/ 2225675 w 2225676"/>
                <a:gd name="connsiteY4" fmla="*/ 1112840 h 3368677"/>
                <a:gd name="connsiteX5" fmla="*/ 1899732 w 2225676"/>
                <a:gd name="connsiteY5" fmla="*/ 1899735 h 3368677"/>
                <a:gd name="connsiteX6" fmla="*/ 1112837 w 2225676"/>
                <a:gd name="connsiteY6" fmla="*/ 3368677 h 3368677"/>
                <a:gd name="connsiteX7" fmla="*/ 325942 w 2225676"/>
                <a:gd name="connsiteY7" fmla="*/ 1899734 h 3368677"/>
                <a:gd name="connsiteX8" fmla="*/ 0 w 2225676"/>
                <a:gd name="connsiteY8" fmla="*/ 1112839 h 3368677"/>
                <a:gd name="connsiteX9" fmla="*/ 1 w 2225676"/>
                <a:gd name="connsiteY9" fmla="*/ 1112836 h 3368677"/>
                <a:gd name="connsiteX0" fmla="*/ 1 w 2225676"/>
                <a:gd name="connsiteY0" fmla="*/ 1112836 h 3368677"/>
                <a:gd name="connsiteX1" fmla="*/ 325945 w 2225676"/>
                <a:gd name="connsiteY1" fmla="*/ 325942 h 3368677"/>
                <a:gd name="connsiteX2" fmla="*/ 1112840 w 2225676"/>
                <a:gd name="connsiteY2" fmla="*/ 1 h 3368677"/>
                <a:gd name="connsiteX3" fmla="*/ 1899734 w 2225676"/>
                <a:gd name="connsiteY3" fmla="*/ 325945 h 3368677"/>
                <a:gd name="connsiteX4" fmla="*/ 2225675 w 2225676"/>
                <a:gd name="connsiteY4" fmla="*/ 1112840 h 3368677"/>
                <a:gd name="connsiteX5" fmla="*/ 1899732 w 2225676"/>
                <a:gd name="connsiteY5" fmla="*/ 1899735 h 3368677"/>
                <a:gd name="connsiteX6" fmla="*/ 1112837 w 2225676"/>
                <a:gd name="connsiteY6" fmla="*/ 3368677 h 3368677"/>
                <a:gd name="connsiteX7" fmla="*/ 325942 w 2225676"/>
                <a:gd name="connsiteY7" fmla="*/ 1899734 h 3368677"/>
                <a:gd name="connsiteX8" fmla="*/ 0 w 2225676"/>
                <a:gd name="connsiteY8" fmla="*/ 1112839 h 3368677"/>
                <a:gd name="connsiteX9" fmla="*/ 1 w 2225676"/>
                <a:gd name="connsiteY9" fmla="*/ 1112836 h 3368677"/>
                <a:gd name="connsiteX0" fmla="*/ 1 w 2225676"/>
                <a:gd name="connsiteY0" fmla="*/ 1112836 h 3368677"/>
                <a:gd name="connsiteX1" fmla="*/ 325945 w 2225676"/>
                <a:gd name="connsiteY1" fmla="*/ 325942 h 3368677"/>
                <a:gd name="connsiteX2" fmla="*/ 1112840 w 2225676"/>
                <a:gd name="connsiteY2" fmla="*/ 1 h 3368677"/>
                <a:gd name="connsiteX3" fmla="*/ 1899734 w 2225676"/>
                <a:gd name="connsiteY3" fmla="*/ 325945 h 3368677"/>
                <a:gd name="connsiteX4" fmla="*/ 2225675 w 2225676"/>
                <a:gd name="connsiteY4" fmla="*/ 1112840 h 3368677"/>
                <a:gd name="connsiteX5" fmla="*/ 1899732 w 2225676"/>
                <a:gd name="connsiteY5" fmla="*/ 1899735 h 3368677"/>
                <a:gd name="connsiteX6" fmla="*/ 1112837 w 2225676"/>
                <a:gd name="connsiteY6" fmla="*/ 3368677 h 3368677"/>
                <a:gd name="connsiteX7" fmla="*/ 325942 w 2225676"/>
                <a:gd name="connsiteY7" fmla="*/ 1899734 h 3368677"/>
                <a:gd name="connsiteX8" fmla="*/ 0 w 2225676"/>
                <a:gd name="connsiteY8" fmla="*/ 1112839 h 3368677"/>
                <a:gd name="connsiteX9" fmla="*/ 1 w 2225676"/>
                <a:gd name="connsiteY9" fmla="*/ 1112836 h 3368677"/>
                <a:gd name="connsiteX0" fmla="*/ 1 w 2225676"/>
                <a:gd name="connsiteY0" fmla="*/ 1112836 h 3368677"/>
                <a:gd name="connsiteX1" fmla="*/ 325945 w 2225676"/>
                <a:gd name="connsiteY1" fmla="*/ 325942 h 3368677"/>
                <a:gd name="connsiteX2" fmla="*/ 1112840 w 2225676"/>
                <a:gd name="connsiteY2" fmla="*/ 1 h 3368677"/>
                <a:gd name="connsiteX3" fmla="*/ 1899734 w 2225676"/>
                <a:gd name="connsiteY3" fmla="*/ 325945 h 3368677"/>
                <a:gd name="connsiteX4" fmla="*/ 2225675 w 2225676"/>
                <a:gd name="connsiteY4" fmla="*/ 1112840 h 3368677"/>
                <a:gd name="connsiteX5" fmla="*/ 1899732 w 2225676"/>
                <a:gd name="connsiteY5" fmla="*/ 1899735 h 3368677"/>
                <a:gd name="connsiteX6" fmla="*/ 1112837 w 2225676"/>
                <a:gd name="connsiteY6" fmla="*/ 3368677 h 3368677"/>
                <a:gd name="connsiteX7" fmla="*/ 325942 w 2225676"/>
                <a:gd name="connsiteY7" fmla="*/ 1899734 h 3368677"/>
                <a:gd name="connsiteX8" fmla="*/ 0 w 2225676"/>
                <a:gd name="connsiteY8" fmla="*/ 1112839 h 3368677"/>
                <a:gd name="connsiteX9" fmla="*/ 1 w 2225676"/>
                <a:gd name="connsiteY9" fmla="*/ 1112836 h 3368677"/>
                <a:gd name="connsiteX0" fmla="*/ 1 w 2225676"/>
                <a:gd name="connsiteY0" fmla="*/ 1112836 h 3368677"/>
                <a:gd name="connsiteX1" fmla="*/ 325945 w 2225676"/>
                <a:gd name="connsiteY1" fmla="*/ 325942 h 3368677"/>
                <a:gd name="connsiteX2" fmla="*/ 1112840 w 2225676"/>
                <a:gd name="connsiteY2" fmla="*/ 1 h 3368677"/>
                <a:gd name="connsiteX3" fmla="*/ 1899734 w 2225676"/>
                <a:gd name="connsiteY3" fmla="*/ 325945 h 3368677"/>
                <a:gd name="connsiteX4" fmla="*/ 2225675 w 2225676"/>
                <a:gd name="connsiteY4" fmla="*/ 1112840 h 3368677"/>
                <a:gd name="connsiteX5" fmla="*/ 1966407 w 2225676"/>
                <a:gd name="connsiteY5" fmla="*/ 1942597 h 3368677"/>
                <a:gd name="connsiteX6" fmla="*/ 1112837 w 2225676"/>
                <a:gd name="connsiteY6" fmla="*/ 3368677 h 3368677"/>
                <a:gd name="connsiteX7" fmla="*/ 325942 w 2225676"/>
                <a:gd name="connsiteY7" fmla="*/ 1899734 h 3368677"/>
                <a:gd name="connsiteX8" fmla="*/ 0 w 2225676"/>
                <a:gd name="connsiteY8" fmla="*/ 1112839 h 3368677"/>
                <a:gd name="connsiteX9" fmla="*/ 1 w 2225676"/>
                <a:gd name="connsiteY9" fmla="*/ 1112836 h 3368677"/>
                <a:gd name="connsiteX0" fmla="*/ 1 w 2225676"/>
                <a:gd name="connsiteY0" fmla="*/ 1112836 h 3368677"/>
                <a:gd name="connsiteX1" fmla="*/ 325945 w 2225676"/>
                <a:gd name="connsiteY1" fmla="*/ 325942 h 3368677"/>
                <a:gd name="connsiteX2" fmla="*/ 1112840 w 2225676"/>
                <a:gd name="connsiteY2" fmla="*/ 1 h 3368677"/>
                <a:gd name="connsiteX3" fmla="*/ 1899734 w 2225676"/>
                <a:gd name="connsiteY3" fmla="*/ 325945 h 3368677"/>
                <a:gd name="connsiteX4" fmla="*/ 2225675 w 2225676"/>
                <a:gd name="connsiteY4" fmla="*/ 1112840 h 3368677"/>
                <a:gd name="connsiteX5" fmla="*/ 1966407 w 2225676"/>
                <a:gd name="connsiteY5" fmla="*/ 1942597 h 3368677"/>
                <a:gd name="connsiteX6" fmla="*/ 1112837 w 2225676"/>
                <a:gd name="connsiteY6" fmla="*/ 3368677 h 3368677"/>
                <a:gd name="connsiteX7" fmla="*/ 249742 w 2225676"/>
                <a:gd name="connsiteY7" fmla="*/ 1899734 h 3368677"/>
                <a:gd name="connsiteX8" fmla="*/ 0 w 2225676"/>
                <a:gd name="connsiteY8" fmla="*/ 1112839 h 3368677"/>
                <a:gd name="connsiteX9" fmla="*/ 1 w 2225676"/>
                <a:gd name="connsiteY9" fmla="*/ 1112836 h 3368677"/>
                <a:gd name="connsiteX0" fmla="*/ 1 w 2225676"/>
                <a:gd name="connsiteY0" fmla="*/ 1112836 h 3368677"/>
                <a:gd name="connsiteX1" fmla="*/ 325945 w 2225676"/>
                <a:gd name="connsiteY1" fmla="*/ 325942 h 3368677"/>
                <a:gd name="connsiteX2" fmla="*/ 1112840 w 2225676"/>
                <a:gd name="connsiteY2" fmla="*/ 1 h 3368677"/>
                <a:gd name="connsiteX3" fmla="*/ 1899734 w 2225676"/>
                <a:gd name="connsiteY3" fmla="*/ 325945 h 3368677"/>
                <a:gd name="connsiteX4" fmla="*/ 2225675 w 2225676"/>
                <a:gd name="connsiteY4" fmla="*/ 1112840 h 3368677"/>
                <a:gd name="connsiteX5" fmla="*/ 1966407 w 2225676"/>
                <a:gd name="connsiteY5" fmla="*/ 1942597 h 3368677"/>
                <a:gd name="connsiteX6" fmla="*/ 1112837 w 2225676"/>
                <a:gd name="connsiteY6" fmla="*/ 3368677 h 3368677"/>
                <a:gd name="connsiteX7" fmla="*/ 249742 w 2225676"/>
                <a:gd name="connsiteY7" fmla="*/ 1899734 h 3368677"/>
                <a:gd name="connsiteX8" fmla="*/ 0 w 2225676"/>
                <a:gd name="connsiteY8" fmla="*/ 1112839 h 3368677"/>
                <a:gd name="connsiteX9" fmla="*/ 1 w 2225676"/>
                <a:gd name="connsiteY9" fmla="*/ 1112836 h 3368677"/>
                <a:gd name="connsiteX0" fmla="*/ 1 w 2225676"/>
                <a:gd name="connsiteY0" fmla="*/ 1112836 h 3368677"/>
                <a:gd name="connsiteX1" fmla="*/ 325945 w 2225676"/>
                <a:gd name="connsiteY1" fmla="*/ 325942 h 3368677"/>
                <a:gd name="connsiteX2" fmla="*/ 1112840 w 2225676"/>
                <a:gd name="connsiteY2" fmla="*/ 1 h 3368677"/>
                <a:gd name="connsiteX3" fmla="*/ 1899734 w 2225676"/>
                <a:gd name="connsiteY3" fmla="*/ 325945 h 3368677"/>
                <a:gd name="connsiteX4" fmla="*/ 2225675 w 2225676"/>
                <a:gd name="connsiteY4" fmla="*/ 1112840 h 3368677"/>
                <a:gd name="connsiteX5" fmla="*/ 1966407 w 2225676"/>
                <a:gd name="connsiteY5" fmla="*/ 1942597 h 3368677"/>
                <a:gd name="connsiteX6" fmla="*/ 1112837 w 2225676"/>
                <a:gd name="connsiteY6" fmla="*/ 3368677 h 3368677"/>
                <a:gd name="connsiteX7" fmla="*/ 249742 w 2225676"/>
                <a:gd name="connsiteY7" fmla="*/ 1899734 h 3368677"/>
                <a:gd name="connsiteX8" fmla="*/ 0 w 2225676"/>
                <a:gd name="connsiteY8" fmla="*/ 1112839 h 3368677"/>
                <a:gd name="connsiteX9" fmla="*/ 1 w 2225676"/>
                <a:gd name="connsiteY9" fmla="*/ 1112836 h 3368677"/>
                <a:gd name="connsiteX0" fmla="*/ 1 w 2225676"/>
                <a:gd name="connsiteY0" fmla="*/ 1112836 h 3368677"/>
                <a:gd name="connsiteX1" fmla="*/ 325945 w 2225676"/>
                <a:gd name="connsiteY1" fmla="*/ 325942 h 3368677"/>
                <a:gd name="connsiteX2" fmla="*/ 1112840 w 2225676"/>
                <a:gd name="connsiteY2" fmla="*/ 1 h 3368677"/>
                <a:gd name="connsiteX3" fmla="*/ 1899734 w 2225676"/>
                <a:gd name="connsiteY3" fmla="*/ 325945 h 3368677"/>
                <a:gd name="connsiteX4" fmla="*/ 2225675 w 2225676"/>
                <a:gd name="connsiteY4" fmla="*/ 1112840 h 3368677"/>
                <a:gd name="connsiteX5" fmla="*/ 1966407 w 2225676"/>
                <a:gd name="connsiteY5" fmla="*/ 1942597 h 3368677"/>
                <a:gd name="connsiteX6" fmla="*/ 1112837 w 2225676"/>
                <a:gd name="connsiteY6" fmla="*/ 3368677 h 3368677"/>
                <a:gd name="connsiteX7" fmla="*/ 249742 w 2225676"/>
                <a:gd name="connsiteY7" fmla="*/ 1899734 h 3368677"/>
                <a:gd name="connsiteX8" fmla="*/ 0 w 2225676"/>
                <a:gd name="connsiteY8" fmla="*/ 1112839 h 3368677"/>
                <a:gd name="connsiteX9" fmla="*/ 1 w 2225676"/>
                <a:gd name="connsiteY9" fmla="*/ 1112836 h 3368677"/>
                <a:gd name="connsiteX0" fmla="*/ 1 w 2225676"/>
                <a:gd name="connsiteY0" fmla="*/ 1112836 h 3368677"/>
                <a:gd name="connsiteX1" fmla="*/ 325945 w 2225676"/>
                <a:gd name="connsiteY1" fmla="*/ 325942 h 3368677"/>
                <a:gd name="connsiteX2" fmla="*/ 1112840 w 2225676"/>
                <a:gd name="connsiteY2" fmla="*/ 1 h 3368677"/>
                <a:gd name="connsiteX3" fmla="*/ 1899734 w 2225676"/>
                <a:gd name="connsiteY3" fmla="*/ 325945 h 3368677"/>
                <a:gd name="connsiteX4" fmla="*/ 2225675 w 2225676"/>
                <a:gd name="connsiteY4" fmla="*/ 1112840 h 3368677"/>
                <a:gd name="connsiteX5" fmla="*/ 1966407 w 2225676"/>
                <a:gd name="connsiteY5" fmla="*/ 1942597 h 3368677"/>
                <a:gd name="connsiteX6" fmla="*/ 1112837 w 2225676"/>
                <a:gd name="connsiteY6" fmla="*/ 3368677 h 3368677"/>
                <a:gd name="connsiteX7" fmla="*/ 249742 w 2225676"/>
                <a:gd name="connsiteY7" fmla="*/ 1899734 h 3368677"/>
                <a:gd name="connsiteX8" fmla="*/ 0 w 2225676"/>
                <a:gd name="connsiteY8" fmla="*/ 1112839 h 3368677"/>
                <a:gd name="connsiteX9" fmla="*/ 1 w 2225676"/>
                <a:gd name="connsiteY9" fmla="*/ 1112836 h 3368677"/>
                <a:gd name="connsiteX0" fmla="*/ 1 w 2225676"/>
                <a:gd name="connsiteY0" fmla="*/ 1112836 h 3368677"/>
                <a:gd name="connsiteX1" fmla="*/ 325945 w 2225676"/>
                <a:gd name="connsiteY1" fmla="*/ 325942 h 3368677"/>
                <a:gd name="connsiteX2" fmla="*/ 1112840 w 2225676"/>
                <a:gd name="connsiteY2" fmla="*/ 1 h 3368677"/>
                <a:gd name="connsiteX3" fmla="*/ 1899734 w 2225676"/>
                <a:gd name="connsiteY3" fmla="*/ 325945 h 3368677"/>
                <a:gd name="connsiteX4" fmla="*/ 2225675 w 2225676"/>
                <a:gd name="connsiteY4" fmla="*/ 1112840 h 3368677"/>
                <a:gd name="connsiteX5" fmla="*/ 1966407 w 2225676"/>
                <a:gd name="connsiteY5" fmla="*/ 1942597 h 3368677"/>
                <a:gd name="connsiteX6" fmla="*/ 1112837 w 2225676"/>
                <a:gd name="connsiteY6" fmla="*/ 3368677 h 3368677"/>
                <a:gd name="connsiteX7" fmla="*/ 249742 w 2225676"/>
                <a:gd name="connsiteY7" fmla="*/ 1899734 h 3368677"/>
                <a:gd name="connsiteX8" fmla="*/ 0 w 2225676"/>
                <a:gd name="connsiteY8" fmla="*/ 1112839 h 3368677"/>
                <a:gd name="connsiteX9" fmla="*/ 1 w 2225676"/>
                <a:gd name="connsiteY9" fmla="*/ 1112836 h 3368677"/>
                <a:gd name="connsiteX0" fmla="*/ 1 w 2225676"/>
                <a:gd name="connsiteY0" fmla="*/ 1112836 h 3378202"/>
                <a:gd name="connsiteX1" fmla="*/ 325945 w 2225676"/>
                <a:gd name="connsiteY1" fmla="*/ 325942 h 3378202"/>
                <a:gd name="connsiteX2" fmla="*/ 1112840 w 2225676"/>
                <a:gd name="connsiteY2" fmla="*/ 1 h 3378202"/>
                <a:gd name="connsiteX3" fmla="*/ 1899734 w 2225676"/>
                <a:gd name="connsiteY3" fmla="*/ 325945 h 3378202"/>
                <a:gd name="connsiteX4" fmla="*/ 2225675 w 2225676"/>
                <a:gd name="connsiteY4" fmla="*/ 1112840 h 3378202"/>
                <a:gd name="connsiteX5" fmla="*/ 1966407 w 2225676"/>
                <a:gd name="connsiteY5" fmla="*/ 1942597 h 3378202"/>
                <a:gd name="connsiteX6" fmla="*/ 1127125 w 2225676"/>
                <a:gd name="connsiteY6" fmla="*/ 3378202 h 3378202"/>
                <a:gd name="connsiteX7" fmla="*/ 249742 w 2225676"/>
                <a:gd name="connsiteY7" fmla="*/ 1899734 h 3378202"/>
                <a:gd name="connsiteX8" fmla="*/ 0 w 2225676"/>
                <a:gd name="connsiteY8" fmla="*/ 1112839 h 3378202"/>
                <a:gd name="connsiteX9" fmla="*/ 1 w 2225676"/>
                <a:gd name="connsiteY9" fmla="*/ 1112836 h 3378202"/>
                <a:gd name="connsiteX0" fmla="*/ 1 w 2225676"/>
                <a:gd name="connsiteY0" fmla="*/ 1112836 h 3378202"/>
                <a:gd name="connsiteX1" fmla="*/ 325945 w 2225676"/>
                <a:gd name="connsiteY1" fmla="*/ 325942 h 3378202"/>
                <a:gd name="connsiteX2" fmla="*/ 1112840 w 2225676"/>
                <a:gd name="connsiteY2" fmla="*/ 1 h 3378202"/>
                <a:gd name="connsiteX3" fmla="*/ 1899734 w 2225676"/>
                <a:gd name="connsiteY3" fmla="*/ 325945 h 3378202"/>
                <a:gd name="connsiteX4" fmla="*/ 2225675 w 2225676"/>
                <a:gd name="connsiteY4" fmla="*/ 1112840 h 3378202"/>
                <a:gd name="connsiteX5" fmla="*/ 1966407 w 2225676"/>
                <a:gd name="connsiteY5" fmla="*/ 1942597 h 3378202"/>
                <a:gd name="connsiteX6" fmla="*/ 1127125 w 2225676"/>
                <a:gd name="connsiteY6" fmla="*/ 3378202 h 3378202"/>
                <a:gd name="connsiteX7" fmla="*/ 249742 w 2225676"/>
                <a:gd name="connsiteY7" fmla="*/ 1899734 h 3378202"/>
                <a:gd name="connsiteX8" fmla="*/ 0 w 2225676"/>
                <a:gd name="connsiteY8" fmla="*/ 1112839 h 3378202"/>
                <a:gd name="connsiteX9" fmla="*/ 1 w 2225676"/>
                <a:gd name="connsiteY9" fmla="*/ 1112836 h 3378202"/>
                <a:gd name="connsiteX0" fmla="*/ 1 w 2225676"/>
                <a:gd name="connsiteY0" fmla="*/ 1112836 h 3378202"/>
                <a:gd name="connsiteX1" fmla="*/ 325945 w 2225676"/>
                <a:gd name="connsiteY1" fmla="*/ 325942 h 3378202"/>
                <a:gd name="connsiteX2" fmla="*/ 1112840 w 2225676"/>
                <a:gd name="connsiteY2" fmla="*/ 1 h 3378202"/>
                <a:gd name="connsiteX3" fmla="*/ 1899734 w 2225676"/>
                <a:gd name="connsiteY3" fmla="*/ 325945 h 3378202"/>
                <a:gd name="connsiteX4" fmla="*/ 2225675 w 2225676"/>
                <a:gd name="connsiteY4" fmla="*/ 1112840 h 3378202"/>
                <a:gd name="connsiteX5" fmla="*/ 1966407 w 2225676"/>
                <a:gd name="connsiteY5" fmla="*/ 1942597 h 3378202"/>
                <a:gd name="connsiteX6" fmla="*/ 1127125 w 2225676"/>
                <a:gd name="connsiteY6" fmla="*/ 3378202 h 3378202"/>
                <a:gd name="connsiteX7" fmla="*/ 249742 w 2225676"/>
                <a:gd name="connsiteY7" fmla="*/ 1899734 h 3378202"/>
                <a:gd name="connsiteX8" fmla="*/ 0 w 2225676"/>
                <a:gd name="connsiteY8" fmla="*/ 1112839 h 3378202"/>
                <a:gd name="connsiteX9" fmla="*/ 1 w 2225676"/>
                <a:gd name="connsiteY9" fmla="*/ 1112836 h 3378202"/>
                <a:gd name="connsiteX0" fmla="*/ 1 w 2225676"/>
                <a:gd name="connsiteY0" fmla="*/ 1112836 h 3378202"/>
                <a:gd name="connsiteX1" fmla="*/ 325945 w 2225676"/>
                <a:gd name="connsiteY1" fmla="*/ 325942 h 3378202"/>
                <a:gd name="connsiteX2" fmla="*/ 1112840 w 2225676"/>
                <a:gd name="connsiteY2" fmla="*/ 1 h 3378202"/>
                <a:gd name="connsiteX3" fmla="*/ 1899734 w 2225676"/>
                <a:gd name="connsiteY3" fmla="*/ 325945 h 3378202"/>
                <a:gd name="connsiteX4" fmla="*/ 2225675 w 2225676"/>
                <a:gd name="connsiteY4" fmla="*/ 1112840 h 3378202"/>
                <a:gd name="connsiteX5" fmla="*/ 1966407 w 2225676"/>
                <a:gd name="connsiteY5" fmla="*/ 1942597 h 3378202"/>
                <a:gd name="connsiteX6" fmla="*/ 1127125 w 2225676"/>
                <a:gd name="connsiteY6" fmla="*/ 3378202 h 3378202"/>
                <a:gd name="connsiteX7" fmla="*/ 259267 w 2225676"/>
                <a:gd name="connsiteY7" fmla="*/ 1894972 h 3378202"/>
                <a:gd name="connsiteX8" fmla="*/ 0 w 2225676"/>
                <a:gd name="connsiteY8" fmla="*/ 1112839 h 3378202"/>
                <a:gd name="connsiteX9" fmla="*/ 1 w 2225676"/>
                <a:gd name="connsiteY9" fmla="*/ 1112836 h 3378202"/>
                <a:gd name="connsiteX0" fmla="*/ 1 w 2225676"/>
                <a:gd name="connsiteY0" fmla="*/ 1112836 h 3378202"/>
                <a:gd name="connsiteX1" fmla="*/ 325945 w 2225676"/>
                <a:gd name="connsiteY1" fmla="*/ 325942 h 3378202"/>
                <a:gd name="connsiteX2" fmla="*/ 1112840 w 2225676"/>
                <a:gd name="connsiteY2" fmla="*/ 1 h 3378202"/>
                <a:gd name="connsiteX3" fmla="*/ 1899734 w 2225676"/>
                <a:gd name="connsiteY3" fmla="*/ 325945 h 3378202"/>
                <a:gd name="connsiteX4" fmla="*/ 2225675 w 2225676"/>
                <a:gd name="connsiteY4" fmla="*/ 1112840 h 3378202"/>
                <a:gd name="connsiteX5" fmla="*/ 1966407 w 2225676"/>
                <a:gd name="connsiteY5" fmla="*/ 1942597 h 3378202"/>
                <a:gd name="connsiteX6" fmla="*/ 1127125 w 2225676"/>
                <a:gd name="connsiteY6" fmla="*/ 3378202 h 3378202"/>
                <a:gd name="connsiteX7" fmla="*/ 259267 w 2225676"/>
                <a:gd name="connsiteY7" fmla="*/ 1894972 h 3378202"/>
                <a:gd name="connsiteX8" fmla="*/ 0 w 2225676"/>
                <a:gd name="connsiteY8" fmla="*/ 1112839 h 3378202"/>
                <a:gd name="connsiteX9" fmla="*/ 1 w 2225676"/>
                <a:gd name="connsiteY9" fmla="*/ 1112836 h 33782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25676" h="3378202">
                  <a:moveTo>
                    <a:pt x="1" y="1112836"/>
                  </a:moveTo>
                  <a:cubicBezTo>
                    <a:pt x="1" y="817693"/>
                    <a:pt x="117247" y="534639"/>
                    <a:pt x="325945" y="325942"/>
                  </a:cubicBezTo>
                  <a:cubicBezTo>
                    <a:pt x="534643" y="117245"/>
                    <a:pt x="817698" y="0"/>
                    <a:pt x="1112840" y="1"/>
                  </a:cubicBezTo>
                  <a:cubicBezTo>
                    <a:pt x="1407983" y="1"/>
                    <a:pt x="1691037" y="117247"/>
                    <a:pt x="1899734" y="325945"/>
                  </a:cubicBezTo>
                  <a:cubicBezTo>
                    <a:pt x="2108431" y="534643"/>
                    <a:pt x="2225676" y="817698"/>
                    <a:pt x="2225675" y="1112840"/>
                  </a:cubicBezTo>
                  <a:cubicBezTo>
                    <a:pt x="2225675" y="1407983"/>
                    <a:pt x="2151880" y="1566624"/>
                    <a:pt x="1966407" y="1942597"/>
                  </a:cubicBezTo>
                  <a:cubicBezTo>
                    <a:pt x="1686646" y="2421132"/>
                    <a:pt x="1421173" y="2909192"/>
                    <a:pt x="1127125" y="3378202"/>
                  </a:cubicBezTo>
                  <a:lnTo>
                    <a:pt x="259267" y="1894972"/>
                  </a:lnTo>
                  <a:cubicBezTo>
                    <a:pt x="59507" y="1528524"/>
                    <a:pt x="0" y="1407982"/>
                    <a:pt x="0" y="1112839"/>
                  </a:cubicBezTo>
                  <a:cubicBezTo>
                    <a:pt x="0" y="1112838"/>
                    <a:pt x="1" y="1112837"/>
                    <a:pt x="1" y="1112836"/>
                  </a:cubicBez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 w="38100">
              <a:solidFill>
                <a:schemeClr val="bg1"/>
              </a:solidFill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0000" bIns="90000" rtlCol="0" anchor="ctr" anchorCtr="0"/>
            <a:lstStyle/>
            <a:p>
              <a:pPr algn="ctr" rtl="0"/>
              <a:endParaRPr lang="en" sz="1200" dirty="0">
                <a:solidFill>
                  <a:srgbClr val="575757"/>
                </a:solidFill>
                <a:latin typeface="Heebo Light"/>
                <a:cs typeface="Arial" pitchFamily="34" charset="0"/>
              </a:endParaRPr>
            </a:p>
          </p:txBody>
        </p:sp>
        <p:sp>
          <p:nvSpPr>
            <p:cNvPr id="85" name="Freeform 99">
              <a:extLst>
                <a:ext uri="{FF2B5EF4-FFF2-40B4-BE49-F238E27FC236}">
                  <a16:creationId xmlns:a16="http://schemas.microsoft.com/office/drawing/2014/main" id="{5CD5D624-B1DF-1615-2E34-D372FE665052}"/>
                </a:ext>
              </a:extLst>
            </p:cNvPr>
            <p:cNvSpPr/>
            <p:nvPr/>
          </p:nvSpPr>
          <p:spPr>
            <a:xfrm rot="8100000" flipH="1" flipV="1">
              <a:off x="4677360" y="2313118"/>
              <a:ext cx="1385111" cy="2093198"/>
            </a:xfrm>
            <a:custGeom>
              <a:avLst/>
              <a:gdLst>
                <a:gd name="connsiteX0" fmla="*/ 0 w 2225674"/>
                <a:gd name="connsiteY0" fmla="*/ 1112837 h 2225674"/>
                <a:gd name="connsiteX1" fmla="*/ 325944 w 2225674"/>
                <a:gd name="connsiteY1" fmla="*/ 325943 h 2225674"/>
                <a:gd name="connsiteX2" fmla="*/ 1112839 w 2225674"/>
                <a:gd name="connsiteY2" fmla="*/ 2 h 2225674"/>
                <a:gd name="connsiteX3" fmla="*/ 1899733 w 2225674"/>
                <a:gd name="connsiteY3" fmla="*/ 325946 h 2225674"/>
                <a:gd name="connsiteX4" fmla="*/ 2225674 w 2225674"/>
                <a:gd name="connsiteY4" fmla="*/ 1112841 h 2225674"/>
                <a:gd name="connsiteX5" fmla="*/ 1899731 w 2225674"/>
                <a:gd name="connsiteY5" fmla="*/ 1899736 h 2225674"/>
                <a:gd name="connsiteX6" fmla="*/ 1112836 w 2225674"/>
                <a:gd name="connsiteY6" fmla="*/ 2225678 h 2225674"/>
                <a:gd name="connsiteX7" fmla="*/ 325941 w 2225674"/>
                <a:gd name="connsiteY7" fmla="*/ 1899735 h 2225674"/>
                <a:gd name="connsiteX8" fmla="*/ -1 w 2225674"/>
                <a:gd name="connsiteY8" fmla="*/ 1112840 h 2225674"/>
                <a:gd name="connsiteX9" fmla="*/ 0 w 2225674"/>
                <a:gd name="connsiteY9" fmla="*/ 1112837 h 2225674"/>
                <a:gd name="connsiteX0" fmla="*/ 1 w 2225676"/>
                <a:gd name="connsiteY0" fmla="*/ 1112836 h 3368677"/>
                <a:gd name="connsiteX1" fmla="*/ 325945 w 2225676"/>
                <a:gd name="connsiteY1" fmla="*/ 325942 h 3368677"/>
                <a:gd name="connsiteX2" fmla="*/ 1112840 w 2225676"/>
                <a:gd name="connsiteY2" fmla="*/ 1 h 3368677"/>
                <a:gd name="connsiteX3" fmla="*/ 1899734 w 2225676"/>
                <a:gd name="connsiteY3" fmla="*/ 325945 h 3368677"/>
                <a:gd name="connsiteX4" fmla="*/ 2225675 w 2225676"/>
                <a:gd name="connsiteY4" fmla="*/ 1112840 h 3368677"/>
                <a:gd name="connsiteX5" fmla="*/ 1899732 w 2225676"/>
                <a:gd name="connsiteY5" fmla="*/ 1899735 h 3368677"/>
                <a:gd name="connsiteX6" fmla="*/ 1112837 w 2225676"/>
                <a:gd name="connsiteY6" fmla="*/ 3368677 h 3368677"/>
                <a:gd name="connsiteX7" fmla="*/ 325942 w 2225676"/>
                <a:gd name="connsiteY7" fmla="*/ 1899734 h 3368677"/>
                <a:gd name="connsiteX8" fmla="*/ 0 w 2225676"/>
                <a:gd name="connsiteY8" fmla="*/ 1112839 h 3368677"/>
                <a:gd name="connsiteX9" fmla="*/ 1 w 2225676"/>
                <a:gd name="connsiteY9" fmla="*/ 1112836 h 3368677"/>
                <a:gd name="connsiteX0" fmla="*/ 1 w 2225676"/>
                <a:gd name="connsiteY0" fmla="*/ 1112836 h 3368677"/>
                <a:gd name="connsiteX1" fmla="*/ 325945 w 2225676"/>
                <a:gd name="connsiteY1" fmla="*/ 325942 h 3368677"/>
                <a:gd name="connsiteX2" fmla="*/ 1112840 w 2225676"/>
                <a:gd name="connsiteY2" fmla="*/ 1 h 3368677"/>
                <a:gd name="connsiteX3" fmla="*/ 1899734 w 2225676"/>
                <a:gd name="connsiteY3" fmla="*/ 325945 h 3368677"/>
                <a:gd name="connsiteX4" fmla="*/ 2225675 w 2225676"/>
                <a:gd name="connsiteY4" fmla="*/ 1112840 h 3368677"/>
                <a:gd name="connsiteX5" fmla="*/ 1899732 w 2225676"/>
                <a:gd name="connsiteY5" fmla="*/ 1899735 h 3368677"/>
                <a:gd name="connsiteX6" fmla="*/ 1112837 w 2225676"/>
                <a:gd name="connsiteY6" fmla="*/ 3368677 h 3368677"/>
                <a:gd name="connsiteX7" fmla="*/ 325942 w 2225676"/>
                <a:gd name="connsiteY7" fmla="*/ 1899734 h 3368677"/>
                <a:gd name="connsiteX8" fmla="*/ 0 w 2225676"/>
                <a:gd name="connsiteY8" fmla="*/ 1112839 h 3368677"/>
                <a:gd name="connsiteX9" fmla="*/ 1 w 2225676"/>
                <a:gd name="connsiteY9" fmla="*/ 1112836 h 3368677"/>
                <a:gd name="connsiteX0" fmla="*/ 1 w 2225676"/>
                <a:gd name="connsiteY0" fmla="*/ 1112836 h 3368677"/>
                <a:gd name="connsiteX1" fmla="*/ 325945 w 2225676"/>
                <a:gd name="connsiteY1" fmla="*/ 325942 h 3368677"/>
                <a:gd name="connsiteX2" fmla="*/ 1112840 w 2225676"/>
                <a:gd name="connsiteY2" fmla="*/ 1 h 3368677"/>
                <a:gd name="connsiteX3" fmla="*/ 1899734 w 2225676"/>
                <a:gd name="connsiteY3" fmla="*/ 325945 h 3368677"/>
                <a:gd name="connsiteX4" fmla="*/ 2225675 w 2225676"/>
                <a:gd name="connsiteY4" fmla="*/ 1112840 h 3368677"/>
                <a:gd name="connsiteX5" fmla="*/ 1899732 w 2225676"/>
                <a:gd name="connsiteY5" fmla="*/ 1899735 h 3368677"/>
                <a:gd name="connsiteX6" fmla="*/ 1112837 w 2225676"/>
                <a:gd name="connsiteY6" fmla="*/ 3368677 h 3368677"/>
                <a:gd name="connsiteX7" fmla="*/ 325942 w 2225676"/>
                <a:gd name="connsiteY7" fmla="*/ 1899734 h 3368677"/>
                <a:gd name="connsiteX8" fmla="*/ 0 w 2225676"/>
                <a:gd name="connsiteY8" fmla="*/ 1112839 h 3368677"/>
                <a:gd name="connsiteX9" fmla="*/ 1 w 2225676"/>
                <a:gd name="connsiteY9" fmla="*/ 1112836 h 3368677"/>
                <a:gd name="connsiteX0" fmla="*/ 1 w 2225676"/>
                <a:gd name="connsiteY0" fmla="*/ 1112836 h 3368677"/>
                <a:gd name="connsiteX1" fmla="*/ 325945 w 2225676"/>
                <a:gd name="connsiteY1" fmla="*/ 325942 h 3368677"/>
                <a:gd name="connsiteX2" fmla="*/ 1112840 w 2225676"/>
                <a:gd name="connsiteY2" fmla="*/ 1 h 3368677"/>
                <a:gd name="connsiteX3" fmla="*/ 1899734 w 2225676"/>
                <a:gd name="connsiteY3" fmla="*/ 325945 h 3368677"/>
                <a:gd name="connsiteX4" fmla="*/ 2225675 w 2225676"/>
                <a:gd name="connsiteY4" fmla="*/ 1112840 h 3368677"/>
                <a:gd name="connsiteX5" fmla="*/ 1899732 w 2225676"/>
                <a:gd name="connsiteY5" fmla="*/ 1899735 h 3368677"/>
                <a:gd name="connsiteX6" fmla="*/ 1112837 w 2225676"/>
                <a:gd name="connsiteY6" fmla="*/ 3368677 h 3368677"/>
                <a:gd name="connsiteX7" fmla="*/ 325942 w 2225676"/>
                <a:gd name="connsiteY7" fmla="*/ 1899734 h 3368677"/>
                <a:gd name="connsiteX8" fmla="*/ 0 w 2225676"/>
                <a:gd name="connsiteY8" fmla="*/ 1112839 h 3368677"/>
                <a:gd name="connsiteX9" fmla="*/ 1 w 2225676"/>
                <a:gd name="connsiteY9" fmla="*/ 1112836 h 3368677"/>
                <a:gd name="connsiteX0" fmla="*/ 1 w 2225676"/>
                <a:gd name="connsiteY0" fmla="*/ 1112836 h 3368677"/>
                <a:gd name="connsiteX1" fmla="*/ 325945 w 2225676"/>
                <a:gd name="connsiteY1" fmla="*/ 325942 h 3368677"/>
                <a:gd name="connsiteX2" fmla="*/ 1112840 w 2225676"/>
                <a:gd name="connsiteY2" fmla="*/ 1 h 3368677"/>
                <a:gd name="connsiteX3" fmla="*/ 1899734 w 2225676"/>
                <a:gd name="connsiteY3" fmla="*/ 325945 h 3368677"/>
                <a:gd name="connsiteX4" fmla="*/ 2225675 w 2225676"/>
                <a:gd name="connsiteY4" fmla="*/ 1112840 h 3368677"/>
                <a:gd name="connsiteX5" fmla="*/ 1966407 w 2225676"/>
                <a:gd name="connsiteY5" fmla="*/ 1942597 h 3368677"/>
                <a:gd name="connsiteX6" fmla="*/ 1112837 w 2225676"/>
                <a:gd name="connsiteY6" fmla="*/ 3368677 h 3368677"/>
                <a:gd name="connsiteX7" fmla="*/ 325942 w 2225676"/>
                <a:gd name="connsiteY7" fmla="*/ 1899734 h 3368677"/>
                <a:gd name="connsiteX8" fmla="*/ 0 w 2225676"/>
                <a:gd name="connsiteY8" fmla="*/ 1112839 h 3368677"/>
                <a:gd name="connsiteX9" fmla="*/ 1 w 2225676"/>
                <a:gd name="connsiteY9" fmla="*/ 1112836 h 3368677"/>
                <a:gd name="connsiteX0" fmla="*/ 1 w 2225676"/>
                <a:gd name="connsiteY0" fmla="*/ 1112836 h 3368677"/>
                <a:gd name="connsiteX1" fmla="*/ 325945 w 2225676"/>
                <a:gd name="connsiteY1" fmla="*/ 325942 h 3368677"/>
                <a:gd name="connsiteX2" fmla="*/ 1112840 w 2225676"/>
                <a:gd name="connsiteY2" fmla="*/ 1 h 3368677"/>
                <a:gd name="connsiteX3" fmla="*/ 1899734 w 2225676"/>
                <a:gd name="connsiteY3" fmla="*/ 325945 h 3368677"/>
                <a:gd name="connsiteX4" fmla="*/ 2225675 w 2225676"/>
                <a:gd name="connsiteY4" fmla="*/ 1112840 h 3368677"/>
                <a:gd name="connsiteX5" fmla="*/ 1966407 w 2225676"/>
                <a:gd name="connsiteY5" fmla="*/ 1942597 h 3368677"/>
                <a:gd name="connsiteX6" fmla="*/ 1112837 w 2225676"/>
                <a:gd name="connsiteY6" fmla="*/ 3368677 h 3368677"/>
                <a:gd name="connsiteX7" fmla="*/ 249742 w 2225676"/>
                <a:gd name="connsiteY7" fmla="*/ 1899734 h 3368677"/>
                <a:gd name="connsiteX8" fmla="*/ 0 w 2225676"/>
                <a:gd name="connsiteY8" fmla="*/ 1112839 h 3368677"/>
                <a:gd name="connsiteX9" fmla="*/ 1 w 2225676"/>
                <a:gd name="connsiteY9" fmla="*/ 1112836 h 3368677"/>
                <a:gd name="connsiteX0" fmla="*/ 1 w 2225676"/>
                <a:gd name="connsiteY0" fmla="*/ 1112836 h 3368677"/>
                <a:gd name="connsiteX1" fmla="*/ 325945 w 2225676"/>
                <a:gd name="connsiteY1" fmla="*/ 325942 h 3368677"/>
                <a:gd name="connsiteX2" fmla="*/ 1112840 w 2225676"/>
                <a:gd name="connsiteY2" fmla="*/ 1 h 3368677"/>
                <a:gd name="connsiteX3" fmla="*/ 1899734 w 2225676"/>
                <a:gd name="connsiteY3" fmla="*/ 325945 h 3368677"/>
                <a:gd name="connsiteX4" fmla="*/ 2225675 w 2225676"/>
                <a:gd name="connsiteY4" fmla="*/ 1112840 h 3368677"/>
                <a:gd name="connsiteX5" fmla="*/ 1966407 w 2225676"/>
                <a:gd name="connsiteY5" fmla="*/ 1942597 h 3368677"/>
                <a:gd name="connsiteX6" fmla="*/ 1112837 w 2225676"/>
                <a:gd name="connsiteY6" fmla="*/ 3368677 h 3368677"/>
                <a:gd name="connsiteX7" fmla="*/ 249742 w 2225676"/>
                <a:gd name="connsiteY7" fmla="*/ 1899734 h 3368677"/>
                <a:gd name="connsiteX8" fmla="*/ 0 w 2225676"/>
                <a:gd name="connsiteY8" fmla="*/ 1112839 h 3368677"/>
                <a:gd name="connsiteX9" fmla="*/ 1 w 2225676"/>
                <a:gd name="connsiteY9" fmla="*/ 1112836 h 3368677"/>
                <a:gd name="connsiteX0" fmla="*/ 1 w 2225676"/>
                <a:gd name="connsiteY0" fmla="*/ 1112836 h 3368677"/>
                <a:gd name="connsiteX1" fmla="*/ 325945 w 2225676"/>
                <a:gd name="connsiteY1" fmla="*/ 325942 h 3368677"/>
                <a:gd name="connsiteX2" fmla="*/ 1112840 w 2225676"/>
                <a:gd name="connsiteY2" fmla="*/ 1 h 3368677"/>
                <a:gd name="connsiteX3" fmla="*/ 1899734 w 2225676"/>
                <a:gd name="connsiteY3" fmla="*/ 325945 h 3368677"/>
                <a:gd name="connsiteX4" fmla="*/ 2225675 w 2225676"/>
                <a:gd name="connsiteY4" fmla="*/ 1112840 h 3368677"/>
                <a:gd name="connsiteX5" fmla="*/ 1966407 w 2225676"/>
                <a:gd name="connsiteY5" fmla="*/ 1942597 h 3368677"/>
                <a:gd name="connsiteX6" fmla="*/ 1112837 w 2225676"/>
                <a:gd name="connsiteY6" fmla="*/ 3368677 h 3368677"/>
                <a:gd name="connsiteX7" fmla="*/ 249742 w 2225676"/>
                <a:gd name="connsiteY7" fmla="*/ 1899734 h 3368677"/>
                <a:gd name="connsiteX8" fmla="*/ 0 w 2225676"/>
                <a:gd name="connsiteY8" fmla="*/ 1112839 h 3368677"/>
                <a:gd name="connsiteX9" fmla="*/ 1 w 2225676"/>
                <a:gd name="connsiteY9" fmla="*/ 1112836 h 3368677"/>
                <a:gd name="connsiteX0" fmla="*/ 1 w 2225676"/>
                <a:gd name="connsiteY0" fmla="*/ 1112836 h 3368677"/>
                <a:gd name="connsiteX1" fmla="*/ 325945 w 2225676"/>
                <a:gd name="connsiteY1" fmla="*/ 325942 h 3368677"/>
                <a:gd name="connsiteX2" fmla="*/ 1112840 w 2225676"/>
                <a:gd name="connsiteY2" fmla="*/ 1 h 3368677"/>
                <a:gd name="connsiteX3" fmla="*/ 1899734 w 2225676"/>
                <a:gd name="connsiteY3" fmla="*/ 325945 h 3368677"/>
                <a:gd name="connsiteX4" fmla="*/ 2225675 w 2225676"/>
                <a:gd name="connsiteY4" fmla="*/ 1112840 h 3368677"/>
                <a:gd name="connsiteX5" fmla="*/ 1966407 w 2225676"/>
                <a:gd name="connsiteY5" fmla="*/ 1942597 h 3368677"/>
                <a:gd name="connsiteX6" fmla="*/ 1112837 w 2225676"/>
                <a:gd name="connsiteY6" fmla="*/ 3368677 h 3368677"/>
                <a:gd name="connsiteX7" fmla="*/ 249742 w 2225676"/>
                <a:gd name="connsiteY7" fmla="*/ 1899734 h 3368677"/>
                <a:gd name="connsiteX8" fmla="*/ 0 w 2225676"/>
                <a:gd name="connsiteY8" fmla="*/ 1112839 h 3368677"/>
                <a:gd name="connsiteX9" fmla="*/ 1 w 2225676"/>
                <a:gd name="connsiteY9" fmla="*/ 1112836 h 3368677"/>
                <a:gd name="connsiteX0" fmla="*/ 1 w 2225676"/>
                <a:gd name="connsiteY0" fmla="*/ 1112836 h 3368677"/>
                <a:gd name="connsiteX1" fmla="*/ 325945 w 2225676"/>
                <a:gd name="connsiteY1" fmla="*/ 325942 h 3368677"/>
                <a:gd name="connsiteX2" fmla="*/ 1112840 w 2225676"/>
                <a:gd name="connsiteY2" fmla="*/ 1 h 3368677"/>
                <a:gd name="connsiteX3" fmla="*/ 1899734 w 2225676"/>
                <a:gd name="connsiteY3" fmla="*/ 325945 h 3368677"/>
                <a:gd name="connsiteX4" fmla="*/ 2225675 w 2225676"/>
                <a:gd name="connsiteY4" fmla="*/ 1112840 h 3368677"/>
                <a:gd name="connsiteX5" fmla="*/ 1966407 w 2225676"/>
                <a:gd name="connsiteY5" fmla="*/ 1942597 h 3368677"/>
                <a:gd name="connsiteX6" fmla="*/ 1112837 w 2225676"/>
                <a:gd name="connsiteY6" fmla="*/ 3368677 h 3368677"/>
                <a:gd name="connsiteX7" fmla="*/ 249742 w 2225676"/>
                <a:gd name="connsiteY7" fmla="*/ 1899734 h 3368677"/>
                <a:gd name="connsiteX8" fmla="*/ 0 w 2225676"/>
                <a:gd name="connsiteY8" fmla="*/ 1112839 h 3368677"/>
                <a:gd name="connsiteX9" fmla="*/ 1 w 2225676"/>
                <a:gd name="connsiteY9" fmla="*/ 1112836 h 3368677"/>
                <a:gd name="connsiteX0" fmla="*/ 1 w 2225676"/>
                <a:gd name="connsiteY0" fmla="*/ 1112836 h 3368677"/>
                <a:gd name="connsiteX1" fmla="*/ 325945 w 2225676"/>
                <a:gd name="connsiteY1" fmla="*/ 325942 h 3368677"/>
                <a:gd name="connsiteX2" fmla="*/ 1112840 w 2225676"/>
                <a:gd name="connsiteY2" fmla="*/ 1 h 3368677"/>
                <a:gd name="connsiteX3" fmla="*/ 1899734 w 2225676"/>
                <a:gd name="connsiteY3" fmla="*/ 325945 h 3368677"/>
                <a:gd name="connsiteX4" fmla="*/ 2225675 w 2225676"/>
                <a:gd name="connsiteY4" fmla="*/ 1112840 h 3368677"/>
                <a:gd name="connsiteX5" fmla="*/ 1966407 w 2225676"/>
                <a:gd name="connsiteY5" fmla="*/ 1942597 h 3368677"/>
                <a:gd name="connsiteX6" fmla="*/ 1112837 w 2225676"/>
                <a:gd name="connsiteY6" fmla="*/ 3368677 h 3368677"/>
                <a:gd name="connsiteX7" fmla="*/ 249742 w 2225676"/>
                <a:gd name="connsiteY7" fmla="*/ 1899734 h 3368677"/>
                <a:gd name="connsiteX8" fmla="*/ 0 w 2225676"/>
                <a:gd name="connsiteY8" fmla="*/ 1112839 h 3368677"/>
                <a:gd name="connsiteX9" fmla="*/ 1 w 2225676"/>
                <a:gd name="connsiteY9" fmla="*/ 1112836 h 3368677"/>
                <a:gd name="connsiteX0" fmla="*/ 1 w 2225676"/>
                <a:gd name="connsiteY0" fmla="*/ 1112836 h 3378202"/>
                <a:gd name="connsiteX1" fmla="*/ 325945 w 2225676"/>
                <a:gd name="connsiteY1" fmla="*/ 325942 h 3378202"/>
                <a:gd name="connsiteX2" fmla="*/ 1112840 w 2225676"/>
                <a:gd name="connsiteY2" fmla="*/ 1 h 3378202"/>
                <a:gd name="connsiteX3" fmla="*/ 1899734 w 2225676"/>
                <a:gd name="connsiteY3" fmla="*/ 325945 h 3378202"/>
                <a:gd name="connsiteX4" fmla="*/ 2225675 w 2225676"/>
                <a:gd name="connsiteY4" fmla="*/ 1112840 h 3378202"/>
                <a:gd name="connsiteX5" fmla="*/ 1966407 w 2225676"/>
                <a:gd name="connsiteY5" fmla="*/ 1942597 h 3378202"/>
                <a:gd name="connsiteX6" fmla="*/ 1127125 w 2225676"/>
                <a:gd name="connsiteY6" fmla="*/ 3378202 h 3378202"/>
                <a:gd name="connsiteX7" fmla="*/ 249742 w 2225676"/>
                <a:gd name="connsiteY7" fmla="*/ 1899734 h 3378202"/>
                <a:gd name="connsiteX8" fmla="*/ 0 w 2225676"/>
                <a:gd name="connsiteY8" fmla="*/ 1112839 h 3378202"/>
                <a:gd name="connsiteX9" fmla="*/ 1 w 2225676"/>
                <a:gd name="connsiteY9" fmla="*/ 1112836 h 3378202"/>
                <a:gd name="connsiteX0" fmla="*/ 1 w 2225676"/>
                <a:gd name="connsiteY0" fmla="*/ 1112836 h 3378202"/>
                <a:gd name="connsiteX1" fmla="*/ 325945 w 2225676"/>
                <a:gd name="connsiteY1" fmla="*/ 325942 h 3378202"/>
                <a:gd name="connsiteX2" fmla="*/ 1112840 w 2225676"/>
                <a:gd name="connsiteY2" fmla="*/ 1 h 3378202"/>
                <a:gd name="connsiteX3" fmla="*/ 1899734 w 2225676"/>
                <a:gd name="connsiteY3" fmla="*/ 325945 h 3378202"/>
                <a:gd name="connsiteX4" fmla="*/ 2225675 w 2225676"/>
                <a:gd name="connsiteY4" fmla="*/ 1112840 h 3378202"/>
                <a:gd name="connsiteX5" fmla="*/ 1966407 w 2225676"/>
                <a:gd name="connsiteY5" fmla="*/ 1942597 h 3378202"/>
                <a:gd name="connsiteX6" fmla="*/ 1127125 w 2225676"/>
                <a:gd name="connsiteY6" fmla="*/ 3378202 h 3378202"/>
                <a:gd name="connsiteX7" fmla="*/ 249742 w 2225676"/>
                <a:gd name="connsiteY7" fmla="*/ 1899734 h 3378202"/>
                <a:gd name="connsiteX8" fmla="*/ 0 w 2225676"/>
                <a:gd name="connsiteY8" fmla="*/ 1112839 h 3378202"/>
                <a:gd name="connsiteX9" fmla="*/ 1 w 2225676"/>
                <a:gd name="connsiteY9" fmla="*/ 1112836 h 3378202"/>
                <a:gd name="connsiteX0" fmla="*/ 1 w 2225676"/>
                <a:gd name="connsiteY0" fmla="*/ 1112836 h 3378202"/>
                <a:gd name="connsiteX1" fmla="*/ 325945 w 2225676"/>
                <a:gd name="connsiteY1" fmla="*/ 325942 h 3378202"/>
                <a:gd name="connsiteX2" fmla="*/ 1112840 w 2225676"/>
                <a:gd name="connsiteY2" fmla="*/ 1 h 3378202"/>
                <a:gd name="connsiteX3" fmla="*/ 1899734 w 2225676"/>
                <a:gd name="connsiteY3" fmla="*/ 325945 h 3378202"/>
                <a:gd name="connsiteX4" fmla="*/ 2225675 w 2225676"/>
                <a:gd name="connsiteY4" fmla="*/ 1112840 h 3378202"/>
                <a:gd name="connsiteX5" fmla="*/ 1966407 w 2225676"/>
                <a:gd name="connsiteY5" fmla="*/ 1942597 h 3378202"/>
                <a:gd name="connsiteX6" fmla="*/ 1127125 w 2225676"/>
                <a:gd name="connsiteY6" fmla="*/ 3378202 h 3378202"/>
                <a:gd name="connsiteX7" fmla="*/ 249742 w 2225676"/>
                <a:gd name="connsiteY7" fmla="*/ 1899734 h 3378202"/>
                <a:gd name="connsiteX8" fmla="*/ 0 w 2225676"/>
                <a:gd name="connsiteY8" fmla="*/ 1112839 h 3378202"/>
                <a:gd name="connsiteX9" fmla="*/ 1 w 2225676"/>
                <a:gd name="connsiteY9" fmla="*/ 1112836 h 3378202"/>
                <a:gd name="connsiteX0" fmla="*/ 1 w 2225676"/>
                <a:gd name="connsiteY0" fmla="*/ 1112836 h 3378202"/>
                <a:gd name="connsiteX1" fmla="*/ 325945 w 2225676"/>
                <a:gd name="connsiteY1" fmla="*/ 325942 h 3378202"/>
                <a:gd name="connsiteX2" fmla="*/ 1112840 w 2225676"/>
                <a:gd name="connsiteY2" fmla="*/ 1 h 3378202"/>
                <a:gd name="connsiteX3" fmla="*/ 1899734 w 2225676"/>
                <a:gd name="connsiteY3" fmla="*/ 325945 h 3378202"/>
                <a:gd name="connsiteX4" fmla="*/ 2225675 w 2225676"/>
                <a:gd name="connsiteY4" fmla="*/ 1112840 h 3378202"/>
                <a:gd name="connsiteX5" fmla="*/ 1966407 w 2225676"/>
                <a:gd name="connsiteY5" fmla="*/ 1942597 h 3378202"/>
                <a:gd name="connsiteX6" fmla="*/ 1127125 w 2225676"/>
                <a:gd name="connsiteY6" fmla="*/ 3378202 h 3378202"/>
                <a:gd name="connsiteX7" fmla="*/ 259267 w 2225676"/>
                <a:gd name="connsiteY7" fmla="*/ 1894972 h 3378202"/>
                <a:gd name="connsiteX8" fmla="*/ 0 w 2225676"/>
                <a:gd name="connsiteY8" fmla="*/ 1112839 h 3378202"/>
                <a:gd name="connsiteX9" fmla="*/ 1 w 2225676"/>
                <a:gd name="connsiteY9" fmla="*/ 1112836 h 3378202"/>
                <a:gd name="connsiteX0" fmla="*/ 1 w 2225676"/>
                <a:gd name="connsiteY0" fmla="*/ 1112836 h 3378202"/>
                <a:gd name="connsiteX1" fmla="*/ 325945 w 2225676"/>
                <a:gd name="connsiteY1" fmla="*/ 325942 h 3378202"/>
                <a:gd name="connsiteX2" fmla="*/ 1112840 w 2225676"/>
                <a:gd name="connsiteY2" fmla="*/ 1 h 3378202"/>
                <a:gd name="connsiteX3" fmla="*/ 1899734 w 2225676"/>
                <a:gd name="connsiteY3" fmla="*/ 325945 h 3378202"/>
                <a:gd name="connsiteX4" fmla="*/ 2225675 w 2225676"/>
                <a:gd name="connsiteY4" fmla="*/ 1112840 h 3378202"/>
                <a:gd name="connsiteX5" fmla="*/ 1966407 w 2225676"/>
                <a:gd name="connsiteY5" fmla="*/ 1942597 h 3378202"/>
                <a:gd name="connsiteX6" fmla="*/ 1127125 w 2225676"/>
                <a:gd name="connsiteY6" fmla="*/ 3378202 h 3378202"/>
                <a:gd name="connsiteX7" fmla="*/ 259267 w 2225676"/>
                <a:gd name="connsiteY7" fmla="*/ 1894972 h 3378202"/>
                <a:gd name="connsiteX8" fmla="*/ 0 w 2225676"/>
                <a:gd name="connsiteY8" fmla="*/ 1112839 h 3378202"/>
                <a:gd name="connsiteX9" fmla="*/ 1 w 2225676"/>
                <a:gd name="connsiteY9" fmla="*/ 1112836 h 33782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25676" h="3378202">
                  <a:moveTo>
                    <a:pt x="1" y="1112836"/>
                  </a:moveTo>
                  <a:cubicBezTo>
                    <a:pt x="1" y="817693"/>
                    <a:pt x="117247" y="534639"/>
                    <a:pt x="325945" y="325942"/>
                  </a:cubicBezTo>
                  <a:cubicBezTo>
                    <a:pt x="534643" y="117245"/>
                    <a:pt x="817698" y="0"/>
                    <a:pt x="1112840" y="1"/>
                  </a:cubicBezTo>
                  <a:cubicBezTo>
                    <a:pt x="1407983" y="1"/>
                    <a:pt x="1691037" y="117247"/>
                    <a:pt x="1899734" y="325945"/>
                  </a:cubicBezTo>
                  <a:cubicBezTo>
                    <a:pt x="2108431" y="534643"/>
                    <a:pt x="2225676" y="817698"/>
                    <a:pt x="2225675" y="1112840"/>
                  </a:cubicBezTo>
                  <a:cubicBezTo>
                    <a:pt x="2225675" y="1407983"/>
                    <a:pt x="2151880" y="1566624"/>
                    <a:pt x="1966407" y="1942597"/>
                  </a:cubicBezTo>
                  <a:cubicBezTo>
                    <a:pt x="1686646" y="2421132"/>
                    <a:pt x="1421173" y="2909192"/>
                    <a:pt x="1127125" y="3378202"/>
                  </a:cubicBezTo>
                  <a:lnTo>
                    <a:pt x="259267" y="1894972"/>
                  </a:lnTo>
                  <a:cubicBezTo>
                    <a:pt x="59507" y="1528524"/>
                    <a:pt x="0" y="1407982"/>
                    <a:pt x="0" y="1112839"/>
                  </a:cubicBezTo>
                  <a:cubicBezTo>
                    <a:pt x="0" y="1112838"/>
                    <a:pt x="1" y="1112837"/>
                    <a:pt x="1" y="1112836"/>
                  </a:cubicBezTo>
                  <a:close/>
                </a:path>
              </a:pathLst>
            </a:custGeom>
            <a:solidFill>
              <a:srgbClr val="0066FF"/>
            </a:solidFill>
            <a:ln w="38100">
              <a:solidFill>
                <a:schemeClr val="bg1"/>
              </a:solidFill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0000" bIns="90000" rtlCol="0" anchor="ctr" anchorCtr="0"/>
            <a:lstStyle/>
            <a:p>
              <a:pPr algn="ctr" rtl="0"/>
              <a:endParaRPr lang="en" sz="1200" dirty="0">
                <a:solidFill>
                  <a:srgbClr val="575757"/>
                </a:solidFill>
                <a:latin typeface="Heebo Light"/>
                <a:cs typeface="Arial" pitchFamily="34" charset="0"/>
              </a:endParaRPr>
            </a:p>
          </p:txBody>
        </p:sp>
        <p:sp>
          <p:nvSpPr>
            <p:cNvPr id="86" name="Freeform 96">
              <a:extLst>
                <a:ext uri="{FF2B5EF4-FFF2-40B4-BE49-F238E27FC236}">
                  <a16:creationId xmlns:a16="http://schemas.microsoft.com/office/drawing/2014/main" id="{92F93458-901C-3558-F2D2-6732B37D6F0C}"/>
                </a:ext>
              </a:extLst>
            </p:cNvPr>
            <p:cNvSpPr/>
            <p:nvPr/>
          </p:nvSpPr>
          <p:spPr>
            <a:xfrm rot="13500000" flipV="1">
              <a:off x="6160863" y="2312374"/>
              <a:ext cx="1385111" cy="2093198"/>
            </a:xfrm>
            <a:custGeom>
              <a:avLst/>
              <a:gdLst>
                <a:gd name="connsiteX0" fmla="*/ 0 w 2225674"/>
                <a:gd name="connsiteY0" fmla="*/ 1112837 h 2225674"/>
                <a:gd name="connsiteX1" fmla="*/ 325944 w 2225674"/>
                <a:gd name="connsiteY1" fmla="*/ 325943 h 2225674"/>
                <a:gd name="connsiteX2" fmla="*/ 1112839 w 2225674"/>
                <a:gd name="connsiteY2" fmla="*/ 2 h 2225674"/>
                <a:gd name="connsiteX3" fmla="*/ 1899733 w 2225674"/>
                <a:gd name="connsiteY3" fmla="*/ 325946 h 2225674"/>
                <a:gd name="connsiteX4" fmla="*/ 2225674 w 2225674"/>
                <a:gd name="connsiteY4" fmla="*/ 1112841 h 2225674"/>
                <a:gd name="connsiteX5" fmla="*/ 1899731 w 2225674"/>
                <a:gd name="connsiteY5" fmla="*/ 1899736 h 2225674"/>
                <a:gd name="connsiteX6" fmla="*/ 1112836 w 2225674"/>
                <a:gd name="connsiteY6" fmla="*/ 2225678 h 2225674"/>
                <a:gd name="connsiteX7" fmla="*/ 325941 w 2225674"/>
                <a:gd name="connsiteY7" fmla="*/ 1899735 h 2225674"/>
                <a:gd name="connsiteX8" fmla="*/ -1 w 2225674"/>
                <a:gd name="connsiteY8" fmla="*/ 1112840 h 2225674"/>
                <a:gd name="connsiteX9" fmla="*/ 0 w 2225674"/>
                <a:gd name="connsiteY9" fmla="*/ 1112837 h 2225674"/>
                <a:gd name="connsiteX0" fmla="*/ 1 w 2225676"/>
                <a:gd name="connsiteY0" fmla="*/ 1112836 h 3368677"/>
                <a:gd name="connsiteX1" fmla="*/ 325945 w 2225676"/>
                <a:gd name="connsiteY1" fmla="*/ 325942 h 3368677"/>
                <a:gd name="connsiteX2" fmla="*/ 1112840 w 2225676"/>
                <a:gd name="connsiteY2" fmla="*/ 1 h 3368677"/>
                <a:gd name="connsiteX3" fmla="*/ 1899734 w 2225676"/>
                <a:gd name="connsiteY3" fmla="*/ 325945 h 3368677"/>
                <a:gd name="connsiteX4" fmla="*/ 2225675 w 2225676"/>
                <a:gd name="connsiteY4" fmla="*/ 1112840 h 3368677"/>
                <a:gd name="connsiteX5" fmla="*/ 1899732 w 2225676"/>
                <a:gd name="connsiteY5" fmla="*/ 1899735 h 3368677"/>
                <a:gd name="connsiteX6" fmla="*/ 1112837 w 2225676"/>
                <a:gd name="connsiteY6" fmla="*/ 3368677 h 3368677"/>
                <a:gd name="connsiteX7" fmla="*/ 325942 w 2225676"/>
                <a:gd name="connsiteY7" fmla="*/ 1899734 h 3368677"/>
                <a:gd name="connsiteX8" fmla="*/ 0 w 2225676"/>
                <a:gd name="connsiteY8" fmla="*/ 1112839 h 3368677"/>
                <a:gd name="connsiteX9" fmla="*/ 1 w 2225676"/>
                <a:gd name="connsiteY9" fmla="*/ 1112836 h 3368677"/>
                <a:gd name="connsiteX0" fmla="*/ 1 w 2225676"/>
                <a:gd name="connsiteY0" fmla="*/ 1112836 h 3368677"/>
                <a:gd name="connsiteX1" fmla="*/ 325945 w 2225676"/>
                <a:gd name="connsiteY1" fmla="*/ 325942 h 3368677"/>
                <a:gd name="connsiteX2" fmla="*/ 1112840 w 2225676"/>
                <a:gd name="connsiteY2" fmla="*/ 1 h 3368677"/>
                <a:gd name="connsiteX3" fmla="*/ 1899734 w 2225676"/>
                <a:gd name="connsiteY3" fmla="*/ 325945 h 3368677"/>
                <a:gd name="connsiteX4" fmla="*/ 2225675 w 2225676"/>
                <a:gd name="connsiteY4" fmla="*/ 1112840 h 3368677"/>
                <a:gd name="connsiteX5" fmla="*/ 1899732 w 2225676"/>
                <a:gd name="connsiteY5" fmla="*/ 1899735 h 3368677"/>
                <a:gd name="connsiteX6" fmla="*/ 1112837 w 2225676"/>
                <a:gd name="connsiteY6" fmla="*/ 3368677 h 3368677"/>
                <a:gd name="connsiteX7" fmla="*/ 325942 w 2225676"/>
                <a:gd name="connsiteY7" fmla="*/ 1899734 h 3368677"/>
                <a:gd name="connsiteX8" fmla="*/ 0 w 2225676"/>
                <a:gd name="connsiteY8" fmla="*/ 1112839 h 3368677"/>
                <a:gd name="connsiteX9" fmla="*/ 1 w 2225676"/>
                <a:gd name="connsiteY9" fmla="*/ 1112836 h 3368677"/>
                <a:gd name="connsiteX0" fmla="*/ 1 w 2225676"/>
                <a:gd name="connsiteY0" fmla="*/ 1112836 h 3368677"/>
                <a:gd name="connsiteX1" fmla="*/ 325945 w 2225676"/>
                <a:gd name="connsiteY1" fmla="*/ 325942 h 3368677"/>
                <a:gd name="connsiteX2" fmla="*/ 1112840 w 2225676"/>
                <a:gd name="connsiteY2" fmla="*/ 1 h 3368677"/>
                <a:gd name="connsiteX3" fmla="*/ 1899734 w 2225676"/>
                <a:gd name="connsiteY3" fmla="*/ 325945 h 3368677"/>
                <a:gd name="connsiteX4" fmla="*/ 2225675 w 2225676"/>
                <a:gd name="connsiteY4" fmla="*/ 1112840 h 3368677"/>
                <a:gd name="connsiteX5" fmla="*/ 1899732 w 2225676"/>
                <a:gd name="connsiteY5" fmla="*/ 1899735 h 3368677"/>
                <a:gd name="connsiteX6" fmla="*/ 1112837 w 2225676"/>
                <a:gd name="connsiteY6" fmla="*/ 3368677 h 3368677"/>
                <a:gd name="connsiteX7" fmla="*/ 325942 w 2225676"/>
                <a:gd name="connsiteY7" fmla="*/ 1899734 h 3368677"/>
                <a:gd name="connsiteX8" fmla="*/ 0 w 2225676"/>
                <a:gd name="connsiteY8" fmla="*/ 1112839 h 3368677"/>
                <a:gd name="connsiteX9" fmla="*/ 1 w 2225676"/>
                <a:gd name="connsiteY9" fmla="*/ 1112836 h 3368677"/>
                <a:gd name="connsiteX0" fmla="*/ 1 w 2225676"/>
                <a:gd name="connsiteY0" fmla="*/ 1112836 h 3368677"/>
                <a:gd name="connsiteX1" fmla="*/ 325945 w 2225676"/>
                <a:gd name="connsiteY1" fmla="*/ 325942 h 3368677"/>
                <a:gd name="connsiteX2" fmla="*/ 1112840 w 2225676"/>
                <a:gd name="connsiteY2" fmla="*/ 1 h 3368677"/>
                <a:gd name="connsiteX3" fmla="*/ 1899734 w 2225676"/>
                <a:gd name="connsiteY3" fmla="*/ 325945 h 3368677"/>
                <a:gd name="connsiteX4" fmla="*/ 2225675 w 2225676"/>
                <a:gd name="connsiteY4" fmla="*/ 1112840 h 3368677"/>
                <a:gd name="connsiteX5" fmla="*/ 1899732 w 2225676"/>
                <a:gd name="connsiteY5" fmla="*/ 1899735 h 3368677"/>
                <a:gd name="connsiteX6" fmla="*/ 1112837 w 2225676"/>
                <a:gd name="connsiteY6" fmla="*/ 3368677 h 3368677"/>
                <a:gd name="connsiteX7" fmla="*/ 325942 w 2225676"/>
                <a:gd name="connsiteY7" fmla="*/ 1899734 h 3368677"/>
                <a:gd name="connsiteX8" fmla="*/ 0 w 2225676"/>
                <a:gd name="connsiteY8" fmla="*/ 1112839 h 3368677"/>
                <a:gd name="connsiteX9" fmla="*/ 1 w 2225676"/>
                <a:gd name="connsiteY9" fmla="*/ 1112836 h 3368677"/>
                <a:gd name="connsiteX0" fmla="*/ 1 w 2225676"/>
                <a:gd name="connsiteY0" fmla="*/ 1112836 h 3368677"/>
                <a:gd name="connsiteX1" fmla="*/ 325945 w 2225676"/>
                <a:gd name="connsiteY1" fmla="*/ 325942 h 3368677"/>
                <a:gd name="connsiteX2" fmla="*/ 1112840 w 2225676"/>
                <a:gd name="connsiteY2" fmla="*/ 1 h 3368677"/>
                <a:gd name="connsiteX3" fmla="*/ 1899734 w 2225676"/>
                <a:gd name="connsiteY3" fmla="*/ 325945 h 3368677"/>
                <a:gd name="connsiteX4" fmla="*/ 2225675 w 2225676"/>
                <a:gd name="connsiteY4" fmla="*/ 1112840 h 3368677"/>
                <a:gd name="connsiteX5" fmla="*/ 1966407 w 2225676"/>
                <a:gd name="connsiteY5" fmla="*/ 1942597 h 3368677"/>
                <a:gd name="connsiteX6" fmla="*/ 1112837 w 2225676"/>
                <a:gd name="connsiteY6" fmla="*/ 3368677 h 3368677"/>
                <a:gd name="connsiteX7" fmla="*/ 325942 w 2225676"/>
                <a:gd name="connsiteY7" fmla="*/ 1899734 h 3368677"/>
                <a:gd name="connsiteX8" fmla="*/ 0 w 2225676"/>
                <a:gd name="connsiteY8" fmla="*/ 1112839 h 3368677"/>
                <a:gd name="connsiteX9" fmla="*/ 1 w 2225676"/>
                <a:gd name="connsiteY9" fmla="*/ 1112836 h 3368677"/>
                <a:gd name="connsiteX0" fmla="*/ 1 w 2225676"/>
                <a:gd name="connsiteY0" fmla="*/ 1112836 h 3368677"/>
                <a:gd name="connsiteX1" fmla="*/ 325945 w 2225676"/>
                <a:gd name="connsiteY1" fmla="*/ 325942 h 3368677"/>
                <a:gd name="connsiteX2" fmla="*/ 1112840 w 2225676"/>
                <a:gd name="connsiteY2" fmla="*/ 1 h 3368677"/>
                <a:gd name="connsiteX3" fmla="*/ 1899734 w 2225676"/>
                <a:gd name="connsiteY3" fmla="*/ 325945 h 3368677"/>
                <a:gd name="connsiteX4" fmla="*/ 2225675 w 2225676"/>
                <a:gd name="connsiteY4" fmla="*/ 1112840 h 3368677"/>
                <a:gd name="connsiteX5" fmla="*/ 1966407 w 2225676"/>
                <a:gd name="connsiteY5" fmla="*/ 1942597 h 3368677"/>
                <a:gd name="connsiteX6" fmla="*/ 1112837 w 2225676"/>
                <a:gd name="connsiteY6" fmla="*/ 3368677 h 3368677"/>
                <a:gd name="connsiteX7" fmla="*/ 249742 w 2225676"/>
                <a:gd name="connsiteY7" fmla="*/ 1899734 h 3368677"/>
                <a:gd name="connsiteX8" fmla="*/ 0 w 2225676"/>
                <a:gd name="connsiteY8" fmla="*/ 1112839 h 3368677"/>
                <a:gd name="connsiteX9" fmla="*/ 1 w 2225676"/>
                <a:gd name="connsiteY9" fmla="*/ 1112836 h 3368677"/>
                <a:gd name="connsiteX0" fmla="*/ 1 w 2225676"/>
                <a:gd name="connsiteY0" fmla="*/ 1112836 h 3368677"/>
                <a:gd name="connsiteX1" fmla="*/ 325945 w 2225676"/>
                <a:gd name="connsiteY1" fmla="*/ 325942 h 3368677"/>
                <a:gd name="connsiteX2" fmla="*/ 1112840 w 2225676"/>
                <a:gd name="connsiteY2" fmla="*/ 1 h 3368677"/>
                <a:gd name="connsiteX3" fmla="*/ 1899734 w 2225676"/>
                <a:gd name="connsiteY3" fmla="*/ 325945 h 3368677"/>
                <a:gd name="connsiteX4" fmla="*/ 2225675 w 2225676"/>
                <a:gd name="connsiteY4" fmla="*/ 1112840 h 3368677"/>
                <a:gd name="connsiteX5" fmla="*/ 1966407 w 2225676"/>
                <a:gd name="connsiteY5" fmla="*/ 1942597 h 3368677"/>
                <a:gd name="connsiteX6" fmla="*/ 1112837 w 2225676"/>
                <a:gd name="connsiteY6" fmla="*/ 3368677 h 3368677"/>
                <a:gd name="connsiteX7" fmla="*/ 249742 w 2225676"/>
                <a:gd name="connsiteY7" fmla="*/ 1899734 h 3368677"/>
                <a:gd name="connsiteX8" fmla="*/ 0 w 2225676"/>
                <a:gd name="connsiteY8" fmla="*/ 1112839 h 3368677"/>
                <a:gd name="connsiteX9" fmla="*/ 1 w 2225676"/>
                <a:gd name="connsiteY9" fmla="*/ 1112836 h 3368677"/>
                <a:gd name="connsiteX0" fmla="*/ 1 w 2225676"/>
                <a:gd name="connsiteY0" fmla="*/ 1112836 h 3368677"/>
                <a:gd name="connsiteX1" fmla="*/ 325945 w 2225676"/>
                <a:gd name="connsiteY1" fmla="*/ 325942 h 3368677"/>
                <a:gd name="connsiteX2" fmla="*/ 1112840 w 2225676"/>
                <a:gd name="connsiteY2" fmla="*/ 1 h 3368677"/>
                <a:gd name="connsiteX3" fmla="*/ 1899734 w 2225676"/>
                <a:gd name="connsiteY3" fmla="*/ 325945 h 3368677"/>
                <a:gd name="connsiteX4" fmla="*/ 2225675 w 2225676"/>
                <a:gd name="connsiteY4" fmla="*/ 1112840 h 3368677"/>
                <a:gd name="connsiteX5" fmla="*/ 1966407 w 2225676"/>
                <a:gd name="connsiteY5" fmla="*/ 1942597 h 3368677"/>
                <a:gd name="connsiteX6" fmla="*/ 1112837 w 2225676"/>
                <a:gd name="connsiteY6" fmla="*/ 3368677 h 3368677"/>
                <a:gd name="connsiteX7" fmla="*/ 249742 w 2225676"/>
                <a:gd name="connsiteY7" fmla="*/ 1899734 h 3368677"/>
                <a:gd name="connsiteX8" fmla="*/ 0 w 2225676"/>
                <a:gd name="connsiteY8" fmla="*/ 1112839 h 3368677"/>
                <a:gd name="connsiteX9" fmla="*/ 1 w 2225676"/>
                <a:gd name="connsiteY9" fmla="*/ 1112836 h 3368677"/>
                <a:gd name="connsiteX0" fmla="*/ 1 w 2225676"/>
                <a:gd name="connsiteY0" fmla="*/ 1112836 h 3368677"/>
                <a:gd name="connsiteX1" fmla="*/ 325945 w 2225676"/>
                <a:gd name="connsiteY1" fmla="*/ 325942 h 3368677"/>
                <a:gd name="connsiteX2" fmla="*/ 1112840 w 2225676"/>
                <a:gd name="connsiteY2" fmla="*/ 1 h 3368677"/>
                <a:gd name="connsiteX3" fmla="*/ 1899734 w 2225676"/>
                <a:gd name="connsiteY3" fmla="*/ 325945 h 3368677"/>
                <a:gd name="connsiteX4" fmla="*/ 2225675 w 2225676"/>
                <a:gd name="connsiteY4" fmla="*/ 1112840 h 3368677"/>
                <a:gd name="connsiteX5" fmla="*/ 1966407 w 2225676"/>
                <a:gd name="connsiteY5" fmla="*/ 1942597 h 3368677"/>
                <a:gd name="connsiteX6" fmla="*/ 1112837 w 2225676"/>
                <a:gd name="connsiteY6" fmla="*/ 3368677 h 3368677"/>
                <a:gd name="connsiteX7" fmla="*/ 249742 w 2225676"/>
                <a:gd name="connsiteY7" fmla="*/ 1899734 h 3368677"/>
                <a:gd name="connsiteX8" fmla="*/ 0 w 2225676"/>
                <a:gd name="connsiteY8" fmla="*/ 1112839 h 3368677"/>
                <a:gd name="connsiteX9" fmla="*/ 1 w 2225676"/>
                <a:gd name="connsiteY9" fmla="*/ 1112836 h 3368677"/>
                <a:gd name="connsiteX0" fmla="*/ 1 w 2225676"/>
                <a:gd name="connsiteY0" fmla="*/ 1112836 h 3368677"/>
                <a:gd name="connsiteX1" fmla="*/ 325945 w 2225676"/>
                <a:gd name="connsiteY1" fmla="*/ 325942 h 3368677"/>
                <a:gd name="connsiteX2" fmla="*/ 1112840 w 2225676"/>
                <a:gd name="connsiteY2" fmla="*/ 1 h 3368677"/>
                <a:gd name="connsiteX3" fmla="*/ 1899734 w 2225676"/>
                <a:gd name="connsiteY3" fmla="*/ 325945 h 3368677"/>
                <a:gd name="connsiteX4" fmla="*/ 2225675 w 2225676"/>
                <a:gd name="connsiteY4" fmla="*/ 1112840 h 3368677"/>
                <a:gd name="connsiteX5" fmla="*/ 1966407 w 2225676"/>
                <a:gd name="connsiteY5" fmla="*/ 1942597 h 3368677"/>
                <a:gd name="connsiteX6" fmla="*/ 1112837 w 2225676"/>
                <a:gd name="connsiteY6" fmla="*/ 3368677 h 3368677"/>
                <a:gd name="connsiteX7" fmla="*/ 249742 w 2225676"/>
                <a:gd name="connsiteY7" fmla="*/ 1899734 h 3368677"/>
                <a:gd name="connsiteX8" fmla="*/ 0 w 2225676"/>
                <a:gd name="connsiteY8" fmla="*/ 1112839 h 3368677"/>
                <a:gd name="connsiteX9" fmla="*/ 1 w 2225676"/>
                <a:gd name="connsiteY9" fmla="*/ 1112836 h 3368677"/>
                <a:gd name="connsiteX0" fmla="*/ 1 w 2225676"/>
                <a:gd name="connsiteY0" fmla="*/ 1112836 h 3368677"/>
                <a:gd name="connsiteX1" fmla="*/ 325945 w 2225676"/>
                <a:gd name="connsiteY1" fmla="*/ 325942 h 3368677"/>
                <a:gd name="connsiteX2" fmla="*/ 1112840 w 2225676"/>
                <a:gd name="connsiteY2" fmla="*/ 1 h 3368677"/>
                <a:gd name="connsiteX3" fmla="*/ 1899734 w 2225676"/>
                <a:gd name="connsiteY3" fmla="*/ 325945 h 3368677"/>
                <a:gd name="connsiteX4" fmla="*/ 2225675 w 2225676"/>
                <a:gd name="connsiteY4" fmla="*/ 1112840 h 3368677"/>
                <a:gd name="connsiteX5" fmla="*/ 1966407 w 2225676"/>
                <a:gd name="connsiteY5" fmla="*/ 1942597 h 3368677"/>
                <a:gd name="connsiteX6" fmla="*/ 1112837 w 2225676"/>
                <a:gd name="connsiteY6" fmla="*/ 3368677 h 3368677"/>
                <a:gd name="connsiteX7" fmla="*/ 249742 w 2225676"/>
                <a:gd name="connsiteY7" fmla="*/ 1899734 h 3368677"/>
                <a:gd name="connsiteX8" fmla="*/ 0 w 2225676"/>
                <a:gd name="connsiteY8" fmla="*/ 1112839 h 3368677"/>
                <a:gd name="connsiteX9" fmla="*/ 1 w 2225676"/>
                <a:gd name="connsiteY9" fmla="*/ 1112836 h 3368677"/>
                <a:gd name="connsiteX0" fmla="*/ 1 w 2225676"/>
                <a:gd name="connsiteY0" fmla="*/ 1112836 h 3378202"/>
                <a:gd name="connsiteX1" fmla="*/ 325945 w 2225676"/>
                <a:gd name="connsiteY1" fmla="*/ 325942 h 3378202"/>
                <a:gd name="connsiteX2" fmla="*/ 1112840 w 2225676"/>
                <a:gd name="connsiteY2" fmla="*/ 1 h 3378202"/>
                <a:gd name="connsiteX3" fmla="*/ 1899734 w 2225676"/>
                <a:gd name="connsiteY3" fmla="*/ 325945 h 3378202"/>
                <a:gd name="connsiteX4" fmla="*/ 2225675 w 2225676"/>
                <a:gd name="connsiteY4" fmla="*/ 1112840 h 3378202"/>
                <a:gd name="connsiteX5" fmla="*/ 1966407 w 2225676"/>
                <a:gd name="connsiteY5" fmla="*/ 1942597 h 3378202"/>
                <a:gd name="connsiteX6" fmla="*/ 1127125 w 2225676"/>
                <a:gd name="connsiteY6" fmla="*/ 3378202 h 3378202"/>
                <a:gd name="connsiteX7" fmla="*/ 249742 w 2225676"/>
                <a:gd name="connsiteY7" fmla="*/ 1899734 h 3378202"/>
                <a:gd name="connsiteX8" fmla="*/ 0 w 2225676"/>
                <a:gd name="connsiteY8" fmla="*/ 1112839 h 3378202"/>
                <a:gd name="connsiteX9" fmla="*/ 1 w 2225676"/>
                <a:gd name="connsiteY9" fmla="*/ 1112836 h 3378202"/>
                <a:gd name="connsiteX0" fmla="*/ 1 w 2225676"/>
                <a:gd name="connsiteY0" fmla="*/ 1112836 h 3378202"/>
                <a:gd name="connsiteX1" fmla="*/ 325945 w 2225676"/>
                <a:gd name="connsiteY1" fmla="*/ 325942 h 3378202"/>
                <a:gd name="connsiteX2" fmla="*/ 1112840 w 2225676"/>
                <a:gd name="connsiteY2" fmla="*/ 1 h 3378202"/>
                <a:gd name="connsiteX3" fmla="*/ 1899734 w 2225676"/>
                <a:gd name="connsiteY3" fmla="*/ 325945 h 3378202"/>
                <a:gd name="connsiteX4" fmla="*/ 2225675 w 2225676"/>
                <a:gd name="connsiteY4" fmla="*/ 1112840 h 3378202"/>
                <a:gd name="connsiteX5" fmla="*/ 1966407 w 2225676"/>
                <a:gd name="connsiteY5" fmla="*/ 1942597 h 3378202"/>
                <a:gd name="connsiteX6" fmla="*/ 1127125 w 2225676"/>
                <a:gd name="connsiteY6" fmla="*/ 3378202 h 3378202"/>
                <a:gd name="connsiteX7" fmla="*/ 249742 w 2225676"/>
                <a:gd name="connsiteY7" fmla="*/ 1899734 h 3378202"/>
                <a:gd name="connsiteX8" fmla="*/ 0 w 2225676"/>
                <a:gd name="connsiteY8" fmla="*/ 1112839 h 3378202"/>
                <a:gd name="connsiteX9" fmla="*/ 1 w 2225676"/>
                <a:gd name="connsiteY9" fmla="*/ 1112836 h 3378202"/>
                <a:gd name="connsiteX0" fmla="*/ 1 w 2225676"/>
                <a:gd name="connsiteY0" fmla="*/ 1112836 h 3378202"/>
                <a:gd name="connsiteX1" fmla="*/ 325945 w 2225676"/>
                <a:gd name="connsiteY1" fmla="*/ 325942 h 3378202"/>
                <a:gd name="connsiteX2" fmla="*/ 1112840 w 2225676"/>
                <a:gd name="connsiteY2" fmla="*/ 1 h 3378202"/>
                <a:gd name="connsiteX3" fmla="*/ 1899734 w 2225676"/>
                <a:gd name="connsiteY3" fmla="*/ 325945 h 3378202"/>
                <a:gd name="connsiteX4" fmla="*/ 2225675 w 2225676"/>
                <a:gd name="connsiteY4" fmla="*/ 1112840 h 3378202"/>
                <a:gd name="connsiteX5" fmla="*/ 1966407 w 2225676"/>
                <a:gd name="connsiteY5" fmla="*/ 1942597 h 3378202"/>
                <a:gd name="connsiteX6" fmla="*/ 1127125 w 2225676"/>
                <a:gd name="connsiteY6" fmla="*/ 3378202 h 3378202"/>
                <a:gd name="connsiteX7" fmla="*/ 249742 w 2225676"/>
                <a:gd name="connsiteY7" fmla="*/ 1899734 h 3378202"/>
                <a:gd name="connsiteX8" fmla="*/ 0 w 2225676"/>
                <a:gd name="connsiteY8" fmla="*/ 1112839 h 3378202"/>
                <a:gd name="connsiteX9" fmla="*/ 1 w 2225676"/>
                <a:gd name="connsiteY9" fmla="*/ 1112836 h 3378202"/>
                <a:gd name="connsiteX0" fmla="*/ 1 w 2225676"/>
                <a:gd name="connsiteY0" fmla="*/ 1112836 h 3378202"/>
                <a:gd name="connsiteX1" fmla="*/ 325945 w 2225676"/>
                <a:gd name="connsiteY1" fmla="*/ 325942 h 3378202"/>
                <a:gd name="connsiteX2" fmla="*/ 1112840 w 2225676"/>
                <a:gd name="connsiteY2" fmla="*/ 1 h 3378202"/>
                <a:gd name="connsiteX3" fmla="*/ 1899734 w 2225676"/>
                <a:gd name="connsiteY3" fmla="*/ 325945 h 3378202"/>
                <a:gd name="connsiteX4" fmla="*/ 2225675 w 2225676"/>
                <a:gd name="connsiteY4" fmla="*/ 1112840 h 3378202"/>
                <a:gd name="connsiteX5" fmla="*/ 1966407 w 2225676"/>
                <a:gd name="connsiteY5" fmla="*/ 1942597 h 3378202"/>
                <a:gd name="connsiteX6" fmla="*/ 1127125 w 2225676"/>
                <a:gd name="connsiteY6" fmla="*/ 3378202 h 3378202"/>
                <a:gd name="connsiteX7" fmla="*/ 259267 w 2225676"/>
                <a:gd name="connsiteY7" fmla="*/ 1894972 h 3378202"/>
                <a:gd name="connsiteX8" fmla="*/ 0 w 2225676"/>
                <a:gd name="connsiteY8" fmla="*/ 1112839 h 3378202"/>
                <a:gd name="connsiteX9" fmla="*/ 1 w 2225676"/>
                <a:gd name="connsiteY9" fmla="*/ 1112836 h 3378202"/>
                <a:gd name="connsiteX0" fmla="*/ 1 w 2225676"/>
                <a:gd name="connsiteY0" fmla="*/ 1112836 h 3378202"/>
                <a:gd name="connsiteX1" fmla="*/ 325945 w 2225676"/>
                <a:gd name="connsiteY1" fmla="*/ 325942 h 3378202"/>
                <a:gd name="connsiteX2" fmla="*/ 1112840 w 2225676"/>
                <a:gd name="connsiteY2" fmla="*/ 1 h 3378202"/>
                <a:gd name="connsiteX3" fmla="*/ 1899734 w 2225676"/>
                <a:gd name="connsiteY3" fmla="*/ 325945 h 3378202"/>
                <a:gd name="connsiteX4" fmla="*/ 2225675 w 2225676"/>
                <a:gd name="connsiteY4" fmla="*/ 1112840 h 3378202"/>
                <a:gd name="connsiteX5" fmla="*/ 1966407 w 2225676"/>
                <a:gd name="connsiteY5" fmla="*/ 1942597 h 3378202"/>
                <a:gd name="connsiteX6" fmla="*/ 1127125 w 2225676"/>
                <a:gd name="connsiteY6" fmla="*/ 3378202 h 3378202"/>
                <a:gd name="connsiteX7" fmla="*/ 259267 w 2225676"/>
                <a:gd name="connsiteY7" fmla="*/ 1894972 h 3378202"/>
                <a:gd name="connsiteX8" fmla="*/ 0 w 2225676"/>
                <a:gd name="connsiteY8" fmla="*/ 1112839 h 3378202"/>
                <a:gd name="connsiteX9" fmla="*/ 1 w 2225676"/>
                <a:gd name="connsiteY9" fmla="*/ 1112836 h 33782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25676" h="3378202">
                  <a:moveTo>
                    <a:pt x="1" y="1112836"/>
                  </a:moveTo>
                  <a:cubicBezTo>
                    <a:pt x="1" y="817693"/>
                    <a:pt x="117247" y="534639"/>
                    <a:pt x="325945" y="325942"/>
                  </a:cubicBezTo>
                  <a:cubicBezTo>
                    <a:pt x="534643" y="117245"/>
                    <a:pt x="817698" y="0"/>
                    <a:pt x="1112840" y="1"/>
                  </a:cubicBezTo>
                  <a:cubicBezTo>
                    <a:pt x="1407983" y="1"/>
                    <a:pt x="1691037" y="117247"/>
                    <a:pt x="1899734" y="325945"/>
                  </a:cubicBezTo>
                  <a:cubicBezTo>
                    <a:pt x="2108431" y="534643"/>
                    <a:pt x="2225676" y="817698"/>
                    <a:pt x="2225675" y="1112840"/>
                  </a:cubicBezTo>
                  <a:cubicBezTo>
                    <a:pt x="2225675" y="1407983"/>
                    <a:pt x="2151880" y="1566624"/>
                    <a:pt x="1966407" y="1942597"/>
                  </a:cubicBezTo>
                  <a:cubicBezTo>
                    <a:pt x="1686646" y="2421132"/>
                    <a:pt x="1421173" y="2909192"/>
                    <a:pt x="1127125" y="3378202"/>
                  </a:cubicBezTo>
                  <a:lnTo>
                    <a:pt x="259267" y="1894972"/>
                  </a:lnTo>
                  <a:cubicBezTo>
                    <a:pt x="59507" y="1528524"/>
                    <a:pt x="0" y="1407982"/>
                    <a:pt x="0" y="1112839"/>
                  </a:cubicBezTo>
                  <a:cubicBezTo>
                    <a:pt x="0" y="1112838"/>
                    <a:pt x="1" y="1112837"/>
                    <a:pt x="1" y="1112836"/>
                  </a:cubicBezTo>
                  <a:close/>
                </a:path>
              </a:pathLst>
            </a:custGeom>
            <a:solidFill>
              <a:srgbClr val="FF6699"/>
            </a:solidFill>
            <a:ln w="38100">
              <a:solidFill>
                <a:schemeClr val="bg1"/>
              </a:solidFill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0000" bIns="90000" rtlCol="0" anchor="ctr" anchorCtr="0"/>
            <a:lstStyle/>
            <a:p>
              <a:pPr algn="ctr" rtl="0"/>
              <a:endParaRPr lang="en" sz="1200" dirty="0">
                <a:solidFill>
                  <a:srgbClr val="575757"/>
                </a:solidFill>
                <a:latin typeface="Heebo Light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11037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logo nalagaat center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474" y="111847"/>
            <a:ext cx="713776" cy="141172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2536" y="443828"/>
            <a:ext cx="6426927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latin typeface="Heebo Light"/>
              </a:rPr>
              <a:t>Na Laga'at Theatre;</a:t>
            </a:r>
            <a:br>
              <a:rPr lang="en-US" sz="3600" b="1" dirty="0">
                <a:latin typeface="Heebo Light"/>
              </a:rPr>
            </a:br>
            <a:r>
              <a:rPr lang="en-US" sz="3600" b="1" dirty="0">
                <a:latin typeface="Heebo Light"/>
              </a:rPr>
              <a:t>Stage Beyond Senses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1574" y="1769391"/>
            <a:ext cx="9591675" cy="38612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sz="2400" dirty="0">
              <a:latin typeface="Heebo Light"/>
            </a:endParaRPr>
          </a:p>
          <a:p>
            <a:pPr marL="0" indent="0" algn="ctr">
              <a:buNone/>
            </a:pPr>
            <a:r>
              <a:rPr lang="en-US" sz="2400" dirty="0">
                <a:latin typeface="Heebo Light"/>
              </a:rPr>
              <a:t>Nearly 20 original productions.</a:t>
            </a:r>
          </a:p>
          <a:p>
            <a:pPr marL="0" indent="0" algn="ctr">
              <a:buNone/>
            </a:pPr>
            <a:endParaRPr lang="en-US" sz="2400" dirty="0">
              <a:latin typeface="Heebo Light"/>
            </a:endParaRPr>
          </a:p>
          <a:p>
            <a:pPr marL="0" indent="0" algn="ctr">
              <a:buNone/>
            </a:pPr>
            <a:r>
              <a:rPr lang="en-US" sz="2400" dirty="0">
                <a:latin typeface="Heebo Light"/>
              </a:rPr>
              <a:t>Audience includes diverse sectors</a:t>
            </a:r>
          </a:p>
          <a:p>
            <a:pPr marL="0" indent="0" algn="ctr">
              <a:buNone/>
            </a:pPr>
            <a:endParaRPr lang="en-US" sz="2400" dirty="0">
              <a:latin typeface="Heebo Light"/>
            </a:endParaRPr>
          </a:p>
          <a:p>
            <a:pPr marL="0" indent="0" algn="ctr">
              <a:buNone/>
            </a:pPr>
            <a:r>
              <a:rPr lang="en-US" sz="2400" dirty="0">
                <a:latin typeface="Heebo Light"/>
              </a:rPr>
              <a:t>Impact:</a:t>
            </a:r>
          </a:p>
          <a:p>
            <a:pPr marL="0" indent="0" algn="ctr">
              <a:buNone/>
            </a:pPr>
            <a:r>
              <a:rPr lang="en-US" sz="2400" dirty="0">
                <a:latin typeface="Heebo Light"/>
              </a:rPr>
              <a:t>Challenges perceptions and celebrates human diversity</a:t>
            </a:r>
          </a:p>
          <a:p>
            <a:pPr marL="0" indent="0" algn="ctr">
              <a:buNone/>
            </a:pPr>
            <a:r>
              <a:rPr lang="en-US" sz="2400" dirty="0">
                <a:latin typeface="Heebo Light"/>
              </a:rPr>
              <a:t>Inspires professionals globally through its innovative sociocultural model</a:t>
            </a:r>
            <a:endParaRPr lang="" sz="2400" dirty="0">
              <a:latin typeface="Heebo Light"/>
            </a:endParaRP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28D29E75-4221-A94E-345A-B32600075CE2}"/>
              </a:ext>
            </a:extLst>
          </p:cNvPr>
          <p:cNvSpPr txBox="1">
            <a:spLocks/>
          </p:cNvSpPr>
          <p:nvPr/>
        </p:nvSpPr>
        <p:spPr>
          <a:xfrm>
            <a:off x="500362" y="5796661"/>
            <a:ext cx="11228831" cy="9248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latin typeface="Heebo Light"/>
              </a:rPr>
              <a:t>Theatre  |  School of Performing Arts  |  Dark Restaurant  |  Events  |  Workshops</a:t>
            </a:r>
            <a:endParaRPr lang="en-GB" sz="2400" dirty="0">
              <a:latin typeface="Heebo Ligh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#ZeroCon25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6505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logo nalagaat center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474" y="124204"/>
            <a:ext cx="713776" cy="141172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4538" y="443828"/>
            <a:ext cx="8162924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latin typeface="Heebo Light"/>
              </a:rPr>
              <a:t>School of Performing Arts;</a:t>
            </a:r>
            <a:br>
              <a:rPr lang="en-US" sz="3600" b="1" dirty="0">
                <a:latin typeface="Heebo Light"/>
              </a:rPr>
            </a:br>
            <a:r>
              <a:rPr lang="en-US" sz="3600" b="1" dirty="0">
                <a:latin typeface="Heebo Light"/>
              </a:rPr>
              <a:t>Nurturing Talent, Breaking Barriers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7250" y="1734671"/>
            <a:ext cx="9829801" cy="161198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dirty="0">
              <a:latin typeface="Heebo Light"/>
            </a:endParaRPr>
          </a:p>
          <a:p>
            <a:pPr marL="0" indent="0">
              <a:buNone/>
            </a:pPr>
            <a:r>
              <a:rPr lang="en-US" sz="2400" dirty="0">
                <a:latin typeface="Heebo Light"/>
              </a:rPr>
              <a:t>Tailored programs in performing arts that promote :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857250" y="2936634"/>
            <a:ext cx="3343277" cy="161198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u="sng" dirty="0">
                <a:latin typeface="Heebo Light"/>
              </a:rPr>
              <a:t>Gateway to Employment</a:t>
            </a:r>
            <a:r>
              <a:rPr lang="en-US" sz="2400" dirty="0">
                <a:latin typeface="Heebo Light"/>
              </a:rPr>
              <a:t>:</a:t>
            </a:r>
            <a:endParaRPr lang="en-US" sz="2400" u="sng" dirty="0">
              <a:latin typeface="Heebo Light"/>
            </a:endParaRPr>
          </a:p>
          <a:p>
            <a:pPr marL="0" indent="0">
              <a:buNone/>
            </a:pPr>
            <a:r>
              <a:rPr lang="en-US" sz="2400" dirty="0">
                <a:latin typeface="Heebo Light"/>
              </a:rPr>
              <a:t>Graduates join </a:t>
            </a:r>
          </a:p>
          <a:p>
            <a:pPr marL="0" indent="0">
              <a:buNone/>
            </a:pPr>
            <a:r>
              <a:rPr lang="en-US" sz="2400" dirty="0">
                <a:latin typeface="Heebo Light"/>
              </a:rPr>
              <a:t>Na </a:t>
            </a:r>
            <a:r>
              <a:rPr lang="en-US" sz="2400" dirty="0" err="1">
                <a:latin typeface="Heebo Light"/>
              </a:rPr>
              <a:t>Laga’at</a:t>
            </a:r>
            <a:r>
              <a:rPr lang="en-US" sz="2400" dirty="0">
                <a:latin typeface="Heebo Light"/>
              </a:rPr>
              <a:t> productions or other cultural institutions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4570229" y="4018632"/>
            <a:ext cx="3561129" cy="16119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u="sng" dirty="0">
                <a:latin typeface="Heebo Light"/>
              </a:rPr>
              <a:t>Personal Empowerment</a:t>
            </a:r>
            <a:r>
              <a:rPr lang="en-US" sz="2400" dirty="0">
                <a:latin typeface="Heebo Light"/>
              </a:rPr>
              <a:t>: </a:t>
            </a:r>
          </a:p>
          <a:p>
            <a:pPr marL="0" indent="0">
              <a:buNone/>
            </a:pPr>
            <a:r>
              <a:rPr lang="en-US" sz="2400" dirty="0">
                <a:latin typeface="Heebo Light"/>
              </a:rPr>
              <a:t>Focus on self-expression and creative development</a:t>
            </a: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8501061" y="3074234"/>
            <a:ext cx="3352801" cy="16119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u="sng" dirty="0">
                <a:latin typeface="Heebo Light"/>
              </a:rPr>
              <a:t>Changing Perceptions</a:t>
            </a:r>
            <a:r>
              <a:rPr lang="en-US" sz="2400" dirty="0">
                <a:latin typeface="Heebo Light"/>
              </a:rPr>
              <a:t>:</a:t>
            </a:r>
          </a:p>
          <a:p>
            <a:pPr marL="0" indent="0">
              <a:buNone/>
            </a:pPr>
            <a:r>
              <a:rPr lang="en-US" sz="2400" dirty="0">
                <a:latin typeface="Heebo Light"/>
              </a:rPr>
              <a:t>Normalizes sensory differences in the artistic sphere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28D29E75-4221-A94E-345A-B32600075CE2}"/>
              </a:ext>
            </a:extLst>
          </p:cNvPr>
          <p:cNvSpPr txBox="1">
            <a:spLocks/>
          </p:cNvSpPr>
          <p:nvPr/>
        </p:nvSpPr>
        <p:spPr>
          <a:xfrm>
            <a:off x="420624" y="5750582"/>
            <a:ext cx="11433237" cy="6057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latin typeface="Heebo Light"/>
              </a:rPr>
              <a:t>Theatre  |  School of Performing Arts  |  Dark Restaurant  |  Events  |  Workshops</a:t>
            </a:r>
            <a:endParaRPr lang="en-GB" sz="2400" dirty="0">
              <a:latin typeface="Heebo Ligh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#ZeroCon25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91983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logo nalagaat center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474" y="124204"/>
            <a:ext cx="713776" cy="141172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4538" y="443828"/>
            <a:ext cx="8162924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latin typeface="Heebo Light"/>
              </a:rPr>
              <a:t>Inclusive Experiences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48267" y="1769391"/>
            <a:ext cx="1004146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dirty="0">
                <a:latin typeface="Heebo Light"/>
              </a:rPr>
              <a:t>We believe that direct and unmediated contact is the key to shaping thinking and creating real social change.</a:t>
            </a:r>
            <a:endParaRPr lang="he-IL" sz="2400" dirty="0">
              <a:latin typeface="Heebo Light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790574" y="2779850"/>
            <a:ext cx="4069293" cy="8100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eebo Light"/>
              </a:rPr>
              <a:t>Black-Out Restaurant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3668794" y="3615275"/>
            <a:ext cx="4002006" cy="8485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en-US"/>
            </a:defPPr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en-US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eebo Light"/>
              </a:rPr>
              <a:t>Kapish Event Complex</a:t>
            </a: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7636932" y="4463778"/>
            <a:ext cx="3352801" cy="10724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en-US"/>
            </a:defPPr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en-US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eebo Light"/>
              </a:rPr>
              <a:t>Workshop Center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28D29E75-4221-A94E-345A-B32600075CE2}"/>
              </a:ext>
            </a:extLst>
          </p:cNvPr>
          <p:cNvSpPr txBox="1">
            <a:spLocks/>
          </p:cNvSpPr>
          <p:nvPr/>
        </p:nvSpPr>
        <p:spPr>
          <a:xfrm>
            <a:off x="438912" y="5687568"/>
            <a:ext cx="11503151" cy="6687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latin typeface="Heebo Light"/>
              </a:rPr>
              <a:t>Theatre  |  School of Performing Arts  |  Dark Restaurant  |  Events  |  Workshops</a:t>
            </a:r>
            <a:endParaRPr lang="en-GB" sz="2400" dirty="0">
              <a:latin typeface="Heebo Ligh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latin typeface="Heebo Light"/>
              </a:rPr>
              <a:t>#ZeroCon25</a:t>
            </a:r>
            <a:endParaRPr lang="en-GB" dirty="0">
              <a:latin typeface="Heebo Light"/>
            </a:endParaRPr>
          </a:p>
        </p:txBody>
      </p:sp>
    </p:spTree>
    <p:extLst>
      <p:ext uri="{BB962C8B-B14F-4D97-AF65-F5344CB8AC3E}">
        <p14:creationId xmlns:p14="http://schemas.microsoft.com/office/powerpoint/2010/main" val="28048425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כותרת 1">
            <a:extLst>
              <a:ext uri="{FF2B5EF4-FFF2-40B4-BE49-F238E27FC236}">
                <a16:creationId xmlns:a16="http://schemas.microsoft.com/office/drawing/2014/main" id="{B522F13B-3A35-C504-65ED-1CC6282AE32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67560" y="0"/>
            <a:ext cx="10405240" cy="138578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ebo Light"/>
                <a:ea typeface="+mj-ea"/>
                <a:cs typeface="Heebo" panose="00000500000000000000" pitchFamily="2" charset="-79"/>
              </a:rPr>
            </a:b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ebo Light"/>
                <a:ea typeface="Roboto" panose="02000000000000000000" pitchFamily="2" charset="0"/>
                <a:cs typeface="+mj-cs"/>
              </a:rPr>
              <a:t>Na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ebo Light"/>
                <a:ea typeface="Roboto" panose="02000000000000000000" pitchFamily="2" charset="0"/>
                <a:cs typeface="+mj-cs"/>
              </a:rPr>
              <a:t>Lagaat's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ebo Light"/>
                <a:ea typeface="Roboto" panose="02000000000000000000" pitchFamily="2" charset="0"/>
                <a:cs typeface="+mj-cs"/>
              </a:rPr>
              <a:t> business model </a:t>
            </a:r>
            <a:br>
              <a:rPr kumimoji="0" lang="he-IL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ebo Light"/>
                <a:ea typeface="Roboto" panose="02000000000000000000" pitchFamily="2" charset="0"/>
                <a:cs typeface="+mj-cs"/>
              </a:rPr>
            </a:br>
            <a:endParaRPr kumimoji="0" lang="he-IL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ebo Light"/>
              <a:ea typeface="Roboto" panose="02000000000000000000" pitchFamily="2" charset="0"/>
              <a:cs typeface="+mj-cs"/>
            </a:endParaRPr>
          </a:p>
        </p:txBody>
      </p:sp>
      <p:pic>
        <p:nvPicPr>
          <p:cNvPr id="10" name="תמונה 1" descr="A circle is divided into categories">
            <a:extLst>
              <a:ext uri="{FF2B5EF4-FFF2-40B4-BE49-F238E27FC236}">
                <a16:creationId xmlns:a16="http://schemas.microsoft.com/office/drawing/2014/main" id="{14CEF820-E30D-5B31-BB03-F82ED335A05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711"/>
          <a:stretch/>
        </p:blipFill>
        <p:spPr bwMode="auto">
          <a:xfrm rot="10800000">
            <a:off x="825500" y="1667269"/>
            <a:ext cx="5270500" cy="4033329"/>
          </a:xfrm>
          <a:prstGeom prst="rect">
            <a:avLst/>
          </a:prstGeom>
          <a:noFill/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0D7858FC-102E-04A4-3C91-9E74DBF834B2}"/>
              </a:ext>
            </a:extLst>
          </p:cNvPr>
          <p:cNvSpPr txBox="1"/>
          <p:nvPr/>
        </p:nvSpPr>
        <p:spPr>
          <a:xfrm>
            <a:off x="6096000" y="1981200"/>
            <a:ext cx="335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1">
              <a:defRPr/>
            </a:pPr>
            <a:r>
              <a:rPr lang="en-US" sz="3200" b="1" dirty="0">
                <a:solidFill>
                  <a:srgbClr val="00C3A9"/>
                </a:solidFill>
                <a:latin typeface="Heebo Light"/>
              </a:rPr>
              <a:t>60% Self-funded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CD611D7-935B-3F77-46F3-2E3341A7EB46}"/>
              </a:ext>
            </a:extLst>
          </p:cNvPr>
          <p:cNvSpPr txBox="1"/>
          <p:nvPr/>
        </p:nvSpPr>
        <p:spPr>
          <a:xfrm>
            <a:off x="6096000" y="3145325"/>
            <a:ext cx="41993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1">
              <a:defRPr/>
            </a:pPr>
            <a:r>
              <a:rPr lang="en-US" sz="3200" b="1" dirty="0">
                <a:solidFill>
                  <a:srgbClr val="F33D70"/>
                </a:solidFill>
                <a:latin typeface="Heebo Light"/>
              </a:rPr>
              <a:t>20% Governmentally funded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7435FC0-9FB6-BF95-AA0A-943CA7DAC762}"/>
              </a:ext>
            </a:extLst>
          </p:cNvPr>
          <p:cNvSpPr txBox="1"/>
          <p:nvPr/>
        </p:nvSpPr>
        <p:spPr>
          <a:xfrm>
            <a:off x="6096000" y="4491674"/>
            <a:ext cx="335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1">
              <a:defRPr/>
            </a:pPr>
            <a:r>
              <a:rPr lang="en-US" sz="3200" b="1" dirty="0">
                <a:solidFill>
                  <a:srgbClr val="0082E1"/>
                </a:solidFill>
                <a:latin typeface="Heebo Light"/>
              </a:rPr>
              <a:t>20% Donations</a:t>
            </a:r>
          </a:p>
        </p:txBody>
      </p:sp>
    </p:spTree>
    <p:extLst>
      <p:ext uri="{BB962C8B-B14F-4D97-AF65-F5344CB8AC3E}">
        <p14:creationId xmlns:p14="http://schemas.microsoft.com/office/powerpoint/2010/main" val="36238426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4538" y="443828"/>
            <a:ext cx="8162924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latin typeface="Heebo Light"/>
              </a:rPr>
              <a:t>Our Commitment</a:t>
            </a:r>
          </a:p>
        </p:txBody>
      </p:sp>
      <p:pic>
        <p:nvPicPr>
          <p:cNvPr id="8" name="Picture 7" descr="logo nalagaat center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474" y="124204"/>
            <a:ext cx="713776" cy="1411722"/>
          </a:xfrm>
          <a:prstGeom prst="rect">
            <a:avLst/>
          </a:prstGeom>
        </p:spPr>
      </p:pic>
      <p:sp>
        <p:nvSpPr>
          <p:cNvPr id="10" name="Content Placeholder 2"/>
          <p:cNvSpPr txBox="1">
            <a:spLocks/>
          </p:cNvSpPr>
          <p:nvPr/>
        </p:nvSpPr>
        <p:spPr>
          <a:xfrm>
            <a:off x="920219" y="1769391"/>
            <a:ext cx="10882314" cy="21107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400" b="1" dirty="0">
                <a:latin typeface="Heebo Light"/>
              </a:rPr>
              <a:t>An Inclusive Workforce</a:t>
            </a:r>
            <a:endParaRPr lang="en-US" sz="2400" b="1" u="sng" dirty="0">
              <a:latin typeface="Heebo Light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u="sng" dirty="0">
                <a:latin typeface="Heebo Light"/>
              </a:rPr>
              <a:t>Over 70% of the </a:t>
            </a:r>
            <a:r>
              <a:rPr lang="en-US" sz="2400" b="1" u="sng" dirty="0" err="1">
                <a:latin typeface="Heebo Light"/>
              </a:rPr>
              <a:t>workfortce</a:t>
            </a:r>
            <a:r>
              <a:rPr lang="en-US" sz="2400" b="1" u="sng" dirty="0">
                <a:latin typeface="Heebo Light"/>
              </a:rPr>
              <a:t> with sensory disabilities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u="sng" dirty="0">
                <a:latin typeface="Heebo Light"/>
              </a:rPr>
              <a:t>Inclusive environment</a:t>
            </a:r>
            <a:r>
              <a:rPr lang="en-US" sz="2400" u="sng" dirty="0">
                <a:latin typeface="Heebo Light"/>
              </a:rPr>
              <a:t> </a:t>
            </a:r>
            <a:r>
              <a:rPr lang="en-US" sz="2400" dirty="0">
                <a:latin typeface="Heebo Light"/>
              </a:rPr>
              <a:t>fostering cooperation amongst diverse communities </a:t>
            </a:r>
          </a:p>
          <a:p>
            <a:pPr marL="0" indent="0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400" b="1" u="sng" dirty="0">
                <a:latin typeface="Heebo Light"/>
              </a:rPr>
              <a:t>Na </a:t>
            </a:r>
            <a:r>
              <a:rPr lang="en-US" sz="2400" b="1" u="sng" dirty="0" err="1">
                <a:latin typeface="Heebo Light"/>
              </a:rPr>
              <a:t>Lagaat</a:t>
            </a:r>
            <a:r>
              <a:rPr lang="en-US" sz="2400" b="1" u="sng" dirty="0">
                <a:latin typeface="Heebo Light"/>
              </a:rPr>
              <a:t> believes </a:t>
            </a:r>
            <a:r>
              <a:rPr lang="en-US" sz="2400" dirty="0">
                <a:latin typeface="Heebo Light"/>
              </a:rPr>
              <a:t>that by investing in art and culture, we can build stronger and more equitable societies.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28D29E75-4221-A94E-345A-B32600075CE2}"/>
              </a:ext>
            </a:extLst>
          </p:cNvPr>
          <p:cNvSpPr txBox="1">
            <a:spLocks/>
          </p:cNvSpPr>
          <p:nvPr/>
        </p:nvSpPr>
        <p:spPr>
          <a:xfrm>
            <a:off x="475488" y="5705856"/>
            <a:ext cx="11111161" cy="6504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latin typeface="Heebo Light"/>
              </a:rPr>
              <a:t>Theatre  |  School of Performing Arts  |  Dark Restaurant  |  Events  |  Workshops</a:t>
            </a:r>
            <a:endParaRPr lang="en-GB" sz="2400" dirty="0">
              <a:latin typeface="Heebo Light"/>
            </a:endParaRPr>
          </a:p>
        </p:txBody>
      </p:sp>
      <p:sp>
        <p:nvSpPr>
          <p:cNvPr id="12" name="Content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847725" y="5855398"/>
            <a:ext cx="10496550" cy="8660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#ZeroCon25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038648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1614</TotalTime>
  <Words>761</Words>
  <Application>Microsoft Macintosh PowerPoint</Application>
  <PresentationFormat>Widescreen</PresentationFormat>
  <Paragraphs>121</Paragraphs>
  <Slides>12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3" baseType="lpstr">
      <vt:lpstr>Heebo Black</vt:lpstr>
      <vt:lpstr>Heebo Light</vt:lpstr>
      <vt:lpstr>Arial</vt:lpstr>
      <vt:lpstr>Calibri</vt:lpstr>
      <vt:lpstr>Calibri Light</vt:lpstr>
      <vt:lpstr>Roboto</vt:lpstr>
      <vt:lpstr>Trebuchet MS</vt:lpstr>
      <vt:lpstr>Office Theme</vt:lpstr>
      <vt:lpstr>1_ערכת נושא Office</vt:lpstr>
      <vt:lpstr>3_ערכת נושא Office</vt:lpstr>
      <vt:lpstr>think-cell Slide</vt:lpstr>
      <vt:lpstr>Arts as a Catalyst for Inclusion and Employment; Creating Equal Opportunities for the Sensory Disabled </vt:lpstr>
      <vt:lpstr> Na Laga’at Center An Unforgettable Inclusive Cultural Experience </vt:lpstr>
      <vt:lpstr>Since Its Establishment in 2007, Na Laga’at Center Has Contributed to Shaping a New Reality  and Changing the Social and Public Perception in Israel Towards the Blind, Deaf, and Blind-Deaf Populations (Usher Syndrome)</vt:lpstr>
      <vt:lpstr>We Strive to be the World's Leading Culture Center in the Field, that Produces Art with People with Sensory Disabilities </vt:lpstr>
      <vt:lpstr>Na Laga'at Theatre; Stage Beyond Senses</vt:lpstr>
      <vt:lpstr>School of Performing Arts; Nurturing Talent, Breaking Barriers</vt:lpstr>
      <vt:lpstr>Inclusive Experiences</vt:lpstr>
      <vt:lpstr> Na Lagaat's business model  </vt:lpstr>
      <vt:lpstr>Our Commitment</vt:lpstr>
      <vt:lpstr>Social integration in arts is essential for creating a more inclusive and diverse society</vt:lpstr>
      <vt:lpstr>Our Mission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Katerina Stanton Balazs</dc:creator>
  <cp:lastModifiedBy>Isabella Essl</cp:lastModifiedBy>
  <cp:revision>99</cp:revision>
  <cp:lastPrinted>2025-02-02T07:18:40Z</cp:lastPrinted>
  <dcterms:created xsi:type="dcterms:W3CDTF">2022-12-05T13:52:15Z</dcterms:created>
  <dcterms:modified xsi:type="dcterms:W3CDTF">2025-02-05T13:56:53Z</dcterms:modified>
</cp:coreProperties>
</file>