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4" autoAdjust="0"/>
    <p:restoredTop sz="80338" autoAdjust="0"/>
  </p:normalViewPr>
  <p:slideViewPr>
    <p:cSldViewPr>
      <p:cViewPr varScale="1">
        <p:scale>
          <a:sx n="59" d="100"/>
          <a:sy n="59" d="100"/>
        </p:scale>
        <p:origin x="9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18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Sample Slide: presenting three points on our project and the relationship to this year’s theme of the Zero Project Conference. Point 1; Point 2; Point 3 connect together in this way. </a:t>
            </a:r>
          </a:p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Sample Slide: presenting three points on our project and the relationship to this year’s theme of the Zero Project Conference. Point 1; Point 2; Point 3 connect together in this way. </a:t>
            </a:r>
          </a:p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10" Type="http://schemas.openxmlformats.org/officeDocument/2006/relationships/image" Target="../media/image33.jpeg"/><Relationship Id="rId4" Type="http://schemas.openxmlformats.org/officeDocument/2006/relationships/image" Target="../media/image6.pn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1375" y="345912"/>
            <a:ext cx="4333503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>
                <a:solidFill>
                  <a:srgbClr val="2B882E"/>
                </a:solidFill>
                <a:latin typeface="Calibri (MS) Bold"/>
              </a:rPr>
              <a:t>#ZeroCon24</a:t>
            </a:r>
          </a:p>
        </p:txBody>
      </p:sp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46071" y="233362"/>
            <a:ext cx="1151374" cy="1152525"/>
          </a:xfrm>
          <a:custGeom>
            <a:avLst/>
            <a:gdLst/>
            <a:ahLst/>
            <a:cxnLst/>
            <a:rect l="l" t="t" r="r" b="b"/>
            <a:pathLst>
              <a:path w="1151374" h="1152525">
                <a:moveTo>
                  <a:pt x="0" y="0"/>
                </a:moveTo>
                <a:lnTo>
                  <a:pt x="1151375" y="0"/>
                </a:lnTo>
                <a:lnTo>
                  <a:pt x="1151375" y="1152526"/>
                </a:lnTo>
                <a:lnTo>
                  <a:pt x="0" y="1152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" r="-9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914400" y="2643463"/>
            <a:ext cx="16740383" cy="43875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5" b="0" i="0" u="none" strike="noStrike" kern="1200" cap="none" spc="4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MS)"/>
                <a:ea typeface="+mn-ea"/>
                <a:cs typeface="+mn-cs"/>
              </a:rPr>
              <a:t>Diana Vincent,</a:t>
            </a:r>
          </a:p>
          <a:p>
            <a:pPr marL="0" marR="0" lvl="0" indent="0" algn="ctr" defTabSz="914400" rtl="0" eaLnBrk="1" fontAlgn="auto" latinLnBrk="0" hangingPunct="1">
              <a:lnSpc>
                <a:spcPts val="56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5" b="0" i="0" u="none" strike="noStrike" kern="1200" cap="none" spc="4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MS)"/>
                <a:ea typeface="+mn-ea"/>
                <a:cs typeface="+mn-cs"/>
              </a:rPr>
              <a:t>Fourth Wave Foundation</a:t>
            </a:r>
          </a:p>
          <a:p>
            <a:pPr marL="0" marR="0" lvl="0" indent="0" algn="ctr" defTabSz="914400" rtl="0" eaLnBrk="1" fontAlgn="auto" latinLnBrk="0" hangingPunct="1">
              <a:lnSpc>
                <a:spcPts val="56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5" b="0" i="0" u="none" strike="noStrike" kern="1200" cap="none" spc="4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MS)"/>
                <a:ea typeface="+mn-ea"/>
                <a:cs typeface="+mn-cs"/>
              </a:rPr>
              <a:t>India</a:t>
            </a:r>
          </a:p>
          <a:p>
            <a:pPr marL="0" marR="0" lvl="0" indent="0" algn="ctr" defTabSz="914400" rtl="0" eaLnBrk="1" fontAlgn="auto" latinLnBrk="0" hangingPunct="1">
              <a:lnSpc>
                <a:spcPts val="56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5" b="0" i="0" u="none" strike="noStrike" kern="1200" cap="none" spc="4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MS)"/>
                <a:ea typeface="+mn-ea"/>
                <a:cs typeface="+mn-cs"/>
              </a:rPr>
              <a:t>www.fourthwavefoundation.org</a:t>
            </a:r>
          </a:p>
          <a:p>
            <a:pPr marL="0" marR="0" lvl="0" indent="0" algn="ctr" defTabSz="914400" rtl="0" eaLnBrk="1" fontAlgn="auto" latinLnBrk="0" hangingPunct="1">
              <a:lnSpc>
                <a:spcPts val="56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5" b="0" i="0" u="none" strike="noStrike" kern="1200" cap="none" spc="4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MS) Bold"/>
                <a:ea typeface="+mn-ea"/>
                <a:cs typeface="+mn-cs"/>
              </a:rPr>
              <a:t>Early childhood interventions tailored for </a:t>
            </a:r>
          </a:p>
          <a:p>
            <a:pPr marL="0" marR="0" lvl="0" indent="0" algn="ctr" defTabSz="914400" rtl="0" eaLnBrk="1" fontAlgn="auto" latinLnBrk="0" hangingPunct="1">
              <a:lnSpc>
                <a:spcPts val="56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5" b="0" i="0" u="none" strike="noStrike" kern="1200" cap="none" spc="4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MS) Bold"/>
                <a:ea typeface="+mn-ea"/>
                <a:cs typeface="+mn-cs"/>
              </a:rPr>
              <a:t>low-income and rural settings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80595" y="7580783"/>
            <a:ext cx="7326808" cy="132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9"/>
              </a:lnSpc>
            </a:pPr>
            <a:r>
              <a:rPr lang="en-US" sz="4124" dirty="0">
                <a:solidFill>
                  <a:srgbClr val="000000"/>
                </a:solidFill>
                <a:latin typeface="Calibri (MS) Bold"/>
              </a:rPr>
              <a:t>21 February 2024</a:t>
            </a:r>
          </a:p>
          <a:p>
            <a:pPr algn="ctr">
              <a:lnSpc>
                <a:spcPts val="4949"/>
              </a:lnSpc>
            </a:pPr>
            <a:r>
              <a:rPr lang="en-US" sz="4124" dirty="0">
                <a:solidFill>
                  <a:srgbClr val="000000"/>
                </a:solidFill>
                <a:latin typeface="Calibri (MS) Bold"/>
              </a:rPr>
              <a:t>13:20 – 14:40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49340" y="9470231"/>
            <a:ext cx="598932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898989"/>
                </a:solidFill>
                <a:latin typeface="Calibri (MS)"/>
              </a:rPr>
              <a:t>#ZeroCon24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007340" y="9636919"/>
            <a:ext cx="3931920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16">
                <a:solidFill>
                  <a:srgbClr val="898989"/>
                </a:solidFill>
                <a:latin typeface="Calibri (MS)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55544" y="7424105"/>
            <a:ext cx="1265022" cy="1472025"/>
            <a:chOff x="0" y="0"/>
            <a:chExt cx="6985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1B200"/>
            </a:solidFill>
          </p:spPr>
          <p:txBody>
            <a:bodyPr/>
            <a:lstStyle/>
            <a:p>
              <a:endParaRPr lang="en-IN">
                <a:latin typeface="+mj-lt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2075"/>
              <a:ext cx="698500" cy="581025"/>
            </a:xfrm>
            <a:prstGeom prst="rect">
              <a:avLst/>
            </a:prstGeom>
          </p:spPr>
          <p:txBody>
            <a:bodyPr lIns="47502" tIns="47502" rIns="47502" bIns="47502" rtlCol="0" anchor="ctr"/>
            <a:lstStyle/>
            <a:p>
              <a:pPr algn="ctr">
                <a:lnSpc>
                  <a:spcPts val="3141"/>
                </a:lnSpc>
              </a:pPr>
              <a:endParaRPr>
                <a:latin typeface="+mj-lt"/>
              </a:endParaRPr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57146" y="6159412"/>
            <a:ext cx="1265022" cy="1472025"/>
            <a:chOff x="0" y="0"/>
            <a:chExt cx="698500" cy="812800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N">
                <a:latin typeface="+mj-l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2075"/>
              <a:ext cx="698500" cy="581025"/>
            </a:xfrm>
            <a:prstGeom prst="rect">
              <a:avLst/>
            </a:prstGeom>
          </p:spPr>
          <p:txBody>
            <a:bodyPr lIns="47502" tIns="47502" rIns="47502" bIns="47502" rtlCol="0" anchor="ctr"/>
            <a:lstStyle/>
            <a:p>
              <a:pPr algn="ctr">
                <a:lnSpc>
                  <a:spcPts val="3141"/>
                </a:lnSpc>
              </a:pPr>
              <a:endParaRPr>
                <a:latin typeface="+mj-lt"/>
              </a:endParaRPr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55544" y="4894720"/>
            <a:ext cx="1265022" cy="1472025"/>
            <a:chOff x="0" y="0"/>
            <a:chExt cx="698500" cy="812800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C76854"/>
            </a:solidFill>
          </p:spPr>
          <p:txBody>
            <a:bodyPr/>
            <a:lstStyle/>
            <a:p>
              <a:endParaRPr lang="en-IN">
                <a:latin typeface="+mj-lt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2075"/>
              <a:ext cx="698500" cy="581025"/>
            </a:xfrm>
            <a:prstGeom prst="rect">
              <a:avLst/>
            </a:prstGeom>
          </p:spPr>
          <p:txBody>
            <a:bodyPr lIns="47502" tIns="47502" rIns="47502" bIns="47502" rtlCol="0" anchor="ctr"/>
            <a:lstStyle/>
            <a:p>
              <a:pPr algn="ctr">
                <a:lnSpc>
                  <a:spcPts val="3141"/>
                </a:lnSpc>
              </a:pPr>
              <a:endParaRPr>
                <a:latin typeface="+mj-lt"/>
              </a:endParaRPr>
            </a:p>
          </p:txBody>
        </p:sp>
      </p:grp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57146" y="3630027"/>
            <a:ext cx="1265022" cy="1472025"/>
            <a:chOff x="0" y="0"/>
            <a:chExt cx="6985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B29B69"/>
            </a:solidFill>
          </p:spPr>
          <p:txBody>
            <a:bodyPr/>
            <a:lstStyle/>
            <a:p>
              <a:endParaRPr lang="en-IN">
                <a:latin typeface="+mj-lt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2075"/>
              <a:ext cx="698500" cy="581025"/>
            </a:xfrm>
            <a:prstGeom prst="rect">
              <a:avLst/>
            </a:prstGeom>
          </p:spPr>
          <p:txBody>
            <a:bodyPr lIns="47502" tIns="47502" rIns="47502" bIns="47502" rtlCol="0" anchor="ctr"/>
            <a:lstStyle/>
            <a:p>
              <a:pPr algn="ctr">
                <a:lnSpc>
                  <a:spcPts val="3141"/>
                </a:lnSpc>
              </a:pPr>
              <a:endParaRPr>
                <a:latin typeface="+mj-lt"/>
              </a:endParaRPr>
            </a:p>
          </p:txBody>
        </p:sp>
      </p:grp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55544" y="2365335"/>
            <a:ext cx="1265022" cy="1472025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2DB5B4"/>
            </a:solidFill>
          </p:spPr>
          <p:txBody>
            <a:bodyPr/>
            <a:lstStyle/>
            <a:p>
              <a:endParaRPr lang="en-IN">
                <a:latin typeface="+mj-lt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2075"/>
              <a:ext cx="698500" cy="581025"/>
            </a:xfrm>
            <a:prstGeom prst="rect">
              <a:avLst/>
            </a:prstGeom>
          </p:spPr>
          <p:txBody>
            <a:bodyPr lIns="47502" tIns="47502" rIns="47502" bIns="47502" rtlCol="0" anchor="ctr"/>
            <a:lstStyle/>
            <a:p>
              <a:pPr algn="ctr">
                <a:lnSpc>
                  <a:spcPts val="3141"/>
                </a:lnSpc>
              </a:pPr>
              <a:endParaRPr>
                <a:latin typeface="+mj-lt"/>
              </a:endParaRPr>
            </a:p>
          </p:txBody>
        </p:sp>
      </p:grp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9090" y="2710538"/>
            <a:ext cx="737932" cy="779006"/>
          </a:xfrm>
          <a:custGeom>
            <a:avLst/>
            <a:gdLst/>
            <a:ahLst/>
            <a:cxnLst/>
            <a:rect l="l" t="t" r="r" b="b"/>
            <a:pathLst>
              <a:path w="737932" h="779006">
                <a:moveTo>
                  <a:pt x="0" y="0"/>
                </a:moveTo>
                <a:lnTo>
                  <a:pt x="737931" y="0"/>
                </a:lnTo>
                <a:lnTo>
                  <a:pt x="737931" y="779007"/>
                </a:lnTo>
                <a:lnTo>
                  <a:pt x="0" y="7790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w="952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IN">
              <a:latin typeface="+mj-lt"/>
            </a:endParaRPr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80362" y="3960453"/>
            <a:ext cx="1018590" cy="891267"/>
          </a:xfrm>
          <a:custGeom>
            <a:avLst/>
            <a:gdLst/>
            <a:ahLst/>
            <a:cxnLst/>
            <a:rect l="l" t="t" r="r" b="b"/>
            <a:pathLst>
              <a:path w="1018590" h="891267">
                <a:moveTo>
                  <a:pt x="0" y="0"/>
                </a:moveTo>
                <a:lnTo>
                  <a:pt x="1018590" y="0"/>
                </a:lnTo>
                <a:lnTo>
                  <a:pt x="1018590" y="891266"/>
                </a:lnTo>
                <a:lnTo>
                  <a:pt x="0" y="8912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>
              <a:latin typeface="+mj-lt"/>
            </a:endParaRP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0233" y="5124980"/>
            <a:ext cx="858531" cy="858531"/>
          </a:xfrm>
          <a:custGeom>
            <a:avLst/>
            <a:gdLst/>
            <a:ahLst/>
            <a:cxnLst/>
            <a:rect l="l" t="t" r="r" b="b"/>
            <a:pathLst>
              <a:path w="858531" h="858531">
                <a:moveTo>
                  <a:pt x="0" y="0"/>
                </a:moveTo>
                <a:lnTo>
                  <a:pt x="858531" y="0"/>
                </a:lnTo>
                <a:lnTo>
                  <a:pt x="858531" y="858531"/>
                </a:lnTo>
                <a:lnTo>
                  <a:pt x="0" y="8585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>
              <a:latin typeface="+mj-lt"/>
            </a:endParaRPr>
          </a:p>
        </p:txBody>
      </p:sp>
      <p:sp>
        <p:nvSpPr>
          <p:cNvPr id="20" name="Freeform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57684" y="6451859"/>
            <a:ext cx="1063946" cy="872436"/>
          </a:xfrm>
          <a:custGeom>
            <a:avLst/>
            <a:gdLst/>
            <a:ahLst/>
            <a:cxnLst/>
            <a:rect l="l" t="t" r="r" b="b"/>
            <a:pathLst>
              <a:path w="1063946" h="872436">
                <a:moveTo>
                  <a:pt x="0" y="0"/>
                </a:moveTo>
                <a:lnTo>
                  <a:pt x="1063946" y="0"/>
                </a:lnTo>
                <a:lnTo>
                  <a:pt x="1063946" y="872436"/>
                </a:lnTo>
                <a:lnTo>
                  <a:pt x="0" y="8724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>
              <a:latin typeface="+mj-lt"/>
            </a:endParaRPr>
          </a:p>
        </p:txBody>
      </p:sp>
      <p:sp>
        <p:nvSpPr>
          <p:cNvPr id="21" name="Freeform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7975" y="7711393"/>
            <a:ext cx="860161" cy="900692"/>
          </a:xfrm>
          <a:custGeom>
            <a:avLst/>
            <a:gdLst/>
            <a:ahLst/>
            <a:cxnLst/>
            <a:rect l="l" t="t" r="r" b="b"/>
            <a:pathLst>
              <a:path w="860161" h="900692">
                <a:moveTo>
                  <a:pt x="0" y="0"/>
                </a:moveTo>
                <a:lnTo>
                  <a:pt x="860161" y="0"/>
                </a:lnTo>
                <a:lnTo>
                  <a:pt x="860161" y="900691"/>
                </a:lnTo>
                <a:lnTo>
                  <a:pt x="0" y="9006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>
              <a:latin typeface="+mj-l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783101" y="2317710"/>
            <a:ext cx="5655246" cy="439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8"/>
              </a:lnSpc>
            </a:pPr>
            <a:r>
              <a:rPr lang="en-US" sz="3600" b="1" spc="75" dirty="0">
                <a:solidFill>
                  <a:srgbClr val="000000"/>
                </a:solidFill>
                <a:latin typeface="+mj-lt"/>
              </a:rPr>
              <a:t>ACCESS TO EDUCATION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83101" y="2858827"/>
            <a:ext cx="7349683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591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The program facilitates enrolment of children with disabilities into mainstream school.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85000" y="3679885"/>
            <a:ext cx="8345800" cy="439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8"/>
              </a:lnSpc>
            </a:pPr>
            <a:r>
              <a:rPr lang="en-US" sz="3600" b="1" spc="75" dirty="0">
                <a:solidFill>
                  <a:srgbClr val="000000"/>
                </a:solidFill>
                <a:latin typeface="+mj-lt"/>
              </a:rPr>
              <a:t>INDIVIDUALISED EDUCATION PLAN (IEP)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485000" y="4221002"/>
            <a:ext cx="834580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591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+mj-lt"/>
              </a:rPr>
              <a:t>A carefully planned individualised plan is developed focusing on learning, nutrition, hygiene, social interaction and physical activity.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83101" y="5042059"/>
            <a:ext cx="4126185" cy="439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8"/>
              </a:lnSpc>
            </a:pPr>
            <a:r>
              <a:rPr lang="en-US" sz="3600" b="1" spc="75" dirty="0">
                <a:solidFill>
                  <a:srgbClr val="000000"/>
                </a:solidFill>
                <a:latin typeface="+mj-lt"/>
              </a:rPr>
              <a:t>ACCESS TO THERAPY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783101" y="5583176"/>
            <a:ext cx="7349683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591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Through the program, children with disabilities receive health care and therapies for better quality of living.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485000" y="6404234"/>
            <a:ext cx="4688200" cy="439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8"/>
              </a:lnSpc>
            </a:pPr>
            <a:r>
              <a:rPr lang="en-US" sz="3600" b="1" spc="75" dirty="0">
                <a:solidFill>
                  <a:srgbClr val="000000"/>
                </a:solidFill>
                <a:latin typeface="+mj-lt"/>
              </a:rPr>
              <a:t>MAINSTREAMING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485000" y="6945351"/>
            <a:ext cx="762420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591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Through the program, children with disabilities are equipped to transition into mainstream schools.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783100" y="7766409"/>
            <a:ext cx="6304499" cy="439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8"/>
              </a:lnSpc>
            </a:pPr>
            <a:r>
              <a:rPr lang="en-US" sz="3600" b="1" spc="75" dirty="0">
                <a:solidFill>
                  <a:srgbClr val="000000"/>
                </a:solidFill>
                <a:latin typeface="+mj-lt"/>
              </a:rPr>
              <a:t>TECH ENABLED LEARNING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845423" y="8307763"/>
            <a:ext cx="809908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591"/>
              </a:lnSpc>
              <a:spcBef>
                <a:spcPct val="0"/>
              </a:spcBef>
            </a:pPr>
            <a:r>
              <a:rPr lang="en-US" sz="2400" u="none" strike="noStrike" dirty="0">
                <a:solidFill>
                  <a:srgbClr val="000000"/>
                </a:solidFill>
                <a:latin typeface="+mj-lt"/>
              </a:rPr>
              <a:t>The program uses assistive technology and state-of-the-art infrastructures to cater to the learning needs of children with disabilities. </a:t>
            </a:r>
          </a:p>
        </p:txBody>
      </p:sp>
      <p:sp>
        <p:nvSpPr>
          <p:cNvPr id="32" name="TextBox 32"/>
          <p:cNvSpPr txBox="1">
            <a:spLocks noGrp="1"/>
          </p:cNvSpPr>
          <p:nvPr>
            <p:ph type="title" idx="4294967295"/>
          </p:nvPr>
        </p:nvSpPr>
        <p:spPr>
          <a:xfrm>
            <a:off x="733540" y="304463"/>
            <a:ext cx="8410460" cy="8068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Success Factors of the project</a:t>
            </a:r>
          </a:p>
        </p:txBody>
      </p:sp>
      <p:sp>
        <p:nvSpPr>
          <p:cNvPr id="33" name="Freeform 33" descr="The logo of the Schools Where All Belong Project&#10;"/>
          <p:cNvSpPr/>
          <p:nvPr/>
        </p:nvSpPr>
        <p:spPr>
          <a:xfrm>
            <a:off x="1178801" y="3417942"/>
            <a:ext cx="3926599" cy="2908223"/>
          </a:xfrm>
          <a:custGeom>
            <a:avLst/>
            <a:gdLst/>
            <a:ahLst/>
            <a:cxnLst/>
            <a:rect l="l" t="t" r="r" b="b"/>
            <a:pathLst>
              <a:path w="5214769" h="3861819">
                <a:moveTo>
                  <a:pt x="0" y="0"/>
                </a:moveTo>
                <a:lnTo>
                  <a:pt x="5214769" y="0"/>
                </a:lnTo>
                <a:lnTo>
                  <a:pt x="5214769" y="3861819"/>
                </a:lnTo>
                <a:lnTo>
                  <a:pt x="0" y="386181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58252" t="-32129" r="-58631" b="-32608"/>
            </a:stretch>
          </a:blipFill>
        </p:spPr>
        <p:txBody>
          <a:bodyPr/>
          <a:lstStyle/>
          <a:p>
            <a:endParaRPr lang="en-IN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Zero Project Plant: an icon showing a green seedling breaking through a circle."/>
          <p:cNvSpPr/>
          <p:nvPr/>
        </p:nvSpPr>
        <p:spPr>
          <a:xfrm>
            <a:off x="16846071" y="233362"/>
            <a:ext cx="1151374" cy="1152525"/>
          </a:xfrm>
          <a:custGeom>
            <a:avLst/>
            <a:gdLst/>
            <a:ahLst/>
            <a:cxnLst/>
            <a:rect l="l" t="t" r="r" b="b"/>
            <a:pathLst>
              <a:path w="1151374" h="1152525">
                <a:moveTo>
                  <a:pt x="0" y="0"/>
                </a:moveTo>
                <a:lnTo>
                  <a:pt x="1151375" y="0"/>
                </a:lnTo>
                <a:lnTo>
                  <a:pt x="1151375" y="1152526"/>
                </a:lnTo>
                <a:lnTo>
                  <a:pt x="0" y="1152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" r="-9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6149340" y="9470231"/>
            <a:ext cx="598932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898989"/>
                </a:solidFill>
                <a:latin typeface="Calibri (MS)"/>
              </a:rPr>
              <a:t>#ZeroCon24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007340" y="9636919"/>
            <a:ext cx="3931920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16">
                <a:solidFill>
                  <a:srgbClr val="898989"/>
                </a:solidFill>
                <a:latin typeface="Calibri (MS)"/>
              </a:rPr>
              <a:t>3</a:t>
            </a:r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07584" y="357188"/>
            <a:ext cx="14476469" cy="7181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2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90" b="1" i="0" u="none" strike="noStrike" kern="1200" cap="none" spc="0" normalizeH="0" baseline="0" noProof="0" dirty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ea typeface="+mn-ea"/>
                <a:cs typeface="+mn-cs"/>
              </a:rPr>
              <a:t>Individualised</a:t>
            </a:r>
            <a:r>
              <a:rPr kumimoji="0" lang="en-US" sz="469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ea typeface="+mn-ea"/>
                <a:cs typeface="+mn-cs"/>
              </a:rPr>
              <a:t> Education Plan  (IEP) based on 5 areas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33074" y="1419992"/>
            <a:ext cx="12408772" cy="976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47"/>
              </a:lnSpc>
              <a:spcBef>
                <a:spcPct val="0"/>
              </a:spcBef>
            </a:pPr>
            <a:r>
              <a:rPr lang="en-US" sz="5819" b="1" dirty="0">
                <a:solidFill>
                  <a:srgbClr val="545454"/>
                </a:solidFill>
                <a:latin typeface="+mj-lt"/>
              </a:rPr>
              <a:t>5 KEY AREAS COVERED UNDER THE IEP</a:t>
            </a:r>
          </a:p>
        </p:txBody>
      </p: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54854" y="2687884"/>
            <a:ext cx="3251909" cy="3251896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41027" r="-41885" b="-2889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832739">
            <a:off x="4493873" y="6900881"/>
            <a:ext cx="1487237" cy="368612"/>
          </a:xfrm>
          <a:custGeom>
            <a:avLst/>
            <a:gdLst/>
            <a:ahLst/>
            <a:cxnLst/>
            <a:rect l="l" t="t" r="r" b="b"/>
            <a:pathLst>
              <a:path w="1487237" h="368612">
                <a:moveTo>
                  <a:pt x="0" y="0"/>
                </a:moveTo>
                <a:lnTo>
                  <a:pt x="1487237" y="0"/>
                </a:lnTo>
                <a:lnTo>
                  <a:pt x="1487237" y="368611"/>
                </a:lnTo>
                <a:lnTo>
                  <a:pt x="0" y="3686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7919">
            <a:off x="7361814" y="6924973"/>
            <a:ext cx="1487237" cy="368612"/>
          </a:xfrm>
          <a:custGeom>
            <a:avLst/>
            <a:gdLst/>
            <a:ahLst/>
            <a:cxnLst/>
            <a:rect l="l" t="t" r="r" b="b"/>
            <a:pathLst>
              <a:path w="1487237" h="368612">
                <a:moveTo>
                  <a:pt x="0" y="0"/>
                </a:moveTo>
                <a:lnTo>
                  <a:pt x="1487237" y="0"/>
                </a:lnTo>
                <a:lnTo>
                  <a:pt x="1487237" y="368611"/>
                </a:lnTo>
                <a:lnTo>
                  <a:pt x="0" y="3686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74349" y="5807335"/>
            <a:ext cx="1871470" cy="1871470"/>
            <a:chOff x="0" y="0"/>
            <a:chExt cx="812800" cy="812800"/>
          </a:xfrm>
        </p:grpSpPr>
        <p:sp>
          <p:nvSpPr>
            <p:cNvPr id="12" name="Freeform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D8D8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2"/>
                </a:lnSpc>
              </a:pPr>
              <a:endParaRPr/>
            </a:p>
          </p:txBody>
        </p:sp>
      </p:grp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7720" y="6263631"/>
            <a:ext cx="984728" cy="958879"/>
          </a:xfrm>
          <a:custGeom>
            <a:avLst/>
            <a:gdLst/>
            <a:ahLst/>
            <a:cxnLst/>
            <a:rect l="l" t="t" r="r" b="b"/>
            <a:pathLst>
              <a:path w="984728" h="958879">
                <a:moveTo>
                  <a:pt x="0" y="0"/>
                </a:moveTo>
                <a:lnTo>
                  <a:pt x="984728" y="0"/>
                </a:lnTo>
                <a:lnTo>
                  <a:pt x="984728" y="958879"/>
                </a:lnTo>
                <a:lnTo>
                  <a:pt x="0" y="9588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2015004">
            <a:off x="10052896" y="6764258"/>
            <a:ext cx="1487237" cy="368612"/>
          </a:xfrm>
          <a:custGeom>
            <a:avLst/>
            <a:gdLst/>
            <a:ahLst/>
            <a:cxnLst/>
            <a:rect l="l" t="t" r="r" b="b"/>
            <a:pathLst>
              <a:path w="1487237" h="368612">
                <a:moveTo>
                  <a:pt x="0" y="0"/>
                </a:moveTo>
                <a:lnTo>
                  <a:pt x="1487237" y="0"/>
                </a:lnTo>
                <a:lnTo>
                  <a:pt x="1487237" y="368612"/>
                </a:lnTo>
                <a:lnTo>
                  <a:pt x="0" y="3686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7919">
            <a:off x="12865733" y="7038204"/>
            <a:ext cx="1487237" cy="368612"/>
          </a:xfrm>
          <a:custGeom>
            <a:avLst/>
            <a:gdLst/>
            <a:ahLst/>
            <a:cxnLst/>
            <a:rect l="l" t="t" r="r" b="b"/>
            <a:pathLst>
              <a:path w="1487237" h="368612">
                <a:moveTo>
                  <a:pt x="0" y="0"/>
                </a:moveTo>
                <a:lnTo>
                  <a:pt x="1487237" y="0"/>
                </a:lnTo>
                <a:lnTo>
                  <a:pt x="1487237" y="368612"/>
                </a:lnTo>
                <a:lnTo>
                  <a:pt x="0" y="3686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17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70744" y="5807335"/>
            <a:ext cx="1871470" cy="1871470"/>
            <a:chOff x="0" y="0"/>
            <a:chExt cx="812800" cy="812800"/>
          </a:xfrm>
        </p:grpSpPr>
        <p:sp>
          <p:nvSpPr>
            <p:cNvPr id="18" name="Freeform 1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D8D8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2"/>
                </a:lnSpc>
              </a:pPr>
              <a:endParaRPr/>
            </a:p>
          </p:txBody>
        </p:sp>
      </p:grpSp>
      <p:sp>
        <p:nvSpPr>
          <p:cNvPr id="20" name="Freeform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99989" y="6334680"/>
            <a:ext cx="1012980" cy="802786"/>
          </a:xfrm>
          <a:custGeom>
            <a:avLst/>
            <a:gdLst/>
            <a:ahLst/>
            <a:cxnLst/>
            <a:rect l="l" t="t" r="r" b="b"/>
            <a:pathLst>
              <a:path w="1012980" h="802786">
                <a:moveTo>
                  <a:pt x="0" y="0"/>
                </a:moveTo>
                <a:lnTo>
                  <a:pt x="1012980" y="0"/>
                </a:lnTo>
                <a:lnTo>
                  <a:pt x="1012980" y="802787"/>
                </a:lnTo>
                <a:lnTo>
                  <a:pt x="0" y="8027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21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17899" y="6382005"/>
            <a:ext cx="1871470" cy="187147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D8D8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2"/>
                </a:lnSpc>
              </a:pPr>
              <a:endParaRPr/>
            </a:p>
          </p:txBody>
        </p:sp>
      </p:grpSp>
      <p:sp>
        <p:nvSpPr>
          <p:cNvPr id="24" name="Freeform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8758" y="6887880"/>
            <a:ext cx="889750" cy="859721"/>
          </a:xfrm>
          <a:custGeom>
            <a:avLst/>
            <a:gdLst/>
            <a:ahLst/>
            <a:cxnLst/>
            <a:rect l="l" t="t" r="r" b="b"/>
            <a:pathLst>
              <a:path w="889750" h="859721">
                <a:moveTo>
                  <a:pt x="0" y="0"/>
                </a:moveTo>
                <a:lnTo>
                  <a:pt x="889751" y="0"/>
                </a:lnTo>
                <a:lnTo>
                  <a:pt x="889751" y="859721"/>
                </a:lnTo>
                <a:lnTo>
                  <a:pt x="0" y="8597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057124" y="6382005"/>
            <a:ext cx="1871470" cy="1871470"/>
            <a:chOff x="0" y="0"/>
            <a:chExt cx="812800" cy="812800"/>
          </a:xfrm>
        </p:grpSpPr>
        <p:sp>
          <p:nvSpPr>
            <p:cNvPr id="26" name="Freeform 2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D8D8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2"/>
                </a:lnSpc>
              </a:pPr>
              <a:endParaRPr/>
            </a:p>
          </p:txBody>
        </p:sp>
      </p:grpSp>
      <p:sp>
        <p:nvSpPr>
          <p:cNvPr id="28" name="Freeform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88557" y="6784971"/>
            <a:ext cx="1008604" cy="1008604"/>
          </a:xfrm>
          <a:custGeom>
            <a:avLst/>
            <a:gdLst/>
            <a:ahLst/>
            <a:cxnLst/>
            <a:rect l="l" t="t" r="r" b="b"/>
            <a:pathLst>
              <a:path w="1008604" h="1008604">
                <a:moveTo>
                  <a:pt x="0" y="0"/>
                </a:moveTo>
                <a:lnTo>
                  <a:pt x="1008604" y="0"/>
                </a:lnTo>
                <a:lnTo>
                  <a:pt x="1008604" y="1008604"/>
                </a:lnTo>
                <a:lnTo>
                  <a:pt x="0" y="10086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29" name="Group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95750" y="6382005"/>
            <a:ext cx="1871470" cy="1871470"/>
            <a:chOff x="0" y="0"/>
            <a:chExt cx="812800" cy="812800"/>
          </a:xfrm>
        </p:grpSpPr>
        <p:sp>
          <p:nvSpPr>
            <p:cNvPr id="30" name="Freeform 3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D8D8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2"/>
                </a:lnSpc>
              </a:pPr>
              <a:endParaRPr/>
            </a:p>
          </p:txBody>
        </p:sp>
      </p:grp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5707" y="6894876"/>
            <a:ext cx="1051557" cy="975319"/>
          </a:xfrm>
          <a:custGeom>
            <a:avLst/>
            <a:gdLst/>
            <a:ahLst/>
            <a:cxnLst/>
            <a:rect l="l" t="t" r="r" b="b"/>
            <a:pathLst>
              <a:path w="1051557" h="975319">
                <a:moveTo>
                  <a:pt x="0" y="0"/>
                </a:moveTo>
                <a:lnTo>
                  <a:pt x="1051557" y="0"/>
                </a:lnTo>
                <a:lnTo>
                  <a:pt x="1051557" y="975320"/>
                </a:lnTo>
                <a:lnTo>
                  <a:pt x="0" y="9753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3" name="TextBox 33"/>
          <p:cNvSpPr txBox="1"/>
          <p:nvPr/>
        </p:nvSpPr>
        <p:spPr>
          <a:xfrm>
            <a:off x="5848612" y="7782051"/>
            <a:ext cx="2032035" cy="53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9"/>
              </a:lnSpc>
              <a:spcBef>
                <a:spcPct val="0"/>
              </a:spcBef>
            </a:pPr>
            <a:r>
              <a:rPr lang="en-US" sz="3242" dirty="0">
                <a:solidFill>
                  <a:srgbClr val="000000"/>
                </a:solidFill>
                <a:latin typeface="+mj-lt"/>
              </a:rPr>
              <a:t>HYGIENE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026620" y="7803140"/>
            <a:ext cx="2645949" cy="542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9"/>
              </a:lnSpc>
              <a:spcBef>
                <a:spcPct val="0"/>
              </a:spcBef>
            </a:pPr>
            <a:r>
              <a:rPr lang="en-US" sz="3242" dirty="0">
                <a:solidFill>
                  <a:srgbClr val="000000"/>
                </a:solidFill>
                <a:latin typeface="+mj-lt"/>
              </a:rPr>
              <a:t>NUTRITION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222471" y="8351167"/>
            <a:ext cx="2684292" cy="1120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9"/>
              </a:lnSpc>
            </a:pPr>
            <a:r>
              <a:rPr lang="en-US" sz="3242" dirty="0">
                <a:solidFill>
                  <a:srgbClr val="000000"/>
                </a:solidFill>
                <a:latin typeface="+mj-lt"/>
              </a:rPr>
              <a:t>ACTIVE </a:t>
            </a:r>
          </a:p>
          <a:p>
            <a:pPr algn="ctr">
              <a:lnSpc>
                <a:spcPts val="4539"/>
              </a:lnSpc>
              <a:spcBef>
                <a:spcPct val="0"/>
              </a:spcBef>
            </a:pPr>
            <a:r>
              <a:rPr lang="en-US" sz="3242" dirty="0">
                <a:solidFill>
                  <a:srgbClr val="000000"/>
                </a:solidFill>
                <a:latin typeface="+mj-lt"/>
              </a:rPr>
              <a:t>LEARNING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848020" y="8416613"/>
            <a:ext cx="2289677" cy="1120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9"/>
              </a:lnSpc>
            </a:pPr>
            <a:r>
              <a:rPr lang="en-US" sz="3242">
                <a:solidFill>
                  <a:srgbClr val="000000"/>
                </a:solidFill>
                <a:latin typeface="+mj-lt"/>
              </a:rPr>
              <a:t>PHYSICAL </a:t>
            </a:r>
          </a:p>
          <a:p>
            <a:pPr algn="ctr">
              <a:lnSpc>
                <a:spcPts val="4539"/>
              </a:lnSpc>
              <a:spcBef>
                <a:spcPct val="0"/>
              </a:spcBef>
            </a:pPr>
            <a:r>
              <a:rPr lang="en-US" sz="3242">
                <a:solidFill>
                  <a:srgbClr val="000000"/>
                </a:solidFill>
                <a:latin typeface="+mj-lt"/>
              </a:rPr>
              <a:t>ACTIVITIES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150303" y="8416613"/>
            <a:ext cx="3162365" cy="1120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9"/>
              </a:lnSpc>
            </a:pPr>
            <a:r>
              <a:rPr lang="en-US" sz="3242" dirty="0">
                <a:solidFill>
                  <a:srgbClr val="000000"/>
                </a:solidFill>
                <a:latin typeface="+mj-lt"/>
              </a:rPr>
              <a:t>SOCIAL </a:t>
            </a:r>
          </a:p>
          <a:p>
            <a:pPr algn="ctr">
              <a:lnSpc>
                <a:spcPts val="4539"/>
              </a:lnSpc>
              <a:spcBef>
                <a:spcPct val="0"/>
              </a:spcBef>
            </a:pPr>
            <a:r>
              <a:rPr lang="en-US" sz="3242" dirty="0">
                <a:solidFill>
                  <a:srgbClr val="000000"/>
                </a:solidFill>
                <a:latin typeface="+mj-lt"/>
              </a:rPr>
              <a:t>INTERACTIONS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Photos of children learning beyond classrooms&#10;"/>
          <p:cNvGrpSpPr/>
          <p:nvPr/>
        </p:nvGrpSpPr>
        <p:grpSpPr>
          <a:xfrm>
            <a:off x="681375" y="2643601"/>
            <a:ext cx="11785383" cy="7031417"/>
            <a:chOff x="0" y="0"/>
            <a:chExt cx="15713844" cy="937522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t="15912" b="32719"/>
            <a:stretch>
              <a:fillRect/>
            </a:stretch>
          </p:blipFill>
          <p:spPr>
            <a:xfrm>
              <a:off x="0" y="0"/>
              <a:ext cx="15713844" cy="456061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5185" b="16789"/>
            <a:stretch>
              <a:fillRect/>
            </a:stretch>
          </p:blipFill>
          <p:spPr>
            <a:xfrm>
              <a:off x="0" y="4687612"/>
              <a:ext cx="5195615" cy="228030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rcRect t="29393" b="12087"/>
            <a:stretch>
              <a:fillRect/>
            </a:stretch>
          </p:blipFill>
          <p:spPr>
            <a:xfrm>
              <a:off x="0" y="7094917"/>
              <a:ext cx="5195615" cy="228030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/>
            <a:srcRect t="4879" b="15277"/>
            <a:stretch>
              <a:fillRect/>
            </a:stretch>
          </p:blipFill>
          <p:spPr>
            <a:xfrm>
              <a:off x="5322615" y="4687612"/>
              <a:ext cx="10391229" cy="4687612"/>
            </a:xfrm>
            <a:prstGeom prst="rect">
              <a:avLst/>
            </a:prstGeom>
          </p:spPr>
        </p:pic>
      </p:grpSp>
      <p:sp>
        <p:nvSpPr>
          <p:cNvPr id="7" name="Freeform 7" descr="Zero Project Plant: an icon showing a green seedling breaking through a circle."/>
          <p:cNvSpPr/>
          <p:nvPr/>
        </p:nvSpPr>
        <p:spPr>
          <a:xfrm>
            <a:off x="16846071" y="233362"/>
            <a:ext cx="1151374" cy="1152525"/>
          </a:xfrm>
          <a:custGeom>
            <a:avLst/>
            <a:gdLst/>
            <a:ahLst/>
            <a:cxnLst/>
            <a:rect l="l" t="t" r="r" b="b"/>
            <a:pathLst>
              <a:path w="1151374" h="1152525">
                <a:moveTo>
                  <a:pt x="0" y="0"/>
                </a:moveTo>
                <a:lnTo>
                  <a:pt x="1151375" y="0"/>
                </a:lnTo>
                <a:lnTo>
                  <a:pt x="1151375" y="1152526"/>
                </a:lnTo>
                <a:lnTo>
                  <a:pt x="0" y="11525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" r="-9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8" name="Freeform 8" descr="Photos of children learning beyond classrooms&#10;"/>
          <p:cNvSpPr/>
          <p:nvPr/>
        </p:nvSpPr>
        <p:spPr>
          <a:xfrm>
            <a:off x="12562008" y="2643601"/>
            <a:ext cx="5083012" cy="7031417"/>
          </a:xfrm>
          <a:custGeom>
            <a:avLst/>
            <a:gdLst/>
            <a:ahLst/>
            <a:cxnLst/>
            <a:rect l="l" t="t" r="r" b="b"/>
            <a:pathLst>
              <a:path w="5083012" h="7031417">
                <a:moveTo>
                  <a:pt x="0" y="0"/>
                </a:moveTo>
                <a:lnTo>
                  <a:pt x="5083012" y="0"/>
                </a:lnTo>
                <a:lnTo>
                  <a:pt x="5083012" y="7031418"/>
                </a:lnTo>
                <a:lnTo>
                  <a:pt x="0" y="70314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5456" t="-15452" r="-4323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TextBox 9"/>
          <p:cNvSpPr txBox="1"/>
          <p:nvPr/>
        </p:nvSpPr>
        <p:spPr>
          <a:xfrm>
            <a:off x="6149340" y="9470231"/>
            <a:ext cx="598932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898989"/>
                </a:solidFill>
                <a:latin typeface="Calibri (MS)"/>
              </a:rPr>
              <a:t>#ZeroCon24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07340" y="9636919"/>
            <a:ext cx="3931920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16">
                <a:solidFill>
                  <a:srgbClr val="898989"/>
                </a:solidFill>
                <a:latin typeface="Calibri (MS)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5193" y="1778632"/>
            <a:ext cx="1374874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36"/>
              </a:lnSpc>
            </a:pPr>
            <a:r>
              <a:rPr lang="en-US" sz="4446" b="1" dirty="0">
                <a:solidFill>
                  <a:srgbClr val="000000"/>
                </a:solidFill>
                <a:latin typeface="+mj-lt"/>
              </a:rPr>
              <a:t>Curriculum that promotes learning beyond classrooms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1375" y="345912"/>
            <a:ext cx="4333503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>
                <a:solidFill>
                  <a:srgbClr val="2B882E"/>
                </a:solidFill>
                <a:latin typeface="Calibri (MS) Bold"/>
              </a:rPr>
              <a:t>#ZeroCon24</a:t>
            </a:r>
          </a:p>
        </p:txBody>
      </p:sp>
      <p:sp>
        <p:nvSpPr>
          <p:cNvPr id="13" name="TextBox 13"/>
          <p:cNvSpPr txBox="1">
            <a:spLocks noGrp="1"/>
          </p:cNvSpPr>
          <p:nvPr>
            <p:ph type="title" idx="4294967295"/>
          </p:nvPr>
        </p:nvSpPr>
        <p:spPr>
          <a:xfrm>
            <a:off x="635193" y="1045391"/>
            <a:ext cx="11841090" cy="7566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9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4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Philosophy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Zero Project Plant: an icon showing a green seedling breaking through a circle."/>
          <p:cNvSpPr/>
          <p:nvPr/>
        </p:nvSpPr>
        <p:spPr>
          <a:xfrm>
            <a:off x="16846071" y="233362"/>
            <a:ext cx="1151374" cy="1152525"/>
          </a:xfrm>
          <a:custGeom>
            <a:avLst/>
            <a:gdLst/>
            <a:ahLst/>
            <a:cxnLst/>
            <a:rect l="l" t="t" r="r" b="b"/>
            <a:pathLst>
              <a:path w="1151374" h="1152525">
                <a:moveTo>
                  <a:pt x="0" y="0"/>
                </a:moveTo>
                <a:lnTo>
                  <a:pt x="1151375" y="0"/>
                </a:lnTo>
                <a:lnTo>
                  <a:pt x="1151375" y="1152526"/>
                </a:lnTo>
                <a:lnTo>
                  <a:pt x="0" y="1152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" r="-9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6149340" y="9470231"/>
            <a:ext cx="598932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898989"/>
                </a:solidFill>
                <a:latin typeface="Calibri (MS)"/>
              </a:rPr>
              <a:t>#ZeroCon24</a:t>
            </a:r>
          </a:p>
        </p:txBody>
      </p: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9613" y="3601726"/>
            <a:ext cx="1372498" cy="1597089"/>
            <a:chOff x="0" y="0"/>
            <a:chExt cx="698500" cy="812800"/>
          </a:xfrm>
        </p:grpSpPr>
        <p:sp>
          <p:nvSpPr>
            <p:cNvPr id="5" name="Freeform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C76854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2075"/>
              <a:ext cx="698500" cy="581025"/>
            </a:xfrm>
            <a:prstGeom prst="rect">
              <a:avLst/>
            </a:prstGeom>
          </p:spPr>
          <p:txBody>
            <a:bodyPr lIns="47502" tIns="47502" rIns="47502" bIns="47502" rtlCol="0" anchor="ctr"/>
            <a:lstStyle/>
            <a:p>
              <a:pPr algn="ctr">
                <a:lnSpc>
                  <a:spcPts val="3141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8293" y="3851549"/>
            <a:ext cx="931472" cy="931472"/>
          </a:xfrm>
          <a:custGeom>
            <a:avLst/>
            <a:gdLst/>
            <a:ahLst/>
            <a:cxnLst/>
            <a:rect l="l" t="t" r="r" b="b"/>
            <a:pathLst>
              <a:path w="931472" h="931472">
                <a:moveTo>
                  <a:pt x="0" y="0"/>
                </a:moveTo>
                <a:lnTo>
                  <a:pt x="931472" y="0"/>
                </a:lnTo>
                <a:lnTo>
                  <a:pt x="931472" y="931472"/>
                </a:lnTo>
                <a:lnTo>
                  <a:pt x="0" y="931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4184" y="5855502"/>
            <a:ext cx="1405710" cy="1635735"/>
            <a:chOff x="0" y="0"/>
            <a:chExt cx="698500" cy="812800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1B200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2075"/>
              <a:ext cx="698500" cy="581025"/>
            </a:xfrm>
            <a:prstGeom prst="rect">
              <a:avLst/>
            </a:prstGeom>
          </p:spPr>
          <p:txBody>
            <a:bodyPr lIns="47502" tIns="47502" rIns="47502" bIns="47502" rtlCol="0" anchor="ctr"/>
            <a:lstStyle/>
            <a:p>
              <a:pPr algn="ctr">
                <a:lnSpc>
                  <a:spcPts val="3141"/>
                </a:lnSpc>
              </a:pPr>
              <a:endParaRPr/>
            </a:p>
          </p:txBody>
        </p:sp>
      </p:grp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9128" y="6174741"/>
            <a:ext cx="955822" cy="1000861"/>
          </a:xfrm>
          <a:custGeom>
            <a:avLst/>
            <a:gdLst/>
            <a:ahLst/>
            <a:cxnLst/>
            <a:rect l="l" t="t" r="r" b="b"/>
            <a:pathLst>
              <a:path w="955822" h="1000861">
                <a:moveTo>
                  <a:pt x="0" y="0"/>
                </a:moveTo>
                <a:lnTo>
                  <a:pt x="955822" y="0"/>
                </a:lnTo>
                <a:lnTo>
                  <a:pt x="955822" y="1000861"/>
                </a:lnTo>
                <a:lnTo>
                  <a:pt x="0" y="10008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12" name="Group 12" descr="Photos of tech-enabled learning in Classroom"/>
          <p:cNvGrpSpPr/>
          <p:nvPr/>
        </p:nvGrpSpPr>
        <p:grpSpPr>
          <a:xfrm>
            <a:off x="12687300" y="1385888"/>
            <a:ext cx="4251960" cy="2478887"/>
            <a:chOff x="0" y="0"/>
            <a:chExt cx="1394171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94171" cy="812800"/>
            </a:xfrm>
            <a:custGeom>
              <a:avLst/>
              <a:gdLst/>
              <a:ahLst/>
              <a:cxnLst/>
              <a:rect l="l" t="t" r="r" b="b"/>
              <a:pathLst>
                <a:path w="1394171" h="812800">
                  <a:moveTo>
                    <a:pt x="0" y="0"/>
                  </a:moveTo>
                  <a:lnTo>
                    <a:pt x="1394171" y="0"/>
                  </a:lnTo>
                  <a:lnTo>
                    <a:pt x="1394171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8"/>
              <a:stretch>
                <a:fillRect l="-8767" t="-6450" b="-18800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" name="Group 14" descr="Photos of tech-enabled learning in Classroom"/>
          <p:cNvGrpSpPr/>
          <p:nvPr/>
        </p:nvGrpSpPr>
        <p:grpSpPr>
          <a:xfrm>
            <a:off x="12687300" y="4097020"/>
            <a:ext cx="4251960" cy="2816819"/>
            <a:chOff x="0" y="0"/>
            <a:chExt cx="1226914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26913" cy="812800"/>
            </a:xfrm>
            <a:custGeom>
              <a:avLst/>
              <a:gdLst/>
              <a:ahLst/>
              <a:cxnLst/>
              <a:rect l="l" t="t" r="r" b="b"/>
              <a:pathLst>
                <a:path w="1226913" h="812800">
                  <a:moveTo>
                    <a:pt x="0" y="0"/>
                  </a:moveTo>
                  <a:lnTo>
                    <a:pt x="1226913" y="0"/>
                  </a:lnTo>
                  <a:lnTo>
                    <a:pt x="1226913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9"/>
              <a:stretch>
                <a:fillRect l="-23506" r="-23506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6" name="Group 16" descr="Photos of tech-enabled learning in Classroom"/>
          <p:cNvGrpSpPr/>
          <p:nvPr/>
        </p:nvGrpSpPr>
        <p:grpSpPr>
          <a:xfrm>
            <a:off x="12687300" y="7146085"/>
            <a:ext cx="4251960" cy="2669395"/>
            <a:chOff x="0" y="0"/>
            <a:chExt cx="1294673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94673" cy="812800"/>
            </a:xfrm>
            <a:custGeom>
              <a:avLst/>
              <a:gdLst/>
              <a:ahLst/>
              <a:cxnLst/>
              <a:rect l="l" t="t" r="r" b="b"/>
              <a:pathLst>
                <a:path w="1294673" h="812800">
                  <a:moveTo>
                    <a:pt x="0" y="0"/>
                  </a:moveTo>
                  <a:lnTo>
                    <a:pt x="1294673" y="0"/>
                  </a:lnTo>
                  <a:lnTo>
                    <a:pt x="1294673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0"/>
              <a:stretch>
                <a:fillRect l="-19755" r="-19755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007340" y="9636919"/>
            <a:ext cx="3931920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16">
                <a:solidFill>
                  <a:srgbClr val="898989"/>
                </a:solidFill>
                <a:latin typeface="Calibri (MS)"/>
              </a:rPr>
              <a:t>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011526" y="6581020"/>
            <a:ext cx="8301331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18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The program uses assistive technology and state of the art infrastructures to cater to the learning needs of children with disabilities.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011526" y="4287071"/>
            <a:ext cx="797411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11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</a:rPr>
              <a:t>Through the program children with disabilities receive health care and therapies for better quality of living.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81375" y="345912"/>
            <a:ext cx="4333503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>
                <a:solidFill>
                  <a:srgbClr val="2B882E"/>
                </a:solidFill>
                <a:latin typeface="Calibri (MS) Bold"/>
              </a:rPr>
              <a:t>#ZeroCon24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11526" y="3710315"/>
            <a:ext cx="86208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8"/>
              </a:lnSpc>
            </a:pPr>
            <a:r>
              <a:rPr lang="en-US" sz="3200" b="1" spc="81" dirty="0">
                <a:solidFill>
                  <a:srgbClr val="000000"/>
                </a:solidFill>
                <a:latin typeface="+mj-lt"/>
              </a:rPr>
              <a:t>Tech enabled remote consultation and therapy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011526" y="5980782"/>
            <a:ext cx="4750938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4"/>
              </a:lnSpc>
            </a:pPr>
            <a:r>
              <a:rPr lang="en-US" sz="3200" b="1" spc="83" dirty="0">
                <a:solidFill>
                  <a:srgbClr val="000000"/>
                </a:solidFill>
                <a:latin typeface="+mj-lt"/>
              </a:rPr>
              <a:t>Tech enabled learning</a:t>
            </a:r>
          </a:p>
        </p:txBody>
      </p:sp>
      <p:sp>
        <p:nvSpPr>
          <p:cNvPr id="24" name="TextBox 24"/>
          <p:cNvSpPr txBox="1">
            <a:spLocks noGrp="1"/>
          </p:cNvSpPr>
          <p:nvPr>
            <p:ph type="title" idx="4294967295"/>
          </p:nvPr>
        </p:nvSpPr>
        <p:spPr>
          <a:xfrm>
            <a:off x="824782" y="1119188"/>
            <a:ext cx="10649116" cy="10822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9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Bridging the rural-urban divide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Zero Project Plant: an icon showing a green seedling breaking through a circle."/>
          <p:cNvSpPr/>
          <p:nvPr/>
        </p:nvSpPr>
        <p:spPr>
          <a:xfrm>
            <a:off x="16846071" y="233362"/>
            <a:ext cx="1151374" cy="1152525"/>
          </a:xfrm>
          <a:custGeom>
            <a:avLst/>
            <a:gdLst/>
            <a:ahLst/>
            <a:cxnLst/>
            <a:rect l="l" t="t" r="r" b="b"/>
            <a:pathLst>
              <a:path w="1151374" h="1152525">
                <a:moveTo>
                  <a:pt x="0" y="0"/>
                </a:moveTo>
                <a:lnTo>
                  <a:pt x="1151375" y="0"/>
                </a:lnTo>
                <a:lnTo>
                  <a:pt x="1151375" y="1152526"/>
                </a:lnTo>
                <a:lnTo>
                  <a:pt x="0" y="1152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" r="-9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3" name="Group 3" descr="Sample graphs and data from mapping tools"/>
          <p:cNvGrpSpPr/>
          <p:nvPr/>
        </p:nvGrpSpPr>
        <p:grpSpPr>
          <a:xfrm>
            <a:off x="723476" y="3684730"/>
            <a:ext cx="6631456" cy="3689233"/>
            <a:chOff x="0" y="0"/>
            <a:chExt cx="8841942" cy="49189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841942" cy="4918978"/>
            </a:xfrm>
            <a:custGeom>
              <a:avLst/>
              <a:gdLst/>
              <a:ahLst/>
              <a:cxnLst/>
              <a:rect l="l" t="t" r="r" b="b"/>
              <a:pathLst>
                <a:path w="8841942" h="4918978">
                  <a:moveTo>
                    <a:pt x="0" y="0"/>
                  </a:moveTo>
                  <a:lnTo>
                    <a:pt x="8841942" y="0"/>
                  </a:lnTo>
                  <a:lnTo>
                    <a:pt x="8841942" y="4918978"/>
                  </a:lnTo>
                  <a:lnTo>
                    <a:pt x="0" y="4918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5773"/>
              </a:stretch>
            </a:blipFill>
          </p:spPr>
          <p:txBody>
            <a:bodyPr/>
            <a:lstStyle/>
            <a:p>
              <a:endParaRPr lang="en-IN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377571" y="2125776"/>
              <a:ext cx="1373308" cy="2384911"/>
              <a:chOff x="0" y="0"/>
              <a:chExt cx="362238" cy="62906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62238" cy="629068"/>
              </a:xfrm>
              <a:custGeom>
                <a:avLst/>
                <a:gdLst/>
                <a:ahLst/>
                <a:cxnLst/>
                <a:rect l="l" t="t" r="r" b="b"/>
                <a:pathLst>
                  <a:path w="362238" h="629068">
                    <a:moveTo>
                      <a:pt x="0" y="0"/>
                    </a:moveTo>
                    <a:lnTo>
                      <a:pt x="362238" y="0"/>
                    </a:lnTo>
                    <a:lnTo>
                      <a:pt x="362238" y="629068"/>
                    </a:lnTo>
                    <a:lnTo>
                      <a:pt x="0" y="62906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362238" cy="6671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/>
              </a:p>
            </p:txBody>
          </p:sp>
        </p:grpSp>
      </p:grpSp>
      <p:sp>
        <p:nvSpPr>
          <p:cNvPr id="8" name="Freeform 8" descr="Sample graphs and data from mapping tools"/>
          <p:cNvSpPr/>
          <p:nvPr/>
        </p:nvSpPr>
        <p:spPr>
          <a:xfrm>
            <a:off x="7788851" y="2796608"/>
            <a:ext cx="5643458" cy="5070021"/>
          </a:xfrm>
          <a:custGeom>
            <a:avLst/>
            <a:gdLst/>
            <a:ahLst/>
            <a:cxnLst/>
            <a:rect l="l" t="t" r="r" b="b"/>
            <a:pathLst>
              <a:path w="5643458" h="5070021">
                <a:moveTo>
                  <a:pt x="0" y="0"/>
                </a:moveTo>
                <a:lnTo>
                  <a:pt x="5643458" y="0"/>
                </a:lnTo>
                <a:lnTo>
                  <a:pt x="5643458" y="5070021"/>
                </a:lnTo>
                <a:lnTo>
                  <a:pt x="0" y="50700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 descr="Sample graphs and data from mapping tools"/>
          <p:cNvSpPr/>
          <p:nvPr/>
        </p:nvSpPr>
        <p:spPr>
          <a:xfrm>
            <a:off x="13561003" y="2392556"/>
            <a:ext cx="4131218" cy="6275795"/>
          </a:xfrm>
          <a:custGeom>
            <a:avLst/>
            <a:gdLst/>
            <a:ahLst/>
            <a:cxnLst/>
            <a:rect l="l" t="t" r="r" b="b"/>
            <a:pathLst>
              <a:path w="4131218" h="6275795">
                <a:moveTo>
                  <a:pt x="0" y="0"/>
                </a:moveTo>
                <a:lnTo>
                  <a:pt x="4131219" y="0"/>
                </a:lnTo>
                <a:lnTo>
                  <a:pt x="4131219" y="6275794"/>
                </a:lnTo>
                <a:lnTo>
                  <a:pt x="0" y="62757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TextBox 10"/>
          <p:cNvSpPr txBox="1"/>
          <p:nvPr/>
        </p:nvSpPr>
        <p:spPr>
          <a:xfrm>
            <a:off x="6149340" y="9470231"/>
            <a:ext cx="598932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898989"/>
                </a:solidFill>
                <a:latin typeface="Calibri (MS)"/>
              </a:rPr>
              <a:t>#ZeroCon24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07340" y="9636919"/>
            <a:ext cx="3931920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16">
                <a:solidFill>
                  <a:srgbClr val="898989"/>
                </a:solidFill>
                <a:latin typeface="Calibri (MS)"/>
              </a:rPr>
              <a:t>4</a:t>
            </a:r>
          </a:p>
        </p:txBody>
      </p:sp>
      <p:sp>
        <p:nvSpPr>
          <p:cNvPr id="12" name="TextBox 12"/>
          <p:cNvSpPr txBox="1">
            <a:spLocks noGrp="1"/>
          </p:cNvSpPr>
          <p:nvPr>
            <p:ph type="title" idx="4294967295"/>
          </p:nvPr>
        </p:nvSpPr>
        <p:spPr>
          <a:xfrm>
            <a:off x="723476" y="942975"/>
            <a:ext cx="14903136" cy="136402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Mapping tools to monitor lifecycle needs </a:t>
            </a:r>
          </a:p>
          <a:p>
            <a:pPr marL="0" marR="0" lvl="0" indent="0" algn="l" defTabSz="914400" rtl="0" eaLnBrk="1" fontAlgn="auto" latinLnBrk="0" hangingPunct="1">
              <a:lnSpc>
                <a:spcPts val="53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Child health, nutrition, learning and welfare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Zero Project Plant: an icon showing a green seedling breaking through a circle."/>
          <p:cNvSpPr/>
          <p:nvPr/>
        </p:nvSpPr>
        <p:spPr>
          <a:xfrm>
            <a:off x="16846071" y="233362"/>
            <a:ext cx="1151374" cy="1152525"/>
          </a:xfrm>
          <a:custGeom>
            <a:avLst/>
            <a:gdLst/>
            <a:ahLst/>
            <a:cxnLst/>
            <a:rect l="l" t="t" r="r" b="b"/>
            <a:pathLst>
              <a:path w="1151374" h="1152525">
                <a:moveTo>
                  <a:pt x="0" y="0"/>
                </a:moveTo>
                <a:lnTo>
                  <a:pt x="1151375" y="0"/>
                </a:lnTo>
                <a:lnTo>
                  <a:pt x="1151375" y="1152526"/>
                </a:lnTo>
                <a:lnTo>
                  <a:pt x="0" y="1152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" r="-9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6149340" y="9470231"/>
            <a:ext cx="598932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898989"/>
                </a:solidFill>
                <a:latin typeface="Calibri (MS)"/>
              </a:rPr>
              <a:t>#ZeroCon24</a:t>
            </a:r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94791" y="3099011"/>
            <a:ext cx="3457682" cy="2908775"/>
          </a:xfrm>
          <a:custGeom>
            <a:avLst/>
            <a:gdLst/>
            <a:ahLst/>
            <a:cxnLst/>
            <a:rect l="l" t="t" r="r" b="b"/>
            <a:pathLst>
              <a:path w="3457682" h="2908775">
                <a:moveTo>
                  <a:pt x="0" y="0"/>
                </a:moveTo>
                <a:lnTo>
                  <a:pt x="3457681" y="0"/>
                </a:lnTo>
                <a:lnTo>
                  <a:pt x="3457681" y="2908775"/>
                </a:lnTo>
                <a:lnTo>
                  <a:pt x="0" y="2908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8003" y="6282561"/>
            <a:ext cx="5631257" cy="2639652"/>
          </a:xfrm>
          <a:custGeom>
            <a:avLst/>
            <a:gdLst/>
            <a:ahLst/>
            <a:cxnLst/>
            <a:rect l="l" t="t" r="r" b="b"/>
            <a:pathLst>
              <a:path w="5631257" h="2639652">
                <a:moveTo>
                  <a:pt x="0" y="0"/>
                </a:moveTo>
                <a:lnTo>
                  <a:pt x="5631257" y="0"/>
                </a:lnTo>
                <a:lnTo>
                  <a:pt x="5631257" y="2639651"/>
                </a:lnTo>
                <a:lnTo>
                  <a:pt x="0" y="26396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TextBox 6"/>
          <p:cNvSpPr txBox="1"/>
          <p:nvPr/>
        </p:nvSpPr>
        <p:spPr>
          <a:xfrm>
            <a:off x="13007340" y="9636919"/>
            <a:ext cx="3931920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16">
                <a:solidFill>
                  <a:srgbClr val="898989"/>
                </a:solidFill>
                <a:latin typeface="Calibri (MS)"/>
              </a:rPr>
              <a:t>4</a:t>
            </a:r>
          </a:p>
        </p:txBody>
      </p:sp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659627" y="1798518"/>
            <a:ext cx="16968745" cy="5968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The project has showcased high success rates of Children completing Highschool</a:t>
            </a:r>
          </a:p>
        </p:txBody>
      </p:sp>
      <p:pic>
        <p:nvPicPr>
          <p:cNvPr id="9" name="Picture 8" descr="Snapshot of Fourth Wave Foundation's success story featured in BBC">
            <a:extLst>
              <a:ext uri="{FF2B5EF4-FFF2-40B4-BE49-F238E27FC236}">
                <a16:creationId xmlns:a16="http://schemas.microsoft.com/office/drawing/2014/main" id="{F3579DCC-91F9-5307-AB21-0585829097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2705100"/>
            <a:ext cx="9519139" cy="60455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Zero Project Plant: an icon showing a green seedling breaking through a circle."/>
          <p:cNvSpPr/>
          <p:nvPr/>
        </p:nvSpPr>
        <p:spPr>
          <a:xfrm>
            <a:off x="16846071" y="233362"/>
            <a:ext cx="1151374" cy="1152525"/>
          </a:xfrm>
          <a:custGeom>
            <a:avLst/>
            <a:gdLst/>
            <a:ahLst/>
            <a:cxnLst/>
            <a:rect l="l" t="t" r="r" b="b"/>
            <a:pathLst>
              <a:path w="1151374" h="1152525">
                <a:moveTo>
                  <a:pt x="0" y="0"/>
                </a:moveTo>
                <a:lnTo>
                  <a:pt x="1151375" y="0"/>
                </a:lnTo>
                <a:lnTo>
                  <a:pt x="1151375" y="1152526"/>
                </a:lnTo>
                <a:lnTo>
                  <a:pt x="0" y="1152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" r="-9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07846" y="3377070"/>
            <a:ext cx="15790791" cy="3559568"/>
          </a:xfrm>
          <a:custGeom>
            <a:avLst/>
            <a:gdLst/>
            <a:ahLst/>
            <a:cxnLst/>
            <a:rect l="l" t="t" r="r" b="b"/>
            <a:pathLst>
              <a:path w="15790791" h="3559568">
                <a:moveTo>
                  <a:pt x="0" y="0"/>
                </a:moveTo>
                <a:lnTo>
                  <a:pt x="15790791" y="0"/>
                </a:lnTo>
                <a:lnTo>
                  <a:pt x="15790791" y="3559568"/>
                </a:lnTo>
                <a:lnTo>
                  <a:pt x="0" y="35595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6149340" y="9470231"/>
            <a:ext cx="5989320" cy="609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3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 (MS)"/>
                <a:ea typeface="+mn-ea"/>
                <a:cs typeface="+mn-cs"/>
              </a:rPr>
              <a:t>#ZeroCon24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007340" y="9636919"/>
            <a:ext cx="3931920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16">
                <a:solidFill>
                  <a:srgbClr val="898989"/>
                </a:solidFill>
                <a:latin typeface="Calibri (MS)"/>
              </a:rPr>
              <a:t>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Benutzerdefiniert</PresentationFormat>
  <Paragraphs>75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Calibri</vt:lpstr>
      <vt:lpstr>Calibri (MS) Bold</vt:lpstr>
      <vt:lpstr>Arial</vt:lpstr>
      <vt:lpstr>Calibri (MS)</vt:lpstr>
      <vt:lpstr>Office Theme</vt:lpstr>
      <vt:lpstr>Diana Vincent, Fourth Wave Foundation India www.fourthwavefoundation.org Early childhood interventions tailored for  low-income and rural settings</vt:lpstr>
      <vt:lpstr>Success Factors of the project</vt:lpstr>
      <vt:lpstr>Individualised Education Plan  (IEP) based on 5 areas</vt:lpstr>
      <vt:lpstr>Philosophy</vt:lpstr>
      <vt:lpstr>Bridging the rural-urban divide</vt:lpstr>
      <vt:lpstr>Mapping tools to monitor lifecycle needs  Child health, nutrition, learning and welfare </vt:lpstr>
      <vt:lpstr>The project has showcased high success rates of Children completing Highschool</vt:lpstr>
      <vt:lpstr>#ZeroCon24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ZeroCon24_Presentation</dc:title>
  <cp:lastModifiedBy>Anna Königseder</cp:lastModifiedBy>
  <cp:revision>4</cp:revision>
  <dcterms:created xsi:type="dcterms:W3CDTF">2006-08-16T00:00:00Z</dcterms:created>
  <dcterms:modified xsi:type="dcterms:W3CDTF">2024-02-11T13:43:14Z</dcterms:modified>
  <dc:identifier>DAF64mJHHnc</dc:identifier>
</cp:coreProperties>
</file>