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70" r:id="rId5"/>
    <p:sldId id="264" r:id="rId6"/>
    <p:sldId id="265" r:id="rId7"/>
    <p:sldId id="266" r:id="rId8"/>
    <p:sldId id="272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  <a:srgbClr val="3D933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73F4B-A7BA-8217-43ED-968A8061BDAC}" v="3" dt="2025-01-23T00:52:47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75497" autoAdjust="0"/>
  </p:normalViewPr>
  <p:slideViewPr>
    <p:cSldViewPr snapToGrid="0">
      <p:cViewPr varScale="1">
        <p:scale>
          <a:sx n="63" d="100"/>
          <a:sy n="63" d="100"/>
        </p:scale>
        <p:origin x="69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1FB43-95BC-79E6-AC42-DA3D40D13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0DBD6-BA62-7D04-72B8-9CFB30215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53526-94A9-EC94-C5C0-C163271C8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8A59B-E45B-8E80-E56B-C1FC7009F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3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6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0B66-D6FF-5118-00A3-554E801A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DE2228-24BD-1514-6C28-A63099478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B333B-774F-AB62-1BB4-BA146A194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6AE79-4F35-0C8E-0234-BC972DF75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2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FE9E7-CBE4-3EB8-AAE1-4CC6ABD5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ABC5C-09EB-696A-FF59-A5E28B06D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37961-95B7-9C1C-FFBF-E4845F1B6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63935-F960-1CBF-BDA3-287D6C3BF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3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48B90-1EFF-8D15-4666-47CA90C4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78B98-24E6-ACBC-BC26-5B947C9AF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81274-FD22-32CB-5F50-0765EE8F3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C4C4B-234F-182E-AA83-21000AE8F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2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D7777-F00D-D19A-6534-50D9702B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0721B-3ACD-F5B5-343D-25799840D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84912-17B7-5E28-A783-52170B2AD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B3BD1-B07B-EBB0-CDE8-A45F7D8D8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7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2BB6-7A62-C4DC-70CA-874B9FE2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C3915-7765-D1B6-C5D3-68A87F6EC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A2E16-E80D-421D-9791-99630167F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5508-ED2B-5446-FE47-8EA8230A3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9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F617C-8545-DB6F-C51A-17BA6B90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095E4-5CA9-93AD-03CF-370837904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7A83E-CD80-2E2D-31F9-4688264DB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592F-C5F5-49BC-07B1-B6350FBFD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2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Humanos 3D and Mobile Clinics: Innovation that Transforms Lives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0" y="3583152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Hugo Esteban Rojas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Humanos 3D </a:t>
            </a:r>
          </a:p>
          <a:p>
            <a:r>
              <a:rPr lang="en-US" dirty="0"/>
              <a:t>Colombia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Quality prosthetics becoming globally available and affordable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Thursday 6 March 2025 | 12:00 - 13:00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64329-8B51-B925-3364-7995BFE3A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7;p29" descr="Gentleman receiving help from an engineer">
            <a:extLst>
              <a:ext uri="{FF2B5EF4-FFF2-40B4-BE49-F238E27FC236}">
                <a16:creationId xmlns:a16="http://schemas.microsoft.com/office/drawing/2014/main" id="{B50FB639-BF6A-7F07-02B7-37E87AC705C0}"/>
              </a:ext>
            </a:extLst>
          </p:cNvPr>
          <p:cNvSpPr/>
          <p:nvPr/>
        </p:nvSpPr>
        <p:spPr bwMode="auto">
          <a:xfrm rot="10800000">
            <a:off x="7375069" y="1342344"/>
            <a:ext cx="7322778" cy="7322778"/>
          </a:xfrm>
          <a:prstGeom prst="ellipse">
            <a:avLst/>
          </a:prstGeom>
          <a:solidFill>
            <a:srgbClr val="2B8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A07A22-1C55-AD4C-3F63-AE3175A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018" y="1758620"/>
            <a:ext cx="4745612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595959"/>
                </a:solidFill>
              </a:rPr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1892-F739-5737-3742-44106EE1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2BA3969D-5B79-AF6A-72B9-C7A2800977A0}"/>
              </a:ext>
            </a:extLst>
          </p:cNvPr>
          <p:cNvSpPr txBox="1">
            <a:spLocks/>
          </p:cNvSpPr>
          <p:nvPr/>
        </p:nvSpPr>
        <p:spPr>
          <a:xfrm>
            <a:off x="-2014769" y="2558037"/>
            <a:ext cx="10043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595959"/>
                </a:solidFill>
              </a:rPr>
              <a:t>We are</a:t>
            </a:r>
          </a:p>
        </p:txBody>
      </p:sp>
      <p:pic>
        <p:nvPicPr>
          <p:cNvPr id="3" name="Imagen 2" descr="H3D Logo: A hand in blue with yellow, with the letter H3D above (H in blue and 3D in yellow) and the word HUMANOS 3D below in blue.">
            <a:extLst>
              <a:ext uri="{FF2B5EF4-FFF2-40B4-BE49-F238E27FC236}">
                <a16:creationId xmlns:a16="http://schemas.microsoft.com/office/drawing/2014/main" id="{A1852A87-67ED-B0C0-B21A-B4D6E217A0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134"/>
          <a:stretch/>
        </p:blipFill>
        <p:spPr bwMode="auto">
          <a:xfrm>
            <a:off x="1252923" y="3584537"/>
            <a:ext cx="4843077" cy="3189943"/>
          </a:xfrm>
          <a:prstGeom prst="rect">
            <a:avLst/>
          </a:prstGeom>
        </p:spPr>
      </p:pic>
      <p:pic>
        <p:nvPicPr>
          <p:cNvPr id="4" name="Imagen 3" descr="Gentleman receiving help from an engineer who works in Humanos 3D">
            <a:extLst>
              <a:ext uri="{FF2B5EF4-FFF2-40B4-BE49-F238E27FC236}">
                <a16:creationId xmlns:a16="http://schemas.microsoft.com/office/drawing/2014/main" id="{26857739-B3D3-6C01-65AF-3B86D1058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66021" y="402579"/>
            <a:ext cx="6598507" cy="66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67;p29" descr="American volunteers delivering prosthetics in Antioquia">
            <a:extLst>
              <a:ext uri="{FF2B5EF4-FFF2-40B4-BE49-F238E27FC236}">
                <a16:creationId xmlns:a16="http://schemas.microsoft.com/office/drawing/2014/main" id="{66D7EB3F-EEFD-DC2D-56B9-C8D1EC4CBC22}"/>
              </a:ext>
            </a:extLst>
          </p:cNvPr>
          <p:cNvSpPr/>
          <p:nvPr/>
        </p:nvSpPr>
        <p:spPr bwMode="auto">
          <a:xfrm rot="10800000">
            <a:off x="5451900" y="1268203"/>
            <a:ext cx="7322778" cy="7322778"/>
          </a:xfrm>
          <a:prstGeom prst="ellipse">
            <a:avLst/>
          </a:prstGeom>
          <a:solidFill>
            <a:srgbClr val="2B8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" name="Google Shape;468;p29" descr="American volunteers delivering prosthetics in Antioquia">
            <a:extLst>
              <a:ext uri="{FF2B5EF4-FFF2-40B4-BE49-F238E27FC236}">
                <a16:creationId xmlns:a16="http://schemas.microsoft.com/office/drawing/2014/main" id="{E72247DA-836E-03E1-C6E3-8EF9BCCD9570}"/>
              </a:ext>
            </a:extLst>
          </p:cNvPr>
          <p:cNvSpPr/>
          <p:nvPr/>
        </p:nvSpPr>
        <p:spPr bwMode="auto">
          <a:xfrm flipH="1">
            <a:off x="5595544" y="1393047"/>
            <a:ext cx="6300652" cy="63006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" name="Title 9" descr="H3D logo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1393047"/>
            <a:ext cx="10043160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37" y="2825024"/>
            <a:ext cx="4088311" cy="4003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95959"/>
                </a:solidFill>
                <a:latin typeface="Aptos"/>
                <a:ea typeface="Roboto"/>
              </a:rPr>
              <a:t>H3D is a place where we create a bridge between </a:t>
            </a:r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disability and possibility. </a:t>
            </a:r>
            <a:endParaRPr lang="en-GB" sz="3200" b="1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9" name="Imagen 8" descr="American volunteers delivering prosthetics in Antioquia&#10;">
            <a:extLst>
              <a:ext uri="{FF2B5EF4-FFF2-40B4-BE49-F238E27FC236}">
                <a16:creationId xmlns:a16="http://schemas.microsoft.com/office/drawing/2014/main" id="{ABA07C0F-AA15-FBAB-817B-BFDD4354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44" r="162"/>
          <a:stretch/>
        </p:blipFill>
        <p:spPr bwMode="auto">
          <a:xfrm>
            <a:off x="4921036" y="-1447571"/>
            <a:ext cx="7322780" cy="9753142"/>
          </a:xfrm>
          <a:prstGeom prst="rect">
            <a:avLst/>
          </a:prstGeom>
        </p:spPr>
      </p:pic>
      <p:pic>
        <p:nvPicPr>
          <p:cNvPr id="15" name="Imagen 1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12E8766-FF72-2F2D-8FE0-6A5A7BA53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7"/>
          <a:stretch/>
        </p:blipFill>
        <p:spPr>
          <a:xfrm>
            <a:off x="532024" y="1487269"/>
            <a:ext cx="5563976" cy="10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" name="Google Shape;171;p24" descr="green circle">
            <a:extLst>
              <a:ext uri="{FF2B5EF4-FFF2-40B4-BE49-F238E27FC236}">
                <a16:creationId xmlns:a16="http://schemas.microsoft.com/office/drawing/2014/main" id="{F7F0DB87-D8CF-79AB-072B-0A508EC999B1}"/>
              </a:ext>
            </a:extLst>
          </p:cNvPr>
          <p:cNvCxnSpPr>
            <a:cxnSpLocks/>
          </p:cNvCxnSpPr>
          <p:nvPr/>
        </p:nvCxnSpPr>
        <p:spPr bwMode="auto">
          <a:xfrm>
            <a:off x="2329767" y="4749053"/>
            <a:ext cx="779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oogle Shape;172;p24" descr="Green circle">
            <a:extLst>
              <a:ext uri="{FF2B5EF4-FFF2-40B4-BE49-F238E27FC236}">
                <a16:creationId xmlns:a16="http://schemas.microsoft.com/office/drawing/2014/main" id="{3360B9D5-7D85-C1A1-2AB5-18D91A71DE17}"/>
              </a:ext>
            </a:extLst>
          </p:cNvPr>
          <p:cNvGrpSpPr/>
          <p:nvPr/>
        </p:nvGrpSpPr>
        <p:grpSpPr bwMode="auto">
          <a:xfrm>
            <a:off x="469556" y="2420990"/>
            <a:ext cx="3101488" cy="4195628"/>
            <a:chOff x="268759" y="1447763"/>
            <a:chExt cx="2326116" cy="3146721"/>
          </a:xfrm>
        </p:grpSpPr>
        <p:sp>
          <p:nvSpPr>
            <p:cNvPr id="53" name="Google Shape;173;p24">
              <a:extLst>
                <a:ext uri="{FF2B5EF4-FFF2-40B4-BE49-F238E27FC236}">
                  <a16:creationId xmlns:a16="http://schemas.microsoft.com/office/drawing/2014/main" id="{1BE0B30C-5FD6-A988-2018-A585EAFCDCF1}"/>
                </a:ext>
              </a:extLst>
            </p:cNvPr>
            <p:cNvSpPr/>
            <p:nvPr/>
          </p:nvSpPr>
          <p:spPr bwMode="auto">
            <a:xfrm>
              <a:off x="1060675" y="1447763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</a:endParaRPr>
            </a:p>
          </p:txBody>
        </p:sp>
        <p:sp>
          <p:nvSpPr>
            <p:cNvPr id="55" name="Google Shape;175;p24">
              <a:extLst>
                <a:ext uri="{FF2B5EF4-FFF2-40B4-BE49-F238E27FC236}">
                  <a16:creationId xmlns:a16="http://schemas.microsoft.com/office/drawing/2014/main" id="{A0A3D1DB-73B3-7D5D-622F-5B431AB945EA}"/>
                </a:ext>
              </a:extLst>
            </p:cNvPr>
            <p:cNvSpPr/>
            <p:nvPr/>
          </p:nvSpPr>
          <p:spPr bwMode="auto">
            <a:xfrm>
              <a:off x="1570075" y="2697213"/>
              <a:ext cx="165000" cy="1650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</a:endParaRPr>
            </a:p>
          </p:txBody>
        </p:sp>
        <p:sp>
          <p:nvSpPr>
            <p:cNvPr id="56" name="Google Shape;176;p24">
              <a:extLst>
                <a:ext uri="{FF2B5EF4-FFF2-40B4-BE49-F238E27FC236}">
                  <a16:creationId xmlns:a16="http://schemas.microsoft.com/office/drawing/2014/main" id="{1A1C5415-E3B5-4AE7-36BC-C5AF45669717}"/>
                </a:ext>
              </a:extLst>
            </p:cNvPr>
            <p:cNvSpPr/>
            <p:nvPr/>
          </p:nvSpPr>
          <p:spPr bwMode="auto">
            <a:xfrm>
              <a:off x="1604125" y="2927863"/>
              <a:ext cx="96900" cy="969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</a:endParaRPr>
            </a:p>
          </p:txBody>
        </p:sp>
        <p:sp>
          <p:nvSpPr>
            <p:cNvPr id="57" name="Google Shape;177;p24">
              <a:extLst>
                <a:ext uri="{FF2B5EF4-FFF2-40B4-BE49-F238E27FC236}">
                  <a16:creationId xmlns:a16="http://schemas.microsoft.com/office/drawing/2014/main" id="{6564A15F-752D-C21B-FBC4-59E1E6F0DDCC}"/>
                </a:ext>
              </a:extLst>
            </p:cNvPr>
            <p:cNvSpPr/>
            <p:nvPr/>
          </p:nvSpPr>
          <p:spPr bwMode="auto">
            <a:xfrm>
              <a:off x="1543525" y="3090413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</a:endParaRPr>
            </a:p>
          </p:txBody>
        </p:sp>
        <p:sp>
          <p:nvSpPr>
            <p:cNvPr id="58" name="Google Shape;178;p24">
              <a:extLst>
                <a:ext uri="{FF2B5EF4-FFF2-40B4-BE49-F238E27FC236}">
                  <a16:creationId xmlns:a16="http://schemas.microsoft.com/office/drawing/2014/main" id="{EE4148B2-1526-AFFB-8DFA-2EB65441C7FB}"/>
                </a:ext>
              </a:extLst>
            </p:cNvPr>
            <p:cNvSpPr/>
            <p:nvPr/>
          </p:nvSpPr>
          <p:spPr bwMode="auto">
            <a:xfrm>
              <a:off x="1578475" y="3125258"/>
              <a:ext cx="148199" cy="148199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</a:endParaRPr>
            </a:p>
          </p:txBody>
        </p:sp>
        <p:sp>
          <p:nvSpPr>
            <p:cNvPr id="59" name="Google Shape;179;p24">
              <a:extLst>
                <a:ext uri="{FF2B5EF4-FFF2-40B4-BE49-F238E27FC236}">
                  <a16:creationId xmlns:a16="http://schemas.microsoft.com/office/drawing/2014/main" id="{CE7EEDE2-E0F8-FC56-C145-A13BBBE5D772}"/>
                </a:ext>
              </a:extLst>
            </p:cNvPr>
            <p:cNvSpPr txBox="1"/>
            <p:nvPr/>
          </p:nvSpPr>
          <p:spPr bwMode="auto">
            <a:xfrm>
              <a:off x="710275" y="3477872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/>
              <a:endParaRPr lang="en-US" sz="2400" b="1" dirty="0">
                <a:solidFill>
                  <a:srgbClr val="595959"/>
                </a:solidFill>
                <a:latin typeface="Aptos"/>
                <a:ea typeface="Roboto"/>
              </a:endParaRPr>
            </a:p>
            <a:p>
              <a:pPr algn="ctr"/>
              <a:r>
                <a:rPr lang="en-US" sz="2400" dirty="0">
                  <a:solidFill>
                    <a:srgbClr val="595959"/>
                  </a:solidFill>
                  <a:latin typeface="Aptos"/>
                  <a:ea typeface="Roboto"/>
                </a:rPr>
                <a:t>We conduct </a:t>
              </a:r>
              <a:r>
                <a:rPr lang="en-US" sz="2400" b="1" dirty="0">
                  <a:solidFill>
                    <a:srgbClr val="595959"/>
                  </a:solidFill>
                  <a:latin typeface="Aptos"/>
                  <a:ea typeface="Roboto"/>
                </a:rPr>
                <a:t>personalized assessments.</a:t>
              </a:r>
            </a:p>
          </p:txBody>
        </p:sp>
        <p:sp>
          <p:nvSpPr>
            <p:cNvPr id="60" name="Google Shape;180;p24">
              <a:extLst>
                <a:ext uri="{FF2B5EF4-FFF2-40B4-BE49-F238E27FC236}">
                  <a16:creationId xmlns:a16="http://schemas.microsoft.com/office/drawing/2014/main" id="{7B9003A6-984C-25CB-BDD9-4DEF6B9DBF19}"/>
                </a:ext>
              </a:extLst>
            </p:cNvPr>
            <p:cNvSpPr txBox="1"/>
            <p:nvPr/>
          </p:nvSpPr>
          <p:spPr bwMode="auto">
            <a:xfrm>
              <a:off x="268759" y="4059584"/>
              <a:ext cx="231045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21899" tIns="121899" rIns="121899" bIns="121899" numCol="1" spcCol="0" rtlCol="0" fromWordArt="0" anchor="ctr" anchorCtr="0" forceAA="0" compatLnSpc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>
                <a:defRPr/>
              </a:pPr>
              <a:endParaRPr lang="es-E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" name="Google Shape;181;p24" descr="Green circle">
            <a:extLst>
              <a:ext uri="{FF2B5EF4-FFF2-40B4-BE49-F238E27FC236}">
                <a16:creationId xmlns:a16="http://schemas.microsoft.com/office/drawing/2014/main" id="{0207E0D6-98D1-1C15-6662-877B24BB8F2C}"/>
              </a:ext>
            </a:extLst>
          </p:cNvPr>
          <p:cNvGrpSpPr/>
          <p:nvPr/>
        </p:nvGrpSpPr>
        <p:grpSpPr bwMode="auto">
          <a:xfrm>
            <a:off x="8831086" y="2420994"/>
            <a:ext cx="2512800" cy="4070368"/>
            <a:chOff x="6549175" y="1447763"/>
            <a:chExt cx="1884600" cy="3052776"/>
          </a:xfrm>
        </p:grpSpPr>
        <p:sp>
          <p:nvSpPr>
            <p:cNvPr id="45" name="Google Shape;182;p24">
              <a:extLst>
                <a:ext uri="{FF2B5EF4-FFF2-40B4-BE49-F238E27FC236}">
                  <a16:creationId xmlns:a16="http://schemas.microsoft.com/office/drawing/2014/main" id="{E8ED1A7F-402C-CD80-BEB4-9E15BDC1F935}"/>
                </a:ext>
              </a:extLst>
            </p:cNvPr>
            <p:cNvSpPr/>
            <p:nvPr/>
          </p:nvSpPr>
          <p:spPr bwMode="auto">
            <a:xfrm>
              <a:off x="6899575" y="1447763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7" name="Google Shape;184;p24">
              <a:extLst>
                <a:ext uri="{FF2B5EF4-FFF2-40B4-BE49-F238E27FC236}">
                  <a16:creationId xmlns:a16="http://schemas.microsoft.com/office/drawing/2014/main" id="{73983BFA-D04B-5C4B-9502-D9038E6DAAFE}"/>
                </a:ext>
              </a:extLst>
            </p:cNvPr>
            <p:cNvSpPr/>
            <p:nvPr/>
          </p:nvSpPr>
          <p:spPr bwMode="auto">
            <a:xfrm>
              <a:off x="7408975" y="2697213"/>
              <a:ext cx="165000" cy="1650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8" name="Google Shape;185;p24">
              <a:extLst>
                <a:ext uri="{FF2B5EF4-FFF2-40B4-BE49-F238E27FC236}">
                  <a16:creationId xmlns:a16="http://schemas.microsoft.com/office/drawing/2014/main" id="{E11A8052-EDD3-8971-3024-7039C0D3E61D}"/>
                </a:ext>
              </a:extLst>
            </p:cNvPr>
            <p:cNvSpPr/>
            <p:nvPr/>
          </p:nvSpPr>
          <p:spPr bwMode="auto">
            <a:xfrm>
              <a:off x="7443025" y="2927863"/>
              <a:ext cx="96900" cy="969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9" name="Google Shape;186;p24">
              <a:extLst>
                <a:ext uri="{FF2B5EF4-FFF2-40B4-BE49-F238E27FC236}">
                  <a16:creationId xmlns:a16="http://schemas.microsoft.com/office/drawing/2014/main" id="{E6EB3DEC-2109-40B9-2CDB-441D29E47419}"/>
                </a:ext>
              </a:extLst>
            </p:cNvPr>
            <p:cNvSpPr/>
            <p:nvPr/>
          </p:nvSpPr>
          <p:spPr bwMode="auto">
            <a:xfrm>
              <a:off x="7382424" y="3090413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50" name="Google Shape;187;p24">
              <a:extLst>
                <a:ext uri="{FF2B5EF4-FFF2-40B4-BE49-F238E27FC236}">
                  <a16:creationId xmlns:a16="http://schemas.microsoft.com/office/drawing/2014/main" id="{C3CCA265-6953-A04F-D67A-FCE5D52D0E9E}"/>
                </a:ext>
              </a:extLst>
            </p:cNvPr>
            <p:cNvSpPr/>
            <p:nvPr/>
          </p:nvSpPr>
          <p:spPr bwMode="auto">
            <a:xfrm>
              <a:off x="7417375" y="3125258"/>
              <a:ext cx="148199" cy="148199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51" name="Google Shape;188;p24">
              <a:extLst>
                <a:ext uri="{FF2B5EF4-FFF2-40B4-BE49-F238E27FC236}">
                  <a16:creationId xmlns:a16="http://schemas.microsoft.com/office/drawing/2014/main" id="{351BAA9D-F09F-6084-7E55-F0D890BD49DD}"/>
                </a:ext>
              </a:extLst>
            </p:cNvPr>
            <p:cNvSpPr txBox="1"/>
            <p:nvPr/>
          </p:nvSpPr>
          <p:spPr bwMode="auto">
            <a:xfrm>
              <a:off x="6632210" y="3443518"/>
              <a:ext cx="170889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/>
              <a:endParaRPr lang="en-US" sz="2400" b="1" dirty="0">
                <a:solidFill>
                  <a:srgbClr val="595959"/>
                </a:solidFill>
                <a:latin typeface="Aptos"/>
                <a:ea typeface="Roboto"/>
              </a:endParaRPr>
            </a:p>
            <a:p>
              <a:pPr algn="ctr"/>
              <a:r>
                <a:rPr lang="en-US" sz="2400" b="1" dirty="0">
                  <a:solidFill>
                    <a:srgbClr val="595959"/>
                  </a:solidFill>
                  <a:latin typeface="Aptos"/>
                  <a:ea typeface="Roboto"/>
                </a:rPr>
                <a:t> </a:t>
              </a:r>
              <a:r>
                <a:rPr lang="en-US" sz="2400" dirty="0">
                  <a:solidFill>
                    <a:srgbClr val="595959"/>
                  </a:solidFill>
                  <a:latin typeface="Aptos"/>
                  <a:ea typeface="Roboto"/>
                </a:rPr>
                <a:t>We engage</a:t>
              </a:r>
              <a:r>
                <a:rPr lang="en-US" sz="2400" b="1" dirty="0">
                  <a:solidFill>
                    <a:srgbClr val="595959"/>
                  </a:solidFill>
                  <a:latin typeface="Aptos"/>
                  <a:ea typeface="Roboto"/>
                </a:rPr>
                <a:t> new partners.</a:t>
              </a:r>
              <a:endParaRPr lang="en-GB" sz="2400" b="1" dirty="0">
                <a:solidFill>
                  <a:srgbClr val="595959"/>
                </a:solidFill>
                <a:latin typeface="Aptos"/>
                <a:ea typeface="Roboto"/>
              </a:endParaRPr>
            </a:p>
          </p:txBody>
        </p:sp>
        <p:sp>
          <p:nvSpPr>
            <p:cNvPr id="52" name="Google Shape;189;p24">
              <a:extLst>
                <a:ext uri="{FF2B5EF4-FFF2-40B4-BE49-F238E27FC236}">
                  <a16:creationId xmlns:a16="http://schemas.microsoft.com/office/drawing/2014/main" id="{8571B241-4DF5-8D49-D54B-5E83E371B46D}"/>
                </a:ext>
              </a:extLst>
            </p:cNvPr>
            <p:cNvSpPr txBox="1"/>
            <p:nvPr/>
          </p:nvSpPr>
          <p:spPr bwMode="auto">
            <a:xfrm>
              <a:off x="6549175" y="3965639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>
                <a:defRPr/>
              </a:pPr>
              <a:endParaRPr lang="es-ES" sz="2000" dirty="0">
                <a:solidFill>
                  <a:schemeClr val="dk1"/>
                </a:solidFill>
                <a:latin typeface="Monserrat "/>
              </a:endParaRPr>
            </a:p>
          </p:txBody>
        </p:sp>
      </p:grpSp>
      <p:grpSp>
        <p:nvGrpSpPr>
          <p:cNvPr id="7" name="Google Shape;190;p24" descr="Green circle">
            <a:extLst>
              <a:ext uri="{FF2B5EF4-FFF2-40B4-BE49-F238E27FC236}">
                <a16:creationId xmlns:a16="http://schemas.microsoft.com/office/drawing/2014/main" id="{05F833E9-3E67-4B83-18A7-DDA73AD7116F}"/>
              </a:ext>
            </a:extLst>
          </p:cNvPr>
          <p:cNvGrpSpPr/>
          <p:nvPr/>
        </p:nvGrpSpPr>
        <p:grpSpPr bwMode="auto">
          <a:xfrm>
            <a:off x="3571726" y="2408637"/>
            <a:ext cx="2836384" cy="4226943"/>
            <a:chOff x="2586119" y="1447763"/>
            <a:chExt cx="2127288" cy="3170207"/>
          </a:xfrm>
        </p:grpSpPr>
        <p:sp>
          <p:nvSpPr>
            <p:cNvPr id="37" name="Google Shape;191;p24">
              <a:extLst>
                <a:ext uri="{FF2B5EF4-FFF2-40B4-BE49-F238E27FC236}">
                  <a16:creationId xmlns:a16="http://schemas.microsoft.com/office/drawing/2014/main" id="{192676B7-CBCC-B463-5D63-2F7B9B472705}"/>
                </a:ext>
              </a:extLst>
            </p:cNvPr>
            <p:cNvSpPr/>
            <p:nvPr/>
          </p:nvSpPr>
          <p:spPr bwMode="auto">
            <a:xfrm>
              <a:off x="3006975" y="1447763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39" name="Google Shape;193;p24">
              <a:extLst>
                <a:ext uri="{FF2B5EF4-FFF2-40B4-BE49-F238E27FC236}">
                  <a16:creationId xmlns:a16="http://schemas.microsoft.com/office/drawing/2014/main" id="{07D7AE1F-E8E5-A00D-9F6C-1108DF827288}"/>
                </a:ext>
              </a:extLst>
            </p:cNvPr>
            <p:cNvSpPr/>
            <p:nvPr/>
          </p:nvSpPr>
          <p:spPr bwMode="auto">
            <a:xfrm>
              <a:off x="3516375" y="2697213"/>
              <a:ext cx="165000" cy="1650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0" name="Google Shape;194;p24">
              <a:extLst>
                <a:ext uri="{FF2B5EF4-FFF2-40B4-BE49-F238E27FC236}">
                  <a16:creationId xmlns:a16="http://schemas.microsoft.com/office/drawing/2014/main" id="{95D0039F-A071-5A24-B580-7145AF4BD6E4}"/>
                </a:ext>
              </a:extLst>
            </p:cNvPr>
            <p:cNvSpPr/>
            <p:nvPr/>
          </p:nvSpPr>
          <p:spPr bwMode="auto">
            <a:xfrm>
              <a:off x="3550425" y="2927863"/>
              <a:ext cx="96900" cy="969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1" name="Google Shape;195;p24">
              <a:extLst>
                <a:ext uri="{FF2B5EF4-FFF2-40B4-BE49-F238E27FC236}">
                  <a16:creationId xmlns:a16="http://schemas.microsoft.com/office/drawing/2014/main" id="{833B342A-5D31-598A-781F-DDEEB36B35F1}"/>
                </a:ext>
              </a:extLst>
            </p:cNvPr>
            <p:cNvSpPr/>
            <p:nvPr/>
          </p:nvSpPr>
          <p:spPr bwMode="auto">
            <a:xfrm>
              <a:off x="3489825" y="3090413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2" name="Google Shape;196;p24">
              <a:extLst>
                <a:ext uri="{FF2B5EF4-FFF2-40B4-BE49-F238E27FC236}">
                  <a16:creationId xmlns:a16="http://schemas.microsoft.com/office/drawing/2014/main" id="{DA100368-61C3-85CA-8F17-F36F6F845E0F}"/>
                </a:ext>
              </a:extLst>
            </p:cNvPr>
            <p:cNvSpPr/>
            <p:nvPr/>
          </p:nvSpPr>
          <p:spPr bwMode="auto">
            <a:xfrm>
              <a:off x="3524775" y="3125258"/>
              <a:ext cx="148199" cy="148199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43" name="Google Shape;197;p24">
              <a:extLst>
                <a:ext uri="{FF2B5EF4-FFF2-40B4-BE49-F238E27FC236}">
                  <a16:creationId xmlns:a16="http://schemas.microsoft.com/office/drawing/2014/main" id="{89312C9A-6EDA-7F99-01AD-207420F9F6F7}"/>
                </a:ext>
              </a:extLst>
            </p:cNvPr>
            <p:cNvSpPr txBox="1"/>
            <p:nvPr/>
          </p:nvSpPr>
          <p:spPr bwMode="auto">
            <a:xfrm>
              <a:off x="2656575" y="349352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/>
              <a:endParaRPr lang="en-US" sz="2400" b="1" dirty="0">
                <a:solidFill>
                  <a:srgbClr val="595959"/>
                </a:solidFill>
                <a:latin typeface="Aptos"/>
                <a:ea typeface="Roboto"/>
              </a:endParaRPr>
            </a:p>
            <a:p>
              <a:pPr algn="ctr"/>
              <a:r>
                <a:rPr lang="en-US" sz="2400" dirty="0">
                  <a:solidFill>
                    <a:srgbClr val="595959"/>
                  </a:solidFill>
                  <a:latin typeface="Aptos"/>
                  <a:ea typeface="Roboto"/>
                </a:rPr>
                <a:t>We design and deliver </a:t>
              </a:r>
              <a:r>
                <a:rPr lang="en-US" sz="2400" b="1" dirty="0">
                  <a:solidFill>
                    <a:srgbClr val="595959"/>
                  </a:solidFill>
                  <a:latin typeface="Aptos"/>
                  <a:ea typeface="Roboto"/>
                </a:rPr>
                <a:t>custom prosthetics.</a:t>
              </a:r>
            </a:p>
          </p:txBody>
        </p:sp>
        <p:sp>
          <p:nvSpPr>
            <p:cNvPr id="44" name="Google Shape;198;p24">
              <a:extLst>
                <a:ext uri="{FF2B5EF4-FFF2-40B4-BE49-F238E27FC236}">
                  <a16:creationId xmlns:a16="http://schemas.microsoft.com/office/drawing/2014/main" id="{65BAE576-0739-D0F4-38C1-BD1900EE7D09}"/>
                </a:ext>
              </a:extLst>
            </p:cNvPr>
            <p:cNvSpPr txBox="1"/>
            <p:nvPr/>
          </p:nvSpPr>
          <p:spPr bwMode="auto">
            <a:xfrm>
              <a:off x="2586119" y="4083070"/>
              <a:ext cx="212728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>
                <a:defRPr/>
              </a:pPr>
              <a:endParaRPr lang="es-ES" sz="2000" dirty="0">
                <a:solidFill>
                  <a:schemeClr val="dk1"/>
                </a:solidFill>
                <a:latin typeface="Monserrat "/>
              </a:endParaRPr>
            </a:p>
          </p:txBody>
        </p:sp>
      </p:grpSp>
      <p:grpSp>
        <p:nvGrpSpPr>
          <p:cNvPr id="10" name="Google Shape;199;p24" descr="Green circle">
            <a:extLst>
              <a:ext uri="{FF2B5EF4-FFF2-40B4-BE49-F238E27FC236}">
                <a16:creationId xmlns:a16="http://schemas.microsoft.com/office/drawing/2014/main" id="{4592E309-1BE0-12FD-FD94-91F6B8FA3DAE}"/>
              </a:ext>
            </a:extLst>
          </p:cNvPr>
          <p:cNvGrpSpPr/>
          <p:nvPr/>
        </p:nvGrpSpPr>
        <p:grpSpPr bwMode="auto">
          <a:xfrm>
            <a:off x="6136049" y="2420990"/>
            <a:ext cx="5780409" cy="2927078"/>
            <a:chOff x="4509360" y="1447763"/>
            <a:chExt cx="4335306" cy="2195309"/>
          </a:xfrm>
        </p:grpSpPr>
        <p:sp>
          <p:nvSpPr>
            <p:cNvPr id="29" name="Google Shape;200;p24">
              <a:extLst>
                <a:ext uri="{FF2B5EF4-FFF2-40B4-BE49-F238E27FC236}">
                  <a16:creationId xmlns:a16="http://schemas.microsoft.com/office/drawing/2014/main" id="{7D5B622D-E186-6928-DAA3-F1F95F9C540F}"/>
                </a:ext>
              </a:extLst>
            </p:cNvPr>
            <p:cNvSpPr/>
            <p:nvPr/>
          </p:nvSpPr>
          <p:spPr bwMode="auto">
            <a:xfrm>
              <a:off x="4953275" y="1447763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31" name="Google Shape;202;p24">
              <a:extLst>
                <a:ext uri="{FF2B5EF4-FFF2-40B4-BE49-F238E27FC236}">
                  <a16:creationId xmlns:a16="http://schemas.microsoft.com/office/drawing/2014/main" id="{ADCF9A4A-5D60-F158-27D8-5C4E9828DC49}"/>
                </a:ext>
              </a:extLst>
            </p:cNvPr>
            <p:cNvSpPr/>
            <p:nvPr/>
          </p:nvSpPr>
          <p:spPr bwMode="auto">
            <a:xfrm>
              <a:off x="5462675" y="2697213"/>
              <a:ext cx="165000" cy="1650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 dirty="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32" name="Google Shape;203;p24">
              <a:extLst>
                <a:ext uri="{FF2B5EF4-FFF2-40B4-BE49-F238E27FC236}">
                  <a16:creationId xmlns:a16="http://schemas.microsoft.com/office/drawing/2014/main" id="{AC071F90-D8BF-258F-FA08-91E653100EA1}"/>
                </a:ext>
              </a:extLst>
            </p:cNvPr>
            <p:cNvSpPr/>
            <p:nvPr/>
          </p:nvSpPr>
          <p:spPr bwMode="auto">
            <a:xfrm>
              <a:off x="5496725" y="2927863"/>
              <a:ext cx="96900" cy="96900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33" name="Google Shape;204;p24">
              <a:extLst>
                <a:ext uri="{FF2B5EF4-FFF2-40B4-BE49-F238E27FC236}">
                  <a16:creationId xmlns:a16="http://schemas.microsoft.com/office/drawing/2014/main" id="{60231D04-FE5E-7D30-6F99-9E1B49F353C4}"/>
                </a:ext>
              </a:extLst>
            </p:cNvPr>
            <p:cNvSpPr/>
            <p:nvPr/>
          </p:nvSpPr>
          <p:spPr bwMode="auto">
            <a:xfrm>
              <a:off x="5436125" y="3090413"/>
              <a:ext cx="218100" cy="218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34" name="Google Shape;205;p24">
              <a:extLst>
                <a:ext uri="{FF2B5EF4-FFF2-40B4-BE49-F238E27FC236}">
                  <a16:creationId xmlns:a16="http://schemas.microsoft.com/office/drawing/2014/main" id="{005DE46A-C1F7-5B75-26B9-816C7964B59D}"/>
                </a:ext>
              </a:extLst>
            </p:cNvPr>
            <p:cNvSpPr/>
            <p:nvPr/>
          </p:nvSpPr>
          <p:spPr bwMode="auto">
            <a:xfrm>
              <a:off x="5471075" y="3125258"/>
              <a:ext cx="148199" cy="148199"/>
            </a:xfrm>
            <a:prstGeom prst="ellipse">
              <a:avLst/>
            </a:prstGeom>
            <a:solidFill>
              <a:srgbClr val="2B88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>
                <a:defRPr/>
              </a:pPr>
              <a:endParaRPr sz="2000">
                <a:latin typeface="Monserrat "/>
                <a:ea typeface="Montserrat SemiBold"/>
                <a:cs typeface="Montserrat SemiBold"/>
              </a:endParaRPr>
            </a:p>
          </p:txBody>
        </p:sp>
        <p:sp>
          <p:nvSpPr>
            <p:cNvPr id="35" name="Google Shape;206;p24">
              <a:extLst>
                <a:ext uri="{FF2B5EF4-FFF2-40B4-BE49-F238E27FC236}">
                  <a16:creationId xmlns:a16="http://schemas.microsoft.com/office/drawing/2014/main" id="{A40D7AAA-27D8-40AD-CFFD-4C28A3554A77}"/>
                </a:ext>
              </a:extLst>
            </p:cNvPr>
            <p:cNvSpPr txBox="1"/>
            <p:nvPr/>
          </p:nvSpPr>
          <p:spPr bwMode="auto">
            <a:xfrm>
              <a:off x="4509360" y="3213472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/>
              <a:endParaRPr lang="en-US" sz="2400" b="1" dirty="0">
                <a:solidFill>
                  <a:srgbClr val="595959"/>
                </a:solidFill>
                <a:latin typeface="Aptos"/>
                <a:ea typeface="Roboto"/>
              </a:endParaRPr>
            </a:p>
            <a:p>
              <a:pPr algn="ctr"/>
              <a:endParaRPr lang="en-US" sz="2400" b="1" dirty="0">
                <a:solidFill>
                  <a:srgbClr val="595959"/>
                </a:solidFill>
                <a:latin typeface="Aptos"/>
                <a:ea typeface="Roboto"/>
              </a:endParaRPr>
            </a:p>
            <a:p>
              <a:pPr algn="ctr"/>
              <a:endParaRPr lang="en-US" sz="2400" b="1" dirty="0">
                <a:solidFill>
                  <a:srgbClr val="595959"/>
                </a:solidFill>
                <a:latin typeface="Aptos"/>
                <a:ea typeface="Roboto"/>
              </a:endParaRPr>
            </a:p>
            <a:p>
              <a:pPr algn="ctr"/>
              <a:r>
                <a:rPr lang="en-US" sz="2400" dirty="0">
                  <a:solidFill>
                    <a:srgbClr val="595959"/>
                  </a:solidFill>
                  <a:latin typeface="Aptos"/>
                  <a:ea typeface="Roboto"/>
                </a:rPr>
                <a:t>We</a:t>
              </a:r>
              <a:r>
                <a:rPr lang="en-US" sz="2400" b="1" dirty="0">
                  <a:solidFill>
                    <a:srgbClr val="595959"/>
                  </a:solidFill>
                  <a:latin typeface="Aptos"/>
                  <a:ea typeface="Roboto"/>
                </a:rPr>
                <a:t> educate communities </a:t>
              </a:r>
            </a:p>
          </p:txBody>
        </p:sp>
        <p:sp>
          <p:nvSpPr>
            <p:cNvPr id="36" name="Google Shape;207;p24">
              <a:extLst>
                <a:ext uri="{FF2B5EF4-FFF2-40B4-BE49-F238E27FC236}">
                  <a16:creationId xmlns:a16="http://schemas.microsoft.com/office/drawing/2014/main" id="{33F2051B-A39A-2DE5-41A6-57B4BAA882AA}"/>
                </a:ext>
              </a:extLst>
            </p:cNvPr>
            <p:cNvSpPr txBox="1"/>
            <p:nvPr/>
          </p:nvSpPr>
          <p:spPr bwMode="auto">
            <a:xfrm>
              <a:off x="6960066" y="2956073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>
                <a:defRPr/>
              </a:pPr>
              <a:endParaRPr lang="es-ES" sz="2000" dirty="0">
                <a:solidFill>
                  <a:schemeClr val="dk1"/>
                </a:solidFill>
                <a:latin typeface="Monserrat "/>
              </a:endParaRPr>
            </a:p>
          </p:txBody>
        </p:sp>
      </p:grpSp>
      <p:pic>
        <p:nvPicPr>
          <p:cNvPr id="5" name="Imagen 4" descr="Professional table tennis players using accessories">
            <a:extLst>
              <a:ext uri="{FF2B5EF4-FFF2-40B4-BE49-F238E27FC236}">
                <a16:creationId xmlns:a16="http://schemas.microsoft.com/office/drawing/2014/main" id="{9DEA6E28-4A33-C34B-F69E-4B25A48A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262" y="2085132"/>
            <a:ext cx="2058445" cy="2110639"/>
          </a:xfrm>
          <a:prstGeom prst="rect">
            <a:avLst/>
          </a:prstGeom>
        </p:spPr>
      </p:pic>
      <p:pic>
        <p:nvPicPr>
          <p:cNvPr id="61" name="Imagen 60" descr="Engineer giving prosthesis to girl">
            <a:extLst>
              <a:ext uri="{FF2B5EF4-FFF2-40B4-BE49-F238E27FC236}">
                <a16:creationId xmlns:a16="http://schemas.microsoft.com/office/drawing/2014/main" id="{9BD9F181-BCFD-0CEA-1FA3-4D2451DA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998" y="2085667"/>
            <a:ext cx="2068884" cy="2089760"/>
          </a:xfrm>
          <a:prstGeom prst="rect">
            <a:avLst/>
          </a:prstGeom>
        </p:spPr>
      </p:pic>
      <p:pic>
        <p:nvPicPr>
          <p:cNvPr id="62" name="Imagen 61" descr="Volunteer with his new prosthesis">
            <a:extLst>
              <a:ext uri="{FF2B5EF4-FFF2-40B4-BE49-F238E27FC236}">
                <a16:creationId xmlns:a16="http://schemas.microsoft.com/office/drawing/2014/main" id="{F9E7BA8A-6D4B-9786-4B6A-4FA4ED95D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080" y="2020639"/>
            <a:ext cx="2079324" cy="2089759"/>
          </a:xfrm>
          <a:prstGeom prst="rect">
            <a:avLst/>
          </a:prstGeom>
        </p:spPr>
      </p:pic>
      <p:pic>
        <p:nvPicPr>
          <p:cNvPr id="14" name="Imagen 13" descr="Professional table tennis players using accessories">
            <a:extLst>
              <a:ext uri="{FF2B5EF4-FFF2-40B4-BE49-F238E27FC236}">
                <a16:creationId xmlns:a16="http://schemas.microsoft.com/office/drawing/2014/main" id="{9390937F-74DE-78CE-8445-1424B9B8D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17462" r="16454" b="23624"/>
          <a:stretch/>
        </p:blipFill>
        <p:spPr>
          <a:xfrm>
            <a:off x="3981979" y="2137494"/>
            <a:ext cx="1883010" cy="1794763"/>
          </a:xfrm>
          <a:prstGeom prst="rect">
            <a:avLst/>
          </a:prstGeom>
        </p:spPr>
      </p:pic>
      <p:pic>
        <p:nvPicPr>
          <p:cNvPr id="17" name="Imagen 16" descr="Girl with her new prosthesis">
            <a:extLst>
              <a:ext uri="{FF2B5EF4-FFF2-40B4-BE49-F238E27FC236}">
                <a16:creationId xmlns:a16="http://schemas.microsoft.com/office/drawing/2014/main" id="{66AC751A-DA67-3161-79E6-D64154801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21951" r="18381" b="26426"/>
          <a:stretch/>
        </p:blipFill>
        <p:spPr>
          <a:xfrm>
            <a:off x="1259405" y="2088708"/>
            <a:ext cx="2030748" cy="1982713"/>
          </a:xfrm>
          <a:prstGeom prst="rect">
            <a:avLst/>
          </a:prstGeom>
        </p:spPr>
      </p:pic>
      <p:pic>
        <p:nvPicPr>
          <p:cNvPr id="19" name="Imagen 18" descr="Engineer giving prosthesis to girl">
            <a:extLst>
              <a:ext uri="{FF2B5EF4-FFF2-40B4-BE49-F238E27FC236}">
                <a16:creationId xmlns:a16="http://schemas.microsoft.com/office/drawing/2014/main" id="{D9AA196D-5011-8741-F1AE-6612F6799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t="20385" r="19753" b="28661"/>
          <a:stretch/>
        </p:blipFill>
        <p:spPr>
          <a:xfrm>
            <a:off x="6550727" y="1994121"/>
            <a:ext cx="1963695" cy="2059435"/>
          </a:xfrm>
          <a:prstGeom prst="rect">
            <a:avLst/>
          </a:prstGeom>
        </p:spPr>
      </p:pic>
      <p:pic>
        <p:nvPicPr>
          <p:cNvPr id="21" name="Imagen 20" descr="Professional table tennis players using accessories for cut an orange">
            <a:extLst>
              <a:ext uri="{FF2B5EF4-FFF2-40B4-BE49-F238E27FC236}">
                <a16:creationId xmlns:a16="http://schemas.microsoft.com/office/drawing/2014/main" id="{B114C254-FD64-9D88-F1F5-287842254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7" t="20079" r="22081" b="28193"/>
          <a:stretch/>
        </p:blipFill>
        <p:spPr>
          <a:xfrm>
            <a:off x="3981979" y="1960099"/>
            <a:ext cx="1851068" cy="2150299"/>
          </a:xfrm>
          <a:prstGeom prst="rect">
            <a:avLst/>
          </a:prstGeom>
        </p:spPr>
      </p:pic>
      <p:sp>
        <p:nvSpPr>
          <p:cNvPr id="24" name="Title 9">
            <a:extLst>
              <a:ext uri="{FF2B5EF4-FFF2-40B4-BE49-F238E27FC236}">
                <a16:creationId xmlns:a16="http://schemas.microsoft.com/office/drawing/2014/main" id="{EFA073C8-AA19-A6FF-9FF2-9DA908750BC3}"/>
              </a:ext>
            </a:extLst>
          </p:cNvPr>
          <p:cNvSpPr txBox="1">
            <a:spLocks/>
          </p:cNvSpPr>
          <p:nvPr/>
        </p:nvSpPr>
        <p:spPr>
          <a:xfrm>
            <a:off x="-2793379" y="297972"/>
            <a:ext cx="1004316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595959"/>
                </a:solidFill>
              </a:rPr>
              <a:t>Mobile Clinics</a:t>
            </a:r>
          </a:p>
        </p:txBody>
      </p:sp>
      <p:pic>
        <p:nvPicPr>
          <p:cNvPr id="27" name="Imagen 26" descr="Volunteer with his new prosthesis rising his hands">
            <a:extLst>
              <a:ext uri="{FF2B5EF4-FFF2-40B4-BE49-F238E27FC236}">
                <a16:creationId xmlns:a16="http://schemas.microsoft.com/office/drawing/2014/main" id="{33F32261-F453-3ECA-0003-130E6C81B7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16903"/>
          <a:stretch/>
        </p:blipFill>
        <p:spPr>
          <a:xfrm>
            <a:off x="8862112" y="1750995"/>
            <a:ext cx="2457047" cy="22635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63C76-4EA9-A655-75F1-EB1DCAB34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54B7302-2277-B669-51FB-9B49D681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719903"/>
            <a:ext cx="1004316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595959"/>
                </a:solidFill>
              </a:rPr>
              <a:t>Innovative aspects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9854-B01D-5477-8ACC-6F528988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DEC10DFB-E126-0C70-9D2F-A86C50081DD9}"/>
              </a:ext>
            </a:extLst>
          </p:cNvPr>
          <p:cNvSpPr txBox="1"/>
          <p:nvPr/>
        </p:nvSpPr>
        <p:spPr>
          <a:xfrm>
            <a:off x="4190700" y="2257990"/>
            <a:ext cx="77064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3D printing technology</a:t>
            </a:r>
          </a:p>
          <a:p>
            <a:pPr algn="just"/>
            <a:endParaRPr lang="en-US" sz="3200" b="1" dirty="0">
              <a:solidFill>
                <a:srgbClr val="595959"/>
              </a:solidFill>
              <a:latin typeface="Aptos"/>
              <a:ea typeface="Roboto"/>
            </a:endParaRPr>
          </a:p>
          <a:p>
            <a:pPr algn="just"/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Decentralized care model</a:t>
            </a:r>
          </a:p>
          <a:p>
            <a:pPr algn="just"/>
            <a:endParaRPr lang="en-US" sz="3200" b="1" dirty="0">
              <a:solidFill>
                <a:srgbClr val="595959"/>
              </a:solidFill>
              <a:latin typeface="Aptos"/>
              <a:ea typeface="Roboto"/>
            </a:endParaRPr>
          </a:p>
          <a:p>
            <a:pPr algn="just"/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Multisector collaboration</a:t>
            </a:r>
            <a:endParaRPr lang="en-GB" sz="3200" b="1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pic>
        <p:nvPicPr>
          <p:cNvPr id="2056" name="Picture 8" descr="Green handshake icon - Free green handshake icons">
            <a:extLst>
              <a:ext uri="{FF2B5EF4-FFF2-40B4-BE49-F238E27FC236}">
                <a16:creationId xmlns:a16="http://schemas.microsoft.com/office/drawing/2014/main" id="{9EE7C167-701C-9CC1-2122-99BD801D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51" y="4111559"/>
            <a:ext cx="906840" cy="9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een 3d printer icon - Free green printer icons">
            <a:extLst>
              <a:ext uri="{FF2B5EF4-FFF2-40B4-BE49-F238E27FC236}">
                <a16:creationId xmlns:a16="http://schemas.microsoft.com/office/drawing/2014/main" id="{A667C840-5164-2127-0BC7-19DAE296D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22" y="2204175"/>
            <a:ext cx="789624" cy="7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A06995-C94C-8040-7034-AE205B281AA6}"/>
              </a:ext>
            </a:extLst>
          </p:cNvPr>
          <p:cNvSpPr txBox="1"/>
          <p:nvPr/>
        </p:nvSpPr>
        <p:spPr>
          <a:xfrm>
            <a:off x="1709351" y="5407809"/>
            <a:ext cx="8773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595959"/>
                </a:solidFill>
                <a:latin typeface="Aptos"/>
                <a:ea typeface="Roboto"/>
              </a:rPr>
              <a:t>Innovation is not only in the product, but in the distribution model.</a:t>
            </a:r>
            <a:endParaRPr lang="en-GB" sz="2400" i="1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pic>
        <p:nvPicPr>
          <p:cNvPr id="3074" name="Picture 2" descr="Green talk icon - Free green user icons">
            <a:extLst>
              <a:ext uri="{FF2B5EF4-FFF2-40B4-BE49-F238E27FC236}">
                <a16:creationId xmlns:a16="http://schemas.microsoft.com/office/drawing/2014/main" id="{E151EC60-4CB4-9875-DE40-BEBB32478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09" y="3152507"/>
            <a:ext cx="942319" cy="9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8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24A0-0FEF-8341-A8B2-A79AA819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9" name="Google Shape;343;p27" descr="Our impact in Colombia">
            <a:extLst>
              <a:ext uri="{FF2B5EF4-FFF2-40B4-BE49-F238E27FC236}">
                <a16:creationId xmlns:a16="http://schemas.microsoft.com/office/drawing/2014/main" id="{CCD51F17-F46F-9027-1118-A58466571AE4}"/>
              </a:ext>
            </a:extLst>
          </p:cNvPr>
          <p:cNvCxnSpPr>
            <a:cxnSpLocks/>
          </p:cNvCxnSpPr>
          <p:nvPr/>
        </p:nvCxnSpPr>
        <p:spPr bwMode="auto">
          <a:xfrm>
            <a:off x="6413056" y="4356161"/>
            <a:ext cx="1" cy="465884"/>
          </a:xfrm>
          <a:prstGeom prst="straightConnector1">
            <a:avLst/>
          </a:prstGeom>
          <a:noFill/>
          <a:ln w="9525" cap="flat" cmpd="sng">
            <a:solidFill>
              <a:srgbClr val="3D93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DF86C314-262D-AEB8-CE1F-0EB92187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024" y="447396"/>
            <a:ext cx="3585198" cy="163502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595959"/>
                </a:solidFill>
              </a:rPr>
              <a:t>Our Impact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26A7B-0881-48CB-4B30-C3073A1B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E4714C22-435E-B01B-9B22-13AEDB704D41}"/>
              </a:ext>
            </a:extLst>
          </p:cNvPr>
          <p:cNvSpPr txBox="1"/>
          <p:nvPr/>
        </p:nvSpPr>
        <p:spPr>
          <a:xfrm>
            <a:off x="7290707" y="4924093"/>
            <a:ext cx="48596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latin typeface="Aptos"/>
                <a:ea typeface="Roboto"/>
              </a:rPr>
              <a:t>municipalities have received </a:t>
            </a:r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our services</a:t>
            </a:r>
            <a:endParaRPr lang="en-GB" sz="3200" b="1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grpSp>
        <p:nvGrpSpPr>
          <p:cNvPr id="174" name="Google Shape;199;p24" descr="green circle with 423 inside">
            <a:extLst>
              <a:ext uri="{FF2B5EF4-FFF2-40B4-BE49-F238E27FC236}">
                <a16:creationId xmlns:a16="http://schemas.microsoft.com/office/drawing/2014/main" id="{2530459C-5F91-B179-E202-9F2DEF938735}"/>
              </a:ext>
            </a:extLst>
          </p:cNvPr>
          <p:cNvGrpSpPr/>
          <p:nvPr/>
        </p:nvGrpSpPr>
        <p:grpSpPr bwMode="auto">
          <a:xfrm>
            <a:off x="5741196" y="1818098"/>
            <a:ext cx="1325562" cy="1325562"/>
            <a:chOff x="4953275" y="1447763"/>
            <a:chExt cx="1183800" cy="1183800"/>
          </a:xfrm>
          <a:solidFill>
            <a:srgbClr val="3D933F"/>
          </a:solidFill>
        </p:grpSpPr>
        <p:sp>
          <p:nvSpPr>
            <p:cNvPr id="175" name="Google Shape;200;p24">
              <a:extLst>
                <a:ext uri="{FF2B5EF4-FFF2-40B4-BE49-F238E27FC236}">
                  <a16:creationId xmlns:a16="http://schemas.microsoft.com/office/drawing/2014/main" id="{AFB4E8C8-F89C-6C51-5117-B90AADE5DEEF}"/>
                </a:ext>
              </a:extLst>
            </p:cNvPr>
            <p:cNvSpPr/>
            <p:nvPr/>
          </p:nvSpPr>
          <p:spPr bwMode="auto">
            <a:xfrm>
              <a:off x="4953275" y="1447763"/>
              <a:ext cx="1183800" cy="118380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176" name="Google Shape;201;p24">
              <a:extLst>
                <a:ext uri="{FF2B5EF4-FFF2-40B4-BE49-F238E27FC236}">
                  <a16:creationId xmlns:a16="http://schemas.microsoft.com/office/drawing/2014/main" id="{68DABC59-A403-DD4C-B434-BED28308E749}"/>
                </a:ext>
              </a:extLst>
            </p:cNvPr>
            <p:cNvSpPr/>
            <p:nvPr/>
          </p:nvSpPr>
          <p:spPr bwMode="auto">
            <a:xfrm>
              <a:off x="5035775" y="1530263"/>
              <a:ext cx="1018800" cy="1018800"/>
            </a:xfrm>
            <a:prstGeom prst="ellipse">
              <a:avLst/>
            </a:prstGeom>
            <a:solidFill>
              <a:srgbClr val="3D933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C67D6504-8A2A-73CA-9A61-AFF8E1A1E833}"/>
              </a:ext>
            </a:extLst>
          </p:cNvPr>
          <p:cNvSpPr txBox="1"/>
          <p:nvPr/>
        </p:nvSpPr>
        <p:spPr bwMode="auto">
          <a:xfrm>
            <a:off x="6000061" y="2232972"/>
            <a:ext cx="13885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423</a:t>
            </a:r>
            <a:endParaRPr lang="en-US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0" name="Google Shape;343;p27" descr="line">
            <a:extLst>
              <a:ext uri="{FF2B5EF4-FFF2-40B4-BE49-F238E27FC236}">
                <a16:creationId xmlns:a16="http://schemas.microsoft.com/office/drawing/2014/main" id="{CE6DE398-74FD-2618-2FE5-9E29570D6B29}"/>
              </a:ext>
            </a:extLst>
          </p:cNvPr>
          <p:cNvCxnSpPr>
            <a:cxnSpLocks/>
          </p:cNvCxnSpPr>
          <p:nvPr/>
        </p:nvCxnSpPr>
        <p:spPr bwMode="auto">
          <a:xfrm>
            <a:off x="6413659" y="3140279"/>
            <a:ext cx="1" cy="465884"/>
          </a:xfrm>
          <a:prstGeom prst="straightConnector1">
            <a:avLst/>
          </a:prstGeom>
          <a:noFill/>
          <a:ln w="9525" cap="flat" cmpd="sng">
            <a:solidFill>
              <a:srgbClr val="3D933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1" name="Google Shape;199;p24" descr="green circle with +500 inside">
            <a:extLst>
              <a:ext uri="{FF2B5EF4-FFF2-40B4-BE49-F238E27FC236}">
                <a16:creationId xmlns:a16="http://schemas.microsoft.com/office/drawing/2014/main" id="{B7088937-C38A-2419-47CF-96000676FD61}"/>
              </a:ext>
            </a:extLst>
          </p:cNvPr>
          <p:cNvGrpSpPr/>
          <p:nvPr/>
        </p:nvGrpSpPr>
        <p:grpSpPr bwMode="auto">
          <a:xfrm>
            <a:off x="5767999" y="3313478"/>
            <a:ext cx="1325562" cy="1325562"/>
            <a:chOff x="4953275" y="1447763"/>
            <a:chExt cx="1183800" cy="1183800"/>
          </a:xfrm>
          <a:solidFill>
            <a:srgbClr val="3D933F"/>
          </a:solidFill>
        </p:grpSpPr>
        <p:sp>
          <p:nvSpPr>
            <p:cNvPr id="2048" name="Google Shape;200;p24">
              <a:extLst>
                <a:ext uri="{FF2B5EF4-FFF2-40B4-BE49-F238E27FC236}">
                  <a16:creationId xmlns:a16="http://schemas.microsoft.com/office/drawing/2014/main" id="{931602ED-ED7A-E8F1-D19A-4BAD656FBC0C}"/>
                </a:ext>
              </a:extLst>
            </p:cNvPr>
            <p:cNvSpPr/>
            <p:nvPr/>
          </p:nvSpPr>
          <p:spPr bwMode="auto">
            <a:xfrm>
              <a:off x="4953275" y="1447763"/>
              <a:ext cx="1183800" cy="118380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2049" name="Google Shape;201;p24">
              <a:extLst>
                <a:ext uri="{FF2B5EF4-FFF2-40B4-BE49-F238E27FC236}">
                  <a16:creationId xmlns:a16="http://schemas.microsoft.com/office/drawing/2014/main" id="{004E7322-0D18-A41B-F8F4-1CE3FE4CCAB9}"/>
                </a:ext>
              </a:extLst>
            </p:cNvPr>
            <p:cNvSpPr/>
            <p:nvPr/>
          </p:nvSpPr>
          <p:spPr bwMode="auto">
            <a:xfrm>
              <a:off x="5035775" y="1530263"/>
              <a:ext cx="1018800" cy="1018800"/>
            </a:xfrm>
            <a:prstGeom prst="ellipse">
              <a:avLst/>
            </a:prstGeom>
            <a:solidFill>
              <a:srgbClr val="3D933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cxnSp>
        <p:nvCxnSpPr>
          <p:cNvPr id="2051" name="Google Shape;343;p27" descr="green line">
            <a:extLst>
              <a:ext uri="{FF2B5EF4-FFF2-40B4-BE49-F238E27FC236}">
                <a16:creationId xmlns:a16="http://schemas.microsoft.com/office/drawing/2014/main" id="{9AC46612-AD42-9D49-C315-88AE76BFB66E}"/>
              </a:ext>
            </a:extLst>
          </p:cNvPr>
          <p:cNvCxnSpPr>
            <a:cxnSpLocks/>
          </p:cNvCxnSpPr>
          <p:nvPr/>
        </p:nvCxnSpPr>
        <p:spPr bwMode="auto">
          <a:xfrm>
            <a:off x="6430780" y="4856329"/>
            <a:ext cx="1" cy="46588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53" name="Google Shape;199;p24" descr="Green circle with 33 inside">
            <a:extLst>
              <a:ext uri="{FF2B5EF4-FFF2-40B4-BE49-F238E27FC236}">
                <a16:creationId xmlns:a16="http://schemas.microsoft.com/office/drawing/2014/main" id="{49C22212-FB4A-3F98-4D3E-AE5D939E3B8A}"/>
              </a:ext>
            </a:extLst>
          </p:cNvPr>
          <p:cNvGrpSpPr/>
          <p:nvPr/>
        </p:nvGrpSpPr>
        <p:grpSpPr bwMode="auto">
          <a:xfrm>
            <a:off x="5777681" y="4856329"/>
            <a:ext cx="1325562" cy="1325562"/>
            <a:chOff x="4953275" y="1447763"/>
            <a:chExt cx="1183800" cy="1183800"/>
          </a:xfrm>
          <a:solidFill>
            <a:srgbClr val="3D933F"/>
          </a:solidFill>
        </p:grpSpPr>
        <p:sp>
          <p:nvSpPr>
            <p:cNvPr id="2055" name="Google Shape;200;p24">
              <a:extLst>
                <a:ext uri="{FF2B5EF4-FFF2-40B4-BE49-F238E27FC236}">
                  <a16:creationId xmlns:a16="http://schemas.microsoft.com/office/drawing/2014/main" id="{9371F528-80DA-692A-21FA-3D39C094FCE1}"/>
                </a:ext>
              </a:extLst>
            </p:cNvPr>
            <p:cNvSpPr/>
            <p:nvPr/>
          </p:nvSpPr>
          <p:spPr bwMode="auto">
            <a:xfrm>
              <a:off x="4953275" y="1447763"/>
              <a:ext cx="1183800" cy="1183800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Montserrat SemiBold"/>
                <a:ea typeface="Montserrat SemiBold"/>
                <a:cs typeface="Montserrat SemiBold"/>
              </a:endParaRPr>
            </a:p>
          </p:txBody>
        </p:sp>
        <p:sp>
          <p:nvSpPr>
            <p:cNvPr id="2057" name="Google Shape;201;p24">
              <a:extLst>
                <a:ext uri="{FF2B5EF4-FFF2-40B4-BE49-F238E27FC236}">
                  <a16:creationId xmlns:a16="http://schemas.microsoft.com/office/drawing/2014/main" id="{AFABE8A4-A91F-3C46-9632-FD037C9FDD24}"/>
                </a:ext>
              </a:extLst>
            </p:cNvPr>
            <p:cNvSpPr/>
            <p:nvPr/>
          </p:nvSpPr>
          <p:spPr bwMode="auto">
            <a:xfrm>
              <a:off x="5035775" y="1530263"/>
              <a:ext cx="1018800" cy="1018800"/>
            </a:xfrm>
            <a:prstGeom prst="ellipse">
              <a:avLst/>
            </a:prstGeom>
            <a:solidFill>
              <a:srgbClr val="3D933F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>
                <a:latin typeface="Montserrat SemiBold"/>
                <a:ea typeface="Montserrat SemiBold"/>
                <a:cs typeface="Montserrat SemiBold"/>
              </a:endParaRPr>
            </a:p>
          </p:txBody>
        </p:sp>
      </p:grpSp>
      <p:sp>
        <p:nvSpPr>
          <p:cNvPr id="2061" name="CuadroTexto 2060">
            <a:extLst>
              <a:ext uri="{FF2B5EF4-FFF2-40B4-BE49-F238E27FC236}">
                <a16:creationId xmlns:a16="http://schemas.microsoft.com/office/drawing/2014/main" id="{8FDD4D07-94F4-308D-3115-65837DCD3736}"/>
              </a:ext>
            </a:extLst>
          </p:cNvPr>
          <p:cNvSpPr txBox="1"/>
          <p:nvPr/>
        </p:nvSpPr>
        <p:spPr bwMode="auto">
          <a:xfrm>
            <a:off x="5910857" y="3722652"/>
            <a:ext cx="13885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+500</a:t>
            </a:r>
            <a:endParaRPr lang="en-US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62" name="CuadroTexto 2061">
            <a:extLst>
              <a:ext uri="{FF2B5EF4-FFF2-40B4-BE49-F238E27FC236}">
                <a16:creationId xmlns:a16="http://schemas.microsoft.com/office/drawing/2014/main" id="{733D8C1B-C97E-3936-A3D4-4538F52CF1AA}"/>
              </a:ext>
            </a:extLst>
          </p:cNvPr>
          <p:cNvSpPr txBox="1"/>
          <p:nvPr/>
        </p:nvSpPr>
        <p:spPr bwMode="auto">
          <a:xfrm>
            <a:off x="6136011" y="5257500"/>
            <a:ext cx="13885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</a:t>
            </a:r>
            <a:endParaRPr lang="en-US" sz="15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64" name="Imagen 2063" descr="Colombia map with impacted departments in green">
            <a:extLst>
              <a:ext uri="{FF2B5EF4-FFF2-40B4-BE49-F238E27FC236}">
                <a16:creationId xmlns:a16="http://schemas.microsoft.com/office/drawing/2014/main" id="{F4C14ACF-54F0-74BF-0A47-B621C79ED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5" y="559132"/>
            <a:ext cx="4610348" cy="5762935"/>
          </a:xfrm>
          <a:prstGeom prst="rect">
            <a:avLst/>
          </a:prstGeom>
        </p:spPr>
      </p:pic>
      <p:sp>
        <p:nvSpPr>
          <p:cNvPr id="2066" name="CuadroTexto 2065">
            <a:extLst>
              <a:ext uri="{FF2B5EF4-FFF2-40B4-BE49-F238E27FC236}">
                <a16:creationId xmlns:a16="http://schemas.microsoft.com/office/drawing/2014/main" id="{CEEA0A06-7F98-5FC6-FD66-2378809FB0BA}"/>
              </a:ext>
            </a:extLst>
          </p:cNvPr>
          <p:cNvSpPr txBox="1"/>
          <p:nvPr/>
        </p:nvSpPr>
        <p:spPr>
          <a:xfrm>
            <a:off x="7267132" y="2171417"/>
            <a:ext cx="4859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latin typeface="Aptos"/>
                <a:ea typeface="Roboto"/>
              </a:rPr>
              <a:t>people have </a:t>
            </a:r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benefited</a:t>
            </a:r>
          </a:p>
        </p:txBody>
      </p:sp>
      <p:sp>
        <p:nvSpPr>
          <p:cNvPr id="2067" name="CuadroTexto 2066">
            <a:extLst>
              <a:ext uri="{FF2B5EF4-FFF2-40B4-BE49-F238E27FC236}">
                <a16:creationId xmlns:a16="http://schemas.microsoft.com/office/drawing/2014/main" id="{D4B0FB23-499C-E4BA-5078-7C9E404F2D9B}"/>
              </a:ext>
            </a:extLst>
          </p:cNvPr>
          <p:cNvSpPr txBox="1"/>
          <p:nvPr/>
        </p:nvSpPr>
        <p:spPr>
          <a:xfrm>
            <a:off x="7300910" y="3439207"/>
            <a:ext cx="48596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95959"/>
                </a:solidFill>
                <a:latin typeface="Aptos"/>
                <a:ea typeface="Roboto"/>
              </a:rPr>
              <a:t>prostheses have been </a:t>
            </a:r>
            <a:r>
              <a:rPr lang="en-US" sz="3200" b="1" dirty="0">
                <a:solidFill>
                  <a:srgbClr val="595959"/>
                </a:solidFill>
                <a:latin typeface="Aptos"/>
                <a:ea typeface="Roboto"/>
              </a:rPr>
              <a:t>delivered</a:t>
            </a:r>
            <a:endParaRPr lang="en-GB" sz="3200" b="1" dirty="0">
              <a:solidFill>
                <a:srgbClr val="595959"/>
              </a:solidFill>
              <a:latin typeface="Aptos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9968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44CC7-1C09-1DDB-7C09-FF28D83A4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rofessional table tennis players using tape for attache his racket to his stump.">
            <a:extLst>
              <a:ext uri="{FF2B5EF4-FFF2-40B4-BE49-F238E27FC236}">
                <a16:creationId xmlns:a16="http://schemas.microsoft.com/office/drawing/2014/main" id="{971E402D-54E9-51E0-1016-2DE802A3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10911" r="9503" b="10277"/>
          <a:stretch/>
        </p:blipFill>
        <p:spPr>
          <a:xfrm>
            <a:off x="-211016" y="246634"/>
            <a:ext cx="5777101" cy="68575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23D0245-0D6F-8ACE-8ADB-0C90CB57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480" y="1203602"/>
            <a:ext cx="1730565" cy="87015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595959"/>
                </a:solidFill>
              </a:rPr>
              <a:t>He 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06DE-013C-63C6-DAA6-5822A719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A7E404BD-55E4-2CE3-2DA8-E07B8ED4318A}"/>
              </a:ext>
            </a:extLst>
          </p:cNvPr>
          <p:cNvSpPr txBox="1"/>
          <p:nvPr/>
        </p:nvSpPr>
        <p:spPr>
          <a:xfrm>
            <a:off x="6096000" y="3111901"/>
            <a:ext cx="5356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latin typeface="Aptos"/>
                <a:ea typeface="Roboto"/>
              </a:rPr>
              <a:t>Professional tennis player from Medellin, Colombia, </a:t>
            </a:r>
            <a:r>
              <a:rPr lang="en-US" sz="2800" b="1" dirty="0">
                <a:solidFill>
                  <a:srgbClr val="595959"/>
                </a:solidFill>
                <a:latin typeface="Aptos"/>
                <a:ea typeface="Roboto"/>
              </a:rPr>
              <a:t>international champion of Invictus Game</a:t>
            </a:r>
            <a:endParaRPr lang="en-US" sz="2800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B440A744-1D96-7E70-B9D2-042C833D06EA}"/>
              </a:ext>
            </a:extLst>
          </p:cNvPr>
          <p:cNvSpPr txBox="1">
            <a:spLocks/>
          </p:cNvSpPr>
          <p:nvPr/>
        </p:nvSpPr>
        <p:spPr>
          <a:xfrm>
            <a:off x="5839994" y="1851331"/>
            <a:ext cx="5379941" cy="870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rgbClr val="595959"/>
                </a:solidFill>
              </a:rPr>
              <a:t>Rigoberto Ortiz</a:t>
            </a:r>
          </a:p>
        </p:txBody>
      </p:sp>
    </p:spTree>
    <p:extLst>
      <p:ext uri="{BB962C8B-B14F-4D97-AF65-F5344CB8AC3E}">
        <p14:creationId xmlns:p14="http://schemas.microsoft.com/office/powerpoint/2010/main" val="221554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1CC1-6423-F402-5179-E5F15D8A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0F3CAFB-ACAA-BD36-1794-C1E8BDAE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647" y="1245999"/>
            <a:ext cx="8329072" cy="13255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595959"/>
                </a:solidFill>
              </a:rPr>
              <a:t>Other Success Factors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8EFA-F0D5-74BF-7C08-DB608AF1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6F295D54-845D-9EC4-98A6-7FF0D71E5F94}"/>
              </a:ext>
            </a:extLst>
          </p:cNvPr>
          <p:cNvSpPr txBox="1"/>
          <p:nvPr/>
        </p:nvSpPr>
        <p:spPr>
          <a:xfrm>
            <a:off x="2837647" y="2781217"/>
            <a:ext cx="79415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latin typeface="Aptos"/>
                <a:ea typeface="Roboto"/>
              </a:rPr>
              <a:t>Connection with national and international allies</a:t>
            </a:r>
          </a:p>
          <a:p>
            <a:endParaRPr lang="en-US" sz="2800" dirty="0">
              <a:solidFill>
                <a:srgbClr val="595959"/>
              </a:solidFill>
              <a:latin typeface="Aptos"/>
              <a:ea typeface="Roboto"/>
            </a:endParaRPr>
          </a:p>
          <a:p>
            <a:r>
              <a:rPr lang="en-US" sz="2800" dirty="0">
                <a:solidFill>
                  <a:srgbClr val="595959"/>
                </a:solidFill>
                <a:latin typeface="Aptos"/>
                <a:ea typeface="Roboto"/>
              </a:rPr>
              <a:t>Operational flexibility</a:t>
            </a:r>
          </a:p>
          <a:p>
            <a:endParaRPr lang="en-US" sz="2800" dirty="0">
              <a:solidFill>
                <a:srgbClr val="595959"/>
              </a:solidFill>
              <a:latin typeface="Aptos"/>
              <a:ea typeface="Roboto"/>
            </a:endParaRPr>
          </a:p>
          <a:p>
            <a:r>
              <a:rPr lang="en-US" sz="2800" dirty="0">
                <a:solidFill>
                  <a:srgbClr val="595959"/>
                </a:solidFill>
                <a:latin typeface="Aptos"/>
                <a:ea typeface="Roboto"/>
              </a:rPr>
              <a:t>Human stories</a:t>
            </a:r>
          </a:p>
        </p:txBody>
      </p:sp>
      <p:pic>
        <p:nvPicPr>
          <p:cNvPr id="4098" name="Picture 2" descr="Green network icon - Free green network icons">
            <a:extLst>
              <a:ext uri="{FF2B5EF4-FFF2-40B4-BE49-F238E27FC236}">
                <a16:creationId xmlns:a16="http://schemas.microsoft.com/office/drawing/2014/main" id="{2267D5E9-50FE-7A81-F28E-55E8ECC3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79" y="3558756"/>
            <a:ext cx="691690" cy="6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een link 4 icon - Free green link icons">
            <a:extLst>
              <a:ext uri="{FF2B5EF4-FFF2-40B4-BE49-F238E27FC236}">
                <a16:creationId xmlns:a16="http://schemas.microsoft.com/office/drawing/2014/main" id="{D23C34B3-9331-EDBB-7C48-F86F1E1B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79" y="2691044"/>
            <a:ext cx="691690" cy="6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een group icon - Free green user icons">
            <a:extLst>
              <a:ext uri="{FF2B5EF4-FFF2-40B4-BE49-F238E27FC236}">
                <a16:creationId xmlns:a16="http://schemas.microsoft.com/office/drawing/2014/main" id="{63E910F5-1FFD-5D8C-A1C7-7868BEB7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79" y="4426468"/>
            <a:ext cx="691690" cy="6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1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F23FD-DA3A-7E9D-65BC-D26B37172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ADEF8C8-3026-A12B-A6F8-DA26E049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99" y="631172"/>
            <a:ext cx="7587843" cy="132556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595959"/>
                </a:solidFill>
              </a:rPr>
              <a:t>Financing, Sustainability and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B8B36-BC29-033C-0267-6A52D3B8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CE724363-D6C9-046C-9C45-201238356E9E}"/>
              </a:ext>
            </a:extLst>
          </p:cNvPr>
          <p:cNvSpPr txBox="1"/>
          <p:nvPr/>
        </p:nvSpPr>
        <p:spPr>
          <a:xfrm>
            <a:off x="7682573" y="1991005"/>
            <a:ext cx="415740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595959"/>
              </a:solidFill>
              <a:latin typeface="Aptos"/>
              <a:ea typeface="Roboto"/>
            </a:endParaRPr>
          </a:p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Logistics in remote areas</a:t>
            </a:r>
          </a:p>
          <a:p>
            <a:endParaRPr lang="en-US" sz="2400" dirty="0">
              <a:solidFill>
                <a:srgbClr val="595959"/>
              </a:solidFill>
              <a:latin typeface="Aptos"/>
              <a:ea typeface="Roboto"/>
            </a:endParaRPr>
          </a:p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Scalability without compromising service quality</a:t>
            </a:r>
          </a:p>
          <a:p>
            <a:endParaRPr lang="en-US" sz="2400" dirty="0">
              <a:solidFill>
                <a:srgbClr val="595959"/>
              </a:solidFill>
              <a:latin typeface="Aptos"/>
              <a:ea typeface="Roboto"/>
            </a:endParaRPr>
          </a:p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Raising awareness and educating communities about the importance of assistive devices</a:t>
            </a:r>
            <a:endParaRPr lang="en-GB" sz="2400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sp>
        <p:nvSpPr>
          <p:cNvPr id="4" name="Google Shape;468;p29" descr="Little kid with his new prosthesis holding a glass">
            <a:extLst>
              <a:ext uri="{FF2B5EF4-FFF2-40B4-BE49-F238E27FC236}">
                <a16:creationId xmlns:a16="http://schemas.microsoft.com/office/drawing/2014/main" id="{FAD21A73-35C2-179B-E43B-5A1DDFD7F14A}"/>
              </a:ext>
            </a:extLst>
          </p:cNvPr>
          <p:cNvSpPr/>
          <p:nvPr/>
        </p:nvSpPr>
        <p:spPr bwMode="auto">
          <a:xfrm flipH="1">
            <a:off x="4201237" y="2853182"/>
            <a:ext cx="2145250" cy="2145250"/>
          </a:xfrm>
          <a:prstGeom prst="ellipse">
            <a:avLst/>
          </a:prstGeom>
          <a:solidFill>
            <a:srgbClr val="2B8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5" name="Google Shape;630;p32">
            <a:extLst>
              <a:ext uri="{FF2B5EF4-FFF2-40B4-BE49-F238E27FC236}">
                <a16:creationId xmlns:a16="http://schemas.microsoft.com/office/drawing/2014/main" id="{91658885-DB2B-EB06-14E7-ABE71DC8CB8B}"/>
              </a:ext>
            </a:extLst>
          </p:cNvPr>
          <p:cNvSpPr/>
          <p:nvPr/>
        </p:nvSpPr>
        <p:spPr bwMode="auto">
          <a:xfrm>
            <a:off x="1062681" y="4285780"/>
            <a:ext cx="2312041" cy="859146"/>
          </a:xfrm>
          <a:prstGeom prst="roundRect">
            <a:avLst>
              <a:gd name="adj" fmla="val 50000"/>
            </a:avLst>
          </a:prstGeom>
          <a:solidFill>
            <a:srgbClr val="2B8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 revenue</a:t>
            </a:r>
            <a:endParaRPr lang="es-ES" sz="24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Google Shape;635;p32">
            <a:extLst>
              <a:ext uri="{FF2B5EF4-FFF2-40B4-BE49-F238E27FC236}">
                <a16:creationId xmlns:a16="http://schemas.microsoft.com/office/drawing/2014/main" id="{1DACFEB1-BD51-E17B-1374-A13328BA94AA}"/>
              </a:ext>
            </a:extLst>
          </p:cNvPr>
          <p:cNvSpPr/>
          <p:nvPr/>
        </p:nvSpPr>
        <p:spPr bwMode="auto">
          <a:xfrm>
            <a:off x="4287353" y="4749376"/>
            <a:ext cx="1973017" cy="642191"/>
          </a:xfrm>
          <a:prstGeom prst="roundRect">
            <a:avLst>
              <a:gd name="adj" fmla="val 50000"/>
            </a:avLst>
          </a:prstGeom>
          <a:solidFill>
            <a:srgbClr val="2B8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Inclusion</a:t>
            </a:r>
          </a:p>
        </p:txBody>
      </p:sp>
      <p:pic>
        <p:nvPicPr>
          <p:cNvPr id="8" name="Imagen 7" descr="Miguel with his new prosthesis">
            <a:extLst>
              <a:ext uri="{FF2B5EF4-FFF2-40B4-BE49-F238E27FC236}">
                <a16:creationId xmlns:a16="http://schemas.microsoft.com/office/drawing/2014/main" id="{4BBF466F-D899-D156-5C5B-16F1D253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44"/>
          <a:stretch/>
        </p:blipFill>
        <p:spPr bwMode="auto">
          <a:xfrm>
            <a:off x="4219033" y="1550349"/>
            <a:ext cx="2617536" cy="3190661"/>
          </a:xfrm>
          <a:prstGeom prst="rect">
            <a:avLst/>
          </a:prstGeom>
        </p:spPr>
      </p:pic>
      <p:sp>
        <p:nvSpPr>
          <p:cNvPr id="9" name="Google Shape;625;p32">
            <a:extLst>
              <a:ext uri="{FF2B5EF4-FFF2-40B4-BE49-F238E27FC236}">
                <a16:creationId xmlns:a16="http://schemas.microsoft.com/office/drawing/2014/main" id="{3CE2AF17-A2E7-B1B0-9E3E-4A617721D83B}"/>
              </a:ext>
            </a:extLst>
          </p:cNvPr>
          <p:cNvSpPr/>
          <p:nvPr/>
        </p:nvSpPr>
        <p:spPr bwMode="auto">
          <a:xfrm>
            <a:off x="352026" y="2877897"/>
            <a:ext cx="3527606" cy="859146"/>
          </a:xfrm>
          <a:prstGeom prst="roundRect">
            <a:avLst>
              <a:gd name="adj" fmla="val 50000"/>
            </a:avLst>
          </a:prstGeom>
          <a:solidFill>
            <a:srgbClr val="2B88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  <a:defRPr/>
            </a:pPr>
            <a:r>
              <a:rPr lang="en-US" sz="24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and private funds and in-kind</a:t>
            </a:r>
          </a:p>
        </p:txBody>
      </p:sp>
      <p:cxnSp>
        <p:nvCxnSpPr>
          <p:cNvPr id="11" name="Google Shape;624;p32" descr="line conector">
            <a:extLst>
              <a:ext uri="{FF2B5EF4-FFF2-40B4-BE49-F238E27FC236}">
                <a16:creationId xmlns:a16="http://schemas.microsoft.com/office/drawing/2014/main" id="{59CD353D-C113-F817-FA13-9F53B71294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521676" y="3352088"/>
            <a:ext cx="894500" cy="0"/>
          </a:xfrm>
          <a:prstGeom prst="straightConnector1">
            <a:avLst/>
          </a:prstGeom>
          <a:noFill/>
          <a:ln w="9525" cap="flat" cmpd="sng">
            <a:solidFill>
              <a:srgbClr val="2B882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624;p32" descr="line connector">
            <a:extLst>
              <a:ext uri="{FF2B5EF4-FFF2-40B4-BE49-F238E27FC236}">
                <a16:creationId xmlns:a16="http://schemas.microsoft.com/office/drawing/2014/main" id="{3C351EF4-6EFB-A618-AE4D-F7116AD12C18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6667" y="4642107"/>
            <a:ext cx="1327615" cy="1087"/>
          </a:xfrm>
          <a:prstGeom prst="straightConnector1">
            <a:avLst/>
          </a:prstGeom>
          <a:noFill/>
          <a:ln w="9525" cap="flat" cmpd="sng">
            <a:solidFill>
              <a:srgbClr val="2B882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26" name="Picture 6" descr="free shipping - Free Icons: Easy to Download and Use">
            <a:extLst>
              <a:ext uri="{FF2B5EF4-FFF2-40B4-BE49-F238E27FC236}">
                <a16:creationId xmlns:a16="http://schemas.microsoft.com/office/drawing/2014/main" id="{88A1B681-EC6E-85B3-90D0-C729F20C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9848" y="2002005"/>
            <a:ext cx="1008842" cy="9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reen up icon - Free green arrow icons">
            <a:extLst>
              <a:ext uri="{FF2B5EF4-FFF2-40B4-BE49-F238E27FC236}">
                <a16:creationId xmlns:a16="http://schemas.microsoft.com/office/drawing/2014/main" id="{D8AC991F-0D88-74AE-B212-473E37B0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82" y="3113676"/>
            <a:ext cx="449605" cy="4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reen brain 3 icon - Free green brain icons">
            <a:extLst>
              <a:ext uri="{FF2B5EF4-FFF2-40B4-BE49-F238E27FC236}">
                <a16:creationId xmlns:a16="http://schemas.microsoft.com/office/drawing/2014/main" id="{B9AC1D94-CD01-2EA8-ED39-761E269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97" y="4201028"/>
            <a:ext cx="482314" cy="4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reen plus icon - Free green math icons">
            <a:extLst>
              <a:ext uri="{FF2B5EF4-FFF2-40B4-BE49-F238E27FC236}">
                <a16:creationId xmlns:a16="http://schemas.microsoft.com/office/drawing/2014/main" id="{688A5EAD-E7DB-9E0A-F880-9795F066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01" y="3822276"/>
            <a:ext cx="279896" cy="27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0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42B08-56AF-DAD7-AF28-B19ADFA0E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Stick Man Climbing Stairs in consideration to the next steps.">
            <a:extLst>
              <a:ext uri="{FF2B5EF4-FFF2-40B4-BE49-F238E27FC236}">
                <a16:creationId xmlns:a16="http://schemas.microsoft.com/office/drawing/2014/main" id="{4A23E44F-88CD-037A-ABFD-DE2D0B9AC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190"/>
          <a:stretch/>
        </p:blipFill>
        <p:spPr bwMode="auto">
          <a:xfrm>
            <a:off x="595780" y="692973"/>
            <a:ext cx="6295835" cy="56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14D993F-E6C7-C6A1-DE43-E8680EA7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94" y="765684"/>
            <a:ext cx="1004316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595959"/>
                </a:solidFill>
              </a:rPr>
              <a:t>Next Steps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EAD5-4F08-5954-B1D2-FD1AD6E0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4F04F92E-2DEE-9B36-B288-4B49284D4092}"/>
              </a:ext>
            </a:extLst>
          </p:cNvPr>
          <p:cNvSpPr txBox="1"/>
          <p:nvPr/>
        </p:nvSpPr>
        <p:spPr>
          <a:xfrm>
            <a:off x="5678729" y="3865044"/>
            <a:ext cx="3535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International</a:t>
            </a:r>
            <a:r>
              <a:rPr lang="en-US" sz="2400" b="1" dirty="0">
                <a:solidFill>
                  <a:srgbClr val="595959"/>
                </a:solidFill>
                <a:latin typeface="Aptos"/>
                <a:ea typeface="Roboto"/>
              </a:rPr>
              <a:t> expansion</a:t>
            </a:r>
            <a:endParaRPr lang="en-GB" sz="2400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sp>
        <p:nvSpPr>
          <p:cNvPr id="2" name="AutoShape 2" descr="All Seasons - Coloring Page - Four Stairs | Planerium">
            <a:extLst>
              <a:ext uri="{FF2B5EF4-FFF2-40B4-BE49-F238E27FC236}">
                <a16:creationId xmlns:a16="http://schemas.microsoft.com/office/drawing/2014/main" id="{091C4C93-CAC4-02EB-3D69-9B58C14F3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20778" y="-146222"/>
            <a:ext cx="3727622" cy="372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All Seasons - Coloring Page - Four Stairs | Planerium">
            <a:extLst>
              <a:ext uri="{FF2B5EF4-FFF2-40B4-BE49-F238E27FC236}">
                <a16:creationId xmlns:a16="http://schemas.microsoft.com/office/drawing/2014/main" id="{0836DBD9-FB61-D12E-0CCE-723E86AF2D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1297" y="1534297"/>
            <a:ext cx="3789406" cy="37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Rectángulo 14" descr="Stick Man Climbing Stairs until the success">
            <a:extLst>
              <a:ext uri="{FF2B5EF4-FFF2-40B4-BE49-F238E27FC236}">
                <a16:creationId xmlns:a16="http://schemas.microsoft.com/office/drawing/2014/main" id="{264A8EE7-C546-E938-EA25-EC4DD38E3BCE}"/>
              </a:ext>
            </a:extLst>
          </p:cNvPr>
          <p:cNvSpPr/>
          <p:nvPr/>
        </p:nvSpPr>
        <p:spPr>
          <a:xfrm rot="19974921">
            <a:off x="2253940" y="5105108"/>
            <a:ext cx="3187700" cy="75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6373D1-B931-E2C2-2033-81D9768293D4}"/>
              </a:ext>
            </a:extLst>
          </p:cNvPr>
          <p:cNvSpPr txBox="1"/>
          <p:nvPr/>
        </p:nvSpPr>
        <p:spPr>
          <a:xfrm>
            <a:off x="4030587" y="4637071"/>
            <a:ext cx="482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Education</a:t>
            </a:r>
            <a:r>
              <a:rPr lang="en-US" sz="2400" b="1" dirty="0">
                <a:solidFill>
                  <a:srgbClr val="595959"/>
                </a:solidFill>
                <a:latin typeface="Aptos"/>
                <a:ea typeface="Roboto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and</a:t>
            </a:r>
            <a:r>
              <a:rPr lang="en-US" sz="2400" b="1" dirty="0">
                <a:solidFill>
                  <a:srgbClr val="595959"/>
                </a:solidFill>
                <a:latin typeface="Aptos"/>
                <a:ea typeface="Roboto"/>
              </a:rPr>
              <a:t> awareness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1E6D50-1F33-F3CF-8851-B2D915C4C323}"/>
              </a:ext>
            </a:extLst>
          </p:cNvPr>
          <p:cNvSpPr txBox="1"/>
          <p:nvPr/>
        </p:nvSpPr>
        <p:spPr>
          <a:xfrm>
            <a:off x="3094445" y="5001808"/>
            <a:ext cx="482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Generation of </a:t>
            </a:r>
            <a:r>
              <a:rPr lang="en-US" sz="2400" b="1" dirty="0">
                <a:solidFill>
                  <a:srgbClr val="595959"/>
                </a:solidFill>
                <a:latin typeface="Aptos"/>
                <a:ea typeface="Roboto"/>
              </a:rPr>
              <a:t>global alliances</a:t>
            </a:r>
            <a:endParaRPr lang="en-GB" sz="2400" dirty="0">
              <a:solidFill>
                <a:srgbClr val="595959"/>
              </a:solidFill>
              <a:latin typeface="Aptos"/>
              <a:ea typeface="Roboto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3009EA-FAAC-07E4-1728-39E579ABD02B}"/>
              </a:ext>
            </a:extLst>
          </p:cNvPr>
          <p:cNvSpPr txBox="1"/>
          <p:nvPr/>
        </p:nvSpPr>
        <p:spPr>
          <a:xfrm>
            <a:off x="4763529" y="4259183"/>
            <a:ext cx="482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Integration of </a:t>
            </a:r>
            <a:r>
              <a:rPr lang="en-US" sz="2400" b="1" dirty="0">
                <a:solidFill>
                  <a:srgbClr val="595959"/>
                </a:solidFill>
                <a:latin typeface="Aptos"/>
                <a:ea typeface="Roboto"/>
              </a:rPr>
              <a:t>new technologies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776E32-1EEB-20E9-85BB-19587A62D266}"/>
              </a:ext>
            </a:extLst>
          </p:cNvPr>
          <p:cNvSpPr txBox="1"/>
          <p:nvPr/>
        </p:nvSpPr>
        <p:spPr>
          <a:xfrm>
            <a:off x="2508421" y="5342501"/>
            <a:ext cx="482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Aptos"/>
                <a:ea typeface="Roboto"/>
              </a:rPr>
              <a:t>More </a:t>
            </a:r>
            <a:r>
              <a:rPr lang="en-US" sz="2400" b="1" dirty="0">
                <a:solidFill>
                  <a:srgbClr val="595959"/>
                </a:solidFill>
                <a:latin typeface="Aptos"/>
                <a:ea typeface="Roboto"/>
              </a:rPr>
              <a:t>Volunteers</a:t>
            </a:r>
            <a:endParaRPr lang="en-GB" sz="2400" b="1" dirty="0">
              <a:solidFill>
                <a:srgbClr val="595959"/>
              </a:solidFill>
              <a:latin typeface="Aptos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3124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545</Words>
  <Application>Microsoft Office PowerPoint</Application>
  <PresentationFormat>Panorámica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Monserrat </vt:lpstr>
      <vt:lpstr>Montserrat SemiBold</vt:lpstr>
      <vt:lpstr>Roboto</vt:lpstr>
      <vt:lpstr>Office Theme</vt:lpstr>
      <vt:lpstr>Humanos 3D and Mobile Clinics: Innovation that Transforms Lives</vt:lpstr>
      <vt:lpstr> </vt:lpstr>
      <vt:lpstr>Presentación de PowerPoint</vt:lpstr>
      <vt:lpstr>Innovative aspects</vt:lpstr>
      <vt:lpstr>Our Impact</vt:lpstr>
      <vt:lpstr>He is</vt:lpstr>
      <vt:lpstr>Other Success Factors</vt:lpstr>
      <vt:lpstr>Financing, Sustainability and Challenges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Esteban H3D</cp:lastModifiedBy>
  <cp:revision>23</cp:revision>
  <dcterms:created xsi:type="dcterms:W3CDTF">2022-12-05T13:52:15Z</dcterms:created>
  <dcterms:modified xsi:type="dcterms:W3CDTF">2025-02-12T21:34:52Z</dcterms:modified>
</cp:coreProperties>
</file>