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15"/>
  </p:notesMasterIdLst>
  <p:sldIdLst>
    <p:sldId id="258" r:id="rId3"/>
    <p:sldId id="312" r:id="rId4"/>
    <p:sldId id="309" r:id="rId5"/>
    <p:sldId id="311" r:id="rId6"/>
    <p:sldId id="315" r:id="rId7"/>
    <p:sldId id="317" r:id="rId8"/>
    <p:sldId id="313" r:id="rId9"/>
    <p:sldId id="318" r:id="rId10"/>
    <p:sldId id="314" r:id="rId11"/>
    <p:sldId id="292" r:id="rId12"/>
    <p:sldId id="296" r:id="rId13"/>
    <p:sldId id="307" r:id="rId14"/>
  </p:sldIdLst>
  <p:sldSz cx="12192000" cy="6858000"/>
  <p:notesSz cx="6858000" cy="9144000"/>
  <p:embeddedFontLst>
    <p:embeddedFont>
      <p:font typeface="Roboto" panose="02000000000000000000" pitchFamily="2" charset="0"/>
      <p:regular r:id="rId16"/>
      <p:bold r:id="rId17"/>
      <p:italic r:id="rId18"/>
      <p:boldItalic r:id="rId19"/>
    </p:embeddedFont>
    <p:embeddedFont>
      <p:font typeface="Roboto Condensed" panose="02000000000000000000" pitchFamily="2" charset="0"/>
      <p:regular r:id="rId20"/>
      <p:bold r:id="rId21"/>
      <p:italic r:id="rId22"/>
      <p:boldItalic r:id="rId23"/>
    </p:embeddedFont>
    <p:embeddedFont>
      <p:font typeface="Roboto Condensed Medium" panose="02000000000000000000" pitchFamily="2"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4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B882E"/>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7393A6-38B7-4167-A1F9-D2650CA49BE1}" v="7" dt="2025-02-28T12:29:41.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1" autoAdjust="0"/>
    <p:restoredTop sz="78882" autoAdjust="0"/>
  </p:normalViewPr>
  <p:slideViewPr>
    <p:cSldViewPr snapToGrid="0" showGuides="1">
      <p:cViewPr varScale="1">
        <p:scale>
          <a:sx n="87" d="100"/>
          <a:sy n="87" d="100"/>
        </p:scale>
        <p:origin x="624" y="90"/>
      </p:cViewPr>
      <p:guideLst>
        <p:guide orient="horz" pos="1139"/>
        <p:guide pos="45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ja Günther" userId="WL3aZHKkfWulvqSxVYnFr+omP5i++ozLVcMYw9h76Mg=" providerId="None" clId="Web-{EA7393A6-38B7-4167-A1F9-D2650CA49BE1}"/>
    <pc:docChg chg="modSld">
      <pc:chgData name="Anja Günther" userId="WL3aZHKkfWulvqSxVYnFr+omP5i++ozLVcMYw9h76Mg=" providerId="None" clId="Web-{EA7393A6-38B7-4167-A1F9-D2650CA49BE1}" dt="2025-02-28T12:29:37.007" v="4" actId="20577"/>
      <pc:docMkLst>
        <pc:docMk/>
      </pc:docMkLst>
      <pc:sldChg chg="modSp">
        <pc:chgData name="Anja Günther" userId="WL3aZHKkfWulvqSxVYnFr+omP5i++ozLVcMYw9h76Mg=" providerId="None" clId="Web-{EA7393A6-38B7-4167-A1F9-D2650CA49BE1}" dt="2025-02-28T12:29:37.007" v="4" actId="20577"/>
        <pc:sldMkLst>
          <pc:docMk/>
          <pc:sldMk cId="2779129939" sldId="317"/>
        </pc:sldMkLst>
        <pc:spChg chg="mod">
          <ac:chgData name="Anja Günther" userId="WL3aZHKkfWulvqSxVYnFr+omP5i++ozLVcMYw9h76Mg=" providerId="None" clId="Web-{EA7393A6-38B7-4167-A1F9-D2650CA49BE1}" dt="2025-02-28T12:29:37.007" v="4" actId="20577"/>
          <ac:spMkLst>
            <pc:docMk/>
            <pc:sldMk cId="2779129939" sldId="317"/>
            <ac:spMk id="2" creationId="{200DCD22-C7F9-9471-BCA6-044CA96CF3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2F665-A65A-4FEC-8A4D-D72B89D83134}" type="datetimeFigureOut">
              <a:rPr lang="en-GB" smtClean="0"/>
              <a:t>28/02/2025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45822-F646-4CF2-A988-8FFB0BACC61C}" type="slidenum">
              <a:rPr lang="en-GB" smtClean="0"/>
              <a:t>‹Nr.›</a:t>
            </a:fld>
            <a:endParaRPr lang="en-GB"/>
          </a:p>
        </p:txBody>
      </p:sp>
    </p:spTree>
    <p:extLst>
      <p:ext uri="{BB962C8B-B14F-4D97-AF65-F5344CB8AC3E}">
        <p14:creationId xmlns:p14="http://schemas.microsoft.com/office/powerpoint/2010/main" val="14619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595959"/>
                </a:solidFill>
                <a:latin typeface="Roboto" panose="02000000000000000000" pitchFamily="2" charset="0"/>
                <a:ea typeface="Roboto" panose="02000000000000000000" pitchFamily="2" charset="0"/>
              </a:rPr>
              <a:t>AI at the Zero Project</a:t>
            </a:r>
            <a:br>
              <a:rPr lang="en-US" sz="1200" b="0" dirty="0">
                <a:solidFill>
                  <a:srgbClr val="595959"/>
                </a:solidFill>
                <a:latin typeface="Roboto" panose="02000000000000000000" pitchFamily="2" charset="0"/>
                <a:ea typeface="Roboto" panose="02000000000000000000" pitchFamily="2" charset="0"/>
              </a:rPr>
            </a:br>
            <a:r>
              <a:rPr lang="en-US" b="0" dirty="0">
                <a:solidFill>
                  <a:srgbClr val="595959"/>
                </a:solidFill>
                <a:latin typeface="Roboto" panose="02000000000000000000" pitchFamily="2" charset="0"/>
                <a:ea typeface="Roboto" panose="02000000000000000000" pitchFamily="2" charset="0"/>
              </a:rPr>
              <a:t>Michael Fembek</a:t>
            </a:r>
          </a:p>
          <a:p>
            <a:r>
              <a:rPr lang="en-US" b="0" dirty="0">
                <a:solidFill>
                  <a:srgbClr val="595959"/>
                </a:solidFill>
                <a:latin typeface="Roboto" panose="02000000000000000000" pitchFamily="2" charset="0"/>
                <a:ea typeface="Roboto" panose="02000000000000000000" pitchFamily="2" charset="0"/>
              </a:rPr>
              <a:t>Essl Foundation – Zero Project</a:t>
            </a:r>
          </a:p>
          <a:p>
            <a:r>
              <a:rPr lang="en-US" b="0" dirty="0">
                <a:solidFill>
                  <a:srgbClr val="595959"/>
                </a:solidFill>
              </a:rPr>
              <a:t>Austria</a:t>
            </a:r>
            <a:endParaRPr lang="en-US" b="0" dirty="0">
              <a:solidFill>
                <a:srgbClr val="595959"/>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595959"/>
                </a:solidFill>
                <a:latin typeface="Roboto" panose="02000000000000000000" pitchFamily="2" charset="0"/>
                <a:ea typeface="Roboto" panose="02000000000000000000" pitchFamily="2" charset="0"/>
              </a:rPr>
              <a:t>How to build AI that works for your organization</a:t>
            </a:r>
            <a:br>
              <a:rPr lang="en-US" b="0" dirty="0">
                <a:solidFill>
                  <a:srgbClr val="595959"/>
                </a:solidFill>
                <a:latin typeface="Roboto" panose="02000000000000000000" pitchFamily="2" charset="0"/>
                <a:ea typeface="Roboto" panose="02000000000000000000" pitchFamily="2" charset="0"/>
              </a:rPr>
            </a:br>
            <a:r>
              <a:rPr kumimoji="0" lang="en-US" sz="1200" b="0" i="0" u="none" strike="noStrike" kern="1200" cap="none" spc="0" normalizeH="0" baseline="0" noProof="0" dirty="0">
                <a:ln>
                  <a:noFill/>
                </a:ln>
                <a:solidFill>
                  <a:srgbClr val="595959"/>
                </a:solidFill>
                <a:effectLst/>
                <a:uLnTx/>
                <a:uFillTx/>
                <a:latin typeface="Roboto" panose="02000000000000000000" pitchFamily="2" charset="0"/>
                <a:ea typeface="Roboto" panose="02000000000000000000" pitchFamily="2" charset="0"/>
                <a:cs typeface="+mj-cs"/>
              </a:rPr>
              <a:t>Friday 7 March 2025 | 10:00 - 11:00</a:t>
            </a:r>
          </a:p>
          <a:p>
            <a:endParaRPr lang="en-GB" dirty="0">
              <a:solidFill>
                <a:srgbClr val="595959"/>
              </a:solidFill>
              <a:latin typeface="Roboto" panose="02000000000000000000" pitchFamily="2" charset="0"/>
              <a:ea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881E3-068B-48DF-8881-A991B8AEA7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22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45822-F646-4CF2-A988-8FFB0BACC61C}" type="slidenum">
              <a:rPr lang="en-GB" smtClean="0"/>
              <a:t>11</a:t>
            </a:fld>
            <a:endParaRPr lang="en-GB"/>
          </a:p>
        </p:txBody>
      </p:sp>
    </p:spTree>
    <p:extLst>
      <p:ext uri="{BB962C8B-B14F-4D97-AF65-F5344CB8AC3E}">
        <p14:creationId xmlns:p14="http://schemas.microsoft.com/office/powerpoint/2010/main" val="363587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2EF50-1804-AA40-0A65-381BA5ECB3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60CF4-F9AA-7BEC-B2CB-1D2B0659C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2074C-106E-5682-1D34-182B3FF5B0F6}"/>
              </a:ext>
            </a:extLst>
          </p:cNvPr>
          <p:cNvSpPr>
            <a:spLocks noGrp="1"/>
          </p:cNvSpPr>
          <p:nvPr>
            <p:ph type="body" idx="1"/>
          </p:nvPr>
        </p:nvSpPr>
        <p:spPr/>
        <p:txBody>
          <a:bodyPr/>
          <a:lstStyle/>
          <a:p>
            <a:pPr algn="l"/>
            <a:r>
              <a:rPr lang="en-US" b="0" i="0" dirty="0">
                <a:solidFill>
                  <a:srgbClr val="000000"/>
                </a:solidFill>
                <a:effectLst/>
                <a:latin typeface="Roboto" panose="02000000000000000000" pitchFamily="2" charset="0"/>
              </a:rPr>
              <a:t>With the Zero Project AI Assistant, the Zero Project's vision is to support global decision-makers and opinion leaders in innovating and scaling disability-inclusive solutions to implement the CRPD. </a:t>
            </a:r>
          </a:p>
          <a:p>
            <a:pPr algn="l"/>
            <a:r>
              <a:rPr lang="en-US" b="0" i="0" dirty="0">
                <a:solidFill>
                  <a:srgbClr val="000000"/>
                </a:solidFill>
                <a:effectLst/>
                <a:latin typeface="Roboto" panose="02000000000000000000" pitchFamily="2" charset="0"/>
              </a:rPr>
              <a:t>The Zero Project AI Assistant opens the wealth of knowledge on successful innovating and scaling processes to everyone – a wealth developed by the Zero Project Network since 2013 accessible as a public resource.  In partnerships, the Zero Project will constantly develop new tools supporting decision-making and collaboration globally and for all sectors of society. </a:t>
            </a:r>
          </a:p>
        </p:txBody>
      </p:sp>
      <p:sp>
        <p:nvSpPr>
          <p:cNvPr id="4" name="Slide Number Placeholder 3">
            <a:extLst>
              <a:ext uri="{FF2B5EF4-FFF2-40B4-BE49-F238E27FC236}">
                <a16:creationId xmlns:a16="http://schemas.microsoft.com/office/drawing/2014/main" id="{166BAE8C-1F58-9E47-5A95-35132672E049}"/>
              </a:ext>
            </a:extLst>
          </p:cNvPr>
          <p:cNvSpPr>
            <a:spLocks noGrp="1"/>
          </p:cNvSpPr>
          <p:nvPr>
            <p:ph type="sldNum" sz="quarter" idx="5"/>
          </p:nvPr>
        </p:nvSpPr>
        <p:spPr/>
        <p:txBody>
          <a:bodyPr/>
          <a:lstStyle/>
          <a:p>
            <a:fld id="{8F645822-F646-4CF2-A988-8FFB0BACC61C}" type="slidenum">
              <a:rPr lang="en-GB" smtClean="0"/>
              <a:t>2</a:t>
            </a:fld>
            <a:endParaRPr lang="en-GB"/>
          </a:p>
        </p:txBody>
      </p:sp>
    </p:spTree>
    <p:extLst>
      <p:ext uri="{BB962C8B-B14F-4D97-AF65-F5344CB8AC3E}">
        <p14:creationId xmlns:p14="http://schemas.microsoft.com/office/powerpoint/2010/main" val="378077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screenshot of the Zero Project AI Assistant homepage. The interface features a large green heading that says 'Chat with the Zero Project AI Assistant' along with the Zero Project logo. Below, there are three example questions related to inclusive job platforms, policymaking for people with disabilities, and technological innovations in sub-Saharan Africa. A language selection dropdown, an easy language toggle, and a text input box for asking new questions are also visible. The top right corner shows options to clear chat, manage file uploads, access developer settings, and log out.</a:t>
            </a:r>
          </a:p>
        </p:txBody>
      </p:sp>
      <p:sp>
        <p:nvSpPr>
          <p:cNvPr id="4" name="Slide Number Placeholder 3"/>
          <p:cNvSpPr>
            <a:spLocks noGrp="1"/>
          </p:cNvSpPr>
          <p:nvPr>
            <p:ph type="sldNum" sz="quarter" idx="5"/>
          </p:nvPr>
        </p:nvSpPr>
        <p:spPr/>
        <p:txBody>
          <a:bodyPr/>
          <a:lstStyle/>
          <a:p>
            <a:fld id="{8F645822-F646-4CF2-A988-8FFB0BACC61C}" type="slidenum">
              <a:rPr lang="en-GB" smtClean="0"/>
              <a:t>3</a:t>
            </a:fld>
            <a:endParaRPr lang="en-GB"/>
          </a:p>
        </p:txBody>
      </p:sp>
    </p:spTree>
    <p:extLst>
      <p:ext uri="{BB962C8B-B14F-4D97-AF65-F5344CB8AC3E}">
        <p14:creationId xmlns:p14="http://schemas.microsoft.com/office/powerpoint/2010/main" val="397500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8698E-077E-1188-B0ED-B0017DD7D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41595-6FD9-A119-03CB-B90BB7E681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4E510F-29D8-9812-8F84-F343E4542FBF}"/>
              </a:ext>
            </a:extLst>
          </p:cNvPr>
          <p:cNvSpPr>
            <a:spLocks noGrp="1"/>
          </p:cNvSpPr>
          <p:nvPr>
            <p:ph type="body" idx="1"/>
          </p:nvPr>
        </p:nvSpPr>
        <p:spPr/>
        <p:txBody>
          <a:bodyPr/>
          <a:lstStyle/>
          <a:p>
            <a:r>
              <a:rPr lang="en-US" dirty="0"/>
              <a:t>A screenshot of the Zero Project AI Assistant interface. On the left, a chat panel displays a response to the question 'What is the Zero Project?' with information about the initiative, citations, and follow-up questions. On the right, a document viewer shows the cover page of the 'Zero Project Report 2023' with the tagline 'For a world with zero barriers.'</a:t>
            </a:r>
          </a:p>
        </p:txBody>
      </p:sp>
      <p:sp>
        <p:nvSpPr>
          <p:cNvPr id="4" name="Slide Number Placeholder 3">
            <a:extLst>
              <a:ext uri="{FF2B5EF4-FFF2-40B4-BE49-F238E27FC236}">
                <a16:creationId xmlns:a16="http://schemas.microsoft.com/office/drawing/2014/main" id="{EE8C926B-DB36-D205-2192-DCC2E017A927}"/>
              </a:ext>
            </a:extLst>
          </p:cNvPr>
          <p:cNvSpPr>
            <a:spLocks noGrp="1"/>
          </p:cNvSpPr>
          <p:nvPr>
            <p:ph type="sldNum" sz="quarter" idx="5"/>
          </p:nvPr>
        </p:nvSpPr>
        <p:spPr/>
        <p:txBody>
          <a:bodyPr/>
          <a:lstStyle/>
          <a:p>
            <a:fld id="{8F645822-F646-4CF2-A988-8FFB0BACC61C}" type="slidenum">
              <a:rPr lang="en-GB" smtClean="0"/>
              <a:t>4</a:t>
            </a:fld>
            <a:endParaRPr lang="en-GB"/>
          </a:p>
        </p:txBody>
      </p:sp>
    </p:spTree>
    <p:extLst>
      <p:ext uri="{BB962C8B-B14F-4D97-AF65-F5344CB8AC3E}">
        <p14:creationId xmlns:p14="http://schemas.microsoft.com/office/powerpoint/2010/main" val="1009759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screenshot of the Zero Project AI Assistant homepage. The interface features a large grey heading that says, 'Search for resources'. There are two drop downs: one for selecting how many results are shown and one for selecting the media types. Below is a text input box for asking new questions. On the bottom, there are three example questions related to inclusive job platforms, policymaking for people with disabilities, and technological innovations in sub-Saharan Africa. The top right corner shows options to access developer settings and log out.</a:t>
            </a:r>
          </a:p>
        </p:txBody>
      </p:sp>
      <p:sp>
        <p:nvSpPr>
          <p:cNvPr id="4" name="Slide Number Placeholder 3"/>
          <p:cNvSpPr>
            <a:spLocks noGrp="1"/>
          </p:cNvSpPr>
          <p:nvPr>
            <p:ph type="sldNum" sz="quarter" idx="5"/>
          </p:nvPr>
        </p:nvSpPr>
        <p:spPr/>
        <p:txBody>
          <a:bodyPr/>
          <a:lstStyle/>
          <a:p>
            <a:fld id="{8F645822-F646-4CF2-A988-8FFB0BACC61C}" type="slidenum">
              <a:rPr lang="en-GB" smtClean="0"/>
              <a:t>5</a:t>
            </a:fld>
            <a:endParaRPr lang="en-GB"/>
          </a:p>
        </p:txBody>
      </p:sp>
    </p:spTree>
    <p:extLst>
      <p:ext uri="{BB962C8B-B14F-4D97-AF65-F5344CB8AC3E}">
        <p14:creationId xmlns:p14="http://schemas.microsoft.com/office/powerpoint/2010/main" val="259644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screenshot of the Zero Project AI Assistant homepage showing a user interface with two questions in gray boxes:</a:t>
            </a:r>
          </a:p>
          <a:p>
            <a:r>
              <a:rPr lang="en-US" dirty="0"/>
              <a:t>"How can people with disabilities be part of policy-making processes?"</a:t>
            </a:r>
          </a:p>
          <a:p>
            <a:r>
              <a:rPr lang="en-US" dirty="0"/>
              <a:t>"Which </a:t>
            </a:r>
            <a:r>
              <a:rPr lang="en-US" dirty="0" err="1"/>
              <a:t>organisations</a:t>
            </a:r>
            <a:r>
              <a:rPr lang="en-US" dirty="0"/>
              <a:t> in sub-Saharan Africa work with technological innovations?"</a:t>
            </a:r>
          </a:p>
          <a:p>
            <a:endParaRPr lang="en-US" dirty="0"/>
          </a:p>
          <a:p>
            <a:r>
              <a:rPr lang="en-US" dirty="0"/>
              <a:t>Below the questions, there is a dropdown menu labeled "Include data from:" with a purple background. The dropdown is expanded, revealing multiple checkboxes for selecting data sources. The options listed are: "All organizations“, "Zero Project“, "</a:t>
            </a:r>
            <a:r>
              <a:rPr lang="en-US" dirty="0" err="1"/>
              <a:t>Descubreme</a:t>
            </a:r>
            <a:r>
              <a:rPr lang="en-US" dirty="0"/>
              <a:t>“, "Enable India“, "G3ICT“, "GIZ" </a:t>
            </a:r>
          </a:p>
        </p:txBody>
      </p:sp>
      <p:sp>
        <p:nvSpPr>
          <p:cNvPr id="4" name="Slide Number Placeholder 3"/>
          <p:cNvSpPr>
            <a:spLocks noGrp="1"/>
          </p:cNvSpPr>
          <p:nvPr>
            <p:ph type="sldNum" sz="quarter" idx="5"/>
          </p:nvPr>
        </p:nvSpPr>
        <p:spPr/>
        <p:txBody>
          <a:bodyPr/>
          <a:lstStyle/>
          <a:p>
            <a:fld id="{8F645822-F646-4CF2-A988-8FFB0BACC61C}" type="slidenum">
              <a:rPr lang="en-GB" smtClean="0"/>
              <a:t>6</a:t>
            </a:fld>
            <a:endParaRPr lang="en-GB"/>
          </a:p>
        </p:txBody>
      </p:sp>
    </p:spTree>
    <p:extLst>
      <p:ext uri="{BB962C8B-B14F-4D97-AF65-F5344CB8AC3E}">
        <p14:creationId xmlns:p14="http://schemas.microsoft.com/office/powerpoint/2010/main" val="15906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B573-84E7-0748-3341-0E89CE20F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3D799-EFA9-BF6A-E44E-008719F72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9D9D1C-81A8-4A8F-1C6D-9DDB3889885D}"/>
              </a:ext>
            </a:extLst>
          </p:cNvPr>
          <p:cNvSpPr>
            <a:spLocks noGrp="1"/>
          </p:cNvSpPr>
          <p:nvPr>
            <p:ph type="body" idx="1"/>
          </p:nvPr>
        </p:nvSpPr>
        <p:spPr/>
        <p:txBody>
          <a:bodyPr/>
          <a:lstStyle/>
          <a:p>
            <a:pPr algn="l"/>
            <a:r>
              <a:rPr lang="en-US" sz="1800" b="0" i="0" u="none" strike="noStrike" baseline="0" dirty="0">
                <a:solidFill>
                  <a:srgbClr val="000000"/>
                </a:solidFill>
                <a:latin typeface="NeueHaasGroteskDisp Pro Md"/>
              </a:rPr>
              <a:t>The </a:t>
            </a:r>
            <a:r>
              <a:rPr lang="en-US" sz="1800" b="0" i="0" u="none" strike="noStrike" baseline="0" dirty="0">
                <a:solidFill>
                  <a:srgbClr val="008E46"/>
                </a:solidFill>
                <a:latin typeface="NeueHaasGroteskDisp Pro Md"/>
              </a:rPr>
              <a:t>#ZeroCon25 Infobot provides </a:t>
            </a:r>
            <a:r>
              <a:rPr lang="en-US" sz="1800" b="0" i="0" u="none" strike="noStrike" baseline="0" dirty="0">
                <a:solidFill>
                  <a:srgbClr val="221E1F"/>
                </a:solidFill>
                <a:latin typeface="NeueHaasGroteskDisp Pro Md"/>
              </a:rPr>
              <a:t>instant answers to make the most of your Zero Project Conference 2025 experience!</a:t>
            </a:r>
            <a:endParaRPr lang="en-GB" b="0" i="0" dirty="0">
              <a:effectLst/>
            </a:endParaRPr>
          </a:p>
        </p:txBody>
      </p:sp>
      <p:sp>
        <p:nvSpPr>
          <p:cNvPr id="4" name="Slide Number Placeholder 3">
            <a:extLst>
              <a:ext uri="{FF2B5EF4-FFF2-40B4-BE49-F238E27FC236}">
                <a16:creationId xmlns:a16="http://schemas.microsoft.com/office/drawing/2014/main" id="{C3573799-A746-4B58-FEC7-59E03675DF38}"/>
              </a:ext>
            </a:extLst>
          </p:cNvPr>
          <p:cNvSpPr>
            <a:spLocks noGrp="1"/>
          </p:cNvSpPr>
          <p:nvPr>
            <p:ph type="sldNum" sz="quarter" idx="5"/>
          </p:nvPr>
        </p:nvSpPr>
        <p:spPr/>
        <p:txBody>
          <a:bodyPr/>
          <a:lstStyle/>
          <a:p>
            <a:fld id="{8F645822-F646-4CF2-A988-8FFB0BACC61C}" type="slidenum">
              <a:rPr lang="en-GB" smtClean="0"/>
              <a:t>7</a:t>
            </a:fld>
            <a:endParaRPr lang="en-GB"/>
          </a:p>
        </p:txBody>
      </p:sp>
    </p:spTree>
    <p:extLst>
      <p:ext uri="{BB962C8B-B14F-4D97-AF65-F5344CB8AC3E}">
        <p14:creationId xmlns:p14="http://schemas.microsoft.com/office/powerpoint/2010/main" val="2296870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NeueHaasGroteskText Pro"/>
              </a:rPr>
              <a:t>Participants can a</a:t>
            </a:r>
            <a:r>
              <a:rPr lang="en-US" sz="1800" b="0" i="0" u="none" strike="noStrike" baseline="0" dirty="0">
                <a:solidFill>
                  <a:srgbClr val="221E1F"/>
                </a:solidFill>
                <a:latin typeface="NeueHaasGroteskText Pro"/>
              </a:rPr>
              <a:t>sk about:</a:t>
            </a:r>
          </a:p>
          <a:p>
            <a:r>
              <a:rPr lang="en-US" sz="1800" b="0" i="0" u="none" strike="noStrike" baseline="0" dirty="0">
                <a:solidFill>
                  <a:srgbClr val="221E1F"/>
                </a:solidFill>
                <a:latin typeface="NeueHaasGroteskText Pro"/>
              </a:rPr>
              <a:t>• Session schedules</a:t>
            </a:r>
          </a:p>
          <a:p>
            <a:r>
              <a:rPr lang="en-US" sz="1800" b="0" i="0" u="none" strike="noStrike" baseline="0" dirty="0">
                <a:solidFill>
                  <a:srgbClr val="221E1F"/>
                </a:solidFill>
                <a:latin typeface="NeueHaasGroteskText Pro"/>
              </a:rPr>
              <a:t>• Accessibility features</a:t>
            </a:r>
          </a:p>
          <a:p>
            <a:r>
              <a:rPr lang="en-US" sz="1800" b="0" i="0" u="none" strike="noStrike" baseline="0" dirty="0">
                <a:solidFill>
                  <a:srgbClr val="221E1F"/>
                </a:solidFill>
                <a:latin typeface="NeueHaasGroteskText Pro"/>
              </a:rPr>
              <a:t>• Speaker bios</a:t>
            </a:r>
          </a:p>
          <a:p>
            <a:r>
              <a:rPr lang="en-US" sz="1800" b="0" i="0" u="none" strike="noStrike" baseline="0" dirty="0">
                <a:solidFill>
                  <a:srgbClr val="221E1F"/>
                </a:solidFill>
                <a:latin typeface="NeueHaasGroteskText Pro"/>
              </a:rPr>
              <a:t>• Inclusive </a:t>
            </a:r>
            <a:r>
              <a:rPr lang="en-US" sz="1800" b="0" i="0" u="none" strike="noStrike" baseline="0" dirty="0" err="1">
                <a:solidFill>
                  <a:srgbClr val="221E1F"/>
                </a:solidFill>
                <a:latin typeface="NeueHaasGroteskText Pro"/>
              </a:rPr>
              <a:t>sightseeingin</a:t>
            </a:r>
            <a:r>
              <a:rPr lang="en-US" sz="1800" b="0" i="0" u="none" strike="noStrike" baseline="0" dirty="0">
                <a:solidFill>
                  <a:srgbClr val="221E1F"/>
                </a:solidFill>
                <a:latin typeface="NeueHaasGroteskText Pro"/>
              </a:rPr>
              <a:t> Vienna</a:t>
            </a:r>
          </a:p>
          <a:p>
            <a:r>
              <a:rPr lang="en-US" sz="1800" b="0" i="0" u="none" strike="noStrike" baseline="0" dirty="0">
                <a:solidFill>
                  <a:srgbClr val="221E1F"/>
                </a:solidFill>
                <a:latin typeface="NeueHaasGroteskText Pro"/>
              </a:rPr>
              <a:t>• The Zero Project and its activities worldwide</a:t>
            </a:r>
          </a:p>
          <a:p>
            <a:endParaRPr lang="en-US" sz="1800" b="0" i="0" u="none" strike="noStrike" baseline="0" dirty="0">
              <a:solidFill>
                <a:srgbClr val="221E1F"/>
              </a:solidFill>
              <a:latin typeface="NeueHaasGroteskText Pro"/>
            </a:endParaRPr>
          </a:p>
          <a:p>
            <a:pPr algn="l"/>
            <a:r>
              <a:rPr lang="en-US" sz="1800" b="0" i="0" u="none" strike="noStrike" baseline="0" dirty="0">
                <a:solidFill>
                  <a:srgbClr val="000000"/>
                </a:solidFill>
                <a:latin typeface="NeueHaasGroteskText Pro"/>
              </a:rPr>
              <a:t> Available on WhatsApp at +43 664 99462054. </a:t>
            </a:r>
          </a:p>
        </p:txBody>
      </p:sp>
      <p:sp>
        <p:nvSpPr>
          <p:cNvPr id="4" name="Slide Number Placeholder 3"/>
          <p:cNvSpPr>
            <a:spLocks noGrp="1"/>
          </p:cNvSpPr>
          <p:nvPr>
            <p:ph type="sldNum" sz="quarter" idx="5"/>
          </p:nvPr>
        </p:nvSpPr>
        <p:spPr/>
        <p:txBody>
          <a:bodyPr/>
          <a:lstStyle/>
          <a:p>
            <a:fld id="{8F645822-F646-4CF2-A988-8FFB0BACC61C}" type="slidenum">
              <a:rPr lang="en-GB" smtClean="0"/>
              <a:t>8</a:t>
            </a:fld>
            <a:endParaRPr lang="en-GB"/>
          </a:p>
        </p:txBody>
      </p:sp>
    </p:spTree>
    <p:extLst>
      <p:ext uri="{BB962C8B-B14F-4D97-AF65-F5344CB8AC3E}">
        <p14:creationId xmlns:p14="http://schemas.microsoft.com/office/powerpoint/2010/main" val="31348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F6067-9392-9456-4157-F26337EB4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5F0FE6-9792-F9F5-F78F-412AB2FDDA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1766E-C7E3-F4FA-39DA-725FD56BA9E3}"/>
              </a:ext>
            </a:extLst>
          </p:cNvPr>
          <p:cNvSpPr>
            <a:spLocks noGrp="1"/>
          </p:cNvSpPr>
          <p:nvPr>
            <p:ph type="body" idx="1"/>
          </p:nvPr>
        </p:nvSpPr>
        <p:spPr/>
        <p:txBody>
          <a:bodyPr/>
          <a:lstStyle/>
          <a:p>
            <a:pPr marL="0" indent="0" algn="l" rtl="0" fontAlgn="base">
              <a:buFont typeface="Arial" panose="020B0604020202020204" pitchFamily="34" charset="0"/>
              <a:buNone/>
            </a:pPr>
            <a:r>
              <a:rPr lang="en-US" b="0" i="0" dirty="0">
                <a:effectLst/>
              </a:rPr>
              <a:t>The Equitable AI Alliance places experts with direct experience of disability and technology at the heart of influential debates about opportunities and risks related to artificial intelligence. In line with the Zero Project’s mission of creating a world with zero barriers for persons with disabilities, the Alliance’s objective is to steer decision-making in critical developments that are poised to fundamentally change our society.</a:t>
            </a:r>
            <a:endParaRPr lang="en-GB" b="0" i="0" dirty="0">
              <a:effectLst/>
            </a:endParaRPr>
          </a:p>
        </p:txBody>
      </p:sp>
      <p:sp>
        <p:nvSpPr>
          <p:cNvPr id="4" name="Slide Number Placeholder 3">
            <a:extLst>
              <a:ext uri="{FF2B5EF4-FFF2-40B4-BE49-F238E27FC236}">
                <a16:creationId xmlns:a16="http://schemas.microsoft.com/office/drawing/2014/main" id="{371F728D-3559-F33E-FFFC-29F4424CCACF}"/>
              </a:ext>
            </a:extLst>
          </p:cNvPr>
          <p:cNvSpPr>
            <a:spLocks noGrp="1"/>
          </p:cNvSpPr>
          <p:nvPr>
            <p:ph type="sldNum" sz="quarter" idx="5"/>
          </p:nvPr>
        </p:nvSpPr>
        <p:spPr/>
        <p:txBody>
          <a:bodyPr/>
          <a:lstStyle/>
          <a:p>
            <a:fld id="{8F645822-F646-4CF2-A988-8FFB0BACC61C}" type="slidenum">
              <a:rPr lang="en-GB" smtClean="0"/>
              <a:t>9</a:t>
            </a:fld>
            <a:endParaRPr lang="en-GB"/>
          </a:p>
        </p:txBody>
      </p:sp>
    </p:spTree>
    <p:extLst>
      <p:ext uri="{BB962C8B-B14F-4D97-AF65-F5344CB8AC3E}">
        <p14:creationId xmlns:p14="http://schemas.microsoft.com/office/powerpoint/2010/main" val="2360200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257FC-3D76-F6C6-E05D-A0BA5F364A89}"/>
              </a:ext>
            </a:extLst>
          </p:cNvPr>
          <p:cNvSpPr>
            <a:spLocks noGrp="1"/>
          </p:cNvSpPr>
          <p:nvPr>
            <p:ph type="ctrTitle"/>
          </p:nvPr>
        </p:nvSpPr>
        <p:spPr>
          <a:xfrm>
            <a:off x="1524000" y="1849347"/>
            <a:ext cx="9144000" cy="1660615"/>
          </a:xfrm>
        </p:spPr>
        <p:txBody>
          <a:bodyPr anchor="b"/>
          <a:lstStyle>
            <a:lvl1pPr algn="l">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DF4B9D77-269C-AFF7-569B-BA6BB8FED195}"/>
              </a:ext>
            </a:extLst>
          </p:cNvPr>
          <p:cNvSpPr>
            <a:spLocks noGrp="1"/>
          </p:cNvSpPr>
          <p:nvPr>
            <p:ph type="subTitle" idx="1"/>
          </p:nvPr>
        </p:nvSpPr>
        <p:spPr>
          <a:xfrm>
            <a:off x="1524000" y="3602038"/>
            <a:ext cx="9144000" cy="1655762"/>
          </a:xfrm>
        </p:spPr>
        <p:txBody>
          <a:bodyPr>
            <a:normAutofit/>
          </a:bodyPr>
          <a:lstStyle>
            <a:lvl1pPr marL="0" indent="0" algn="l">
              <a:buNone/>
              <a:defRPr sz="3600">
                <a:solidFill>
                  <a:srgbClr val="59595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8" name="Picture 7" descr=" &quot;Zero Project&quot; written in green font above the claim &quot;For a world with zero barriers&quot;, and next to an illustration of a green seedling breaking through a circle.">
            <a:extLst>
              <a:ext uri="{FF2B5EF4-FFF2-40B4-BE49-F238E27FC236}">
                <a16:creationId xmlns:a16="http://schemas.microsoft.com/office/drawing/2014/main" id="{B02FD083-9911-11BC-2C78-ECA861FB55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885" y="701233"/>
            <a:ext cx="4332270" cy="820243"/>
          </a:xfrm>
          <a:prstGeom prst="rect">
            <a:avLst/>
          </a:prstGeom>
        </p:spPr>
      </p:pic>
      <p:sp>
        <p:nvSpPr>
          <p:cNvPr id="10" name="Content Placeholder 2">
            <a:extLst>
              <a:ext uri="{FF2B5EF4-FFF2-40B4-BE49-F238E27FC236}">
                <a16:creationId xmlns:a16="http://schemas.microsoft.com/office/drawing/2014/main" id="{164B82DB-BFB6-DD0D-6348-A488EDDDF1EF}"/>
              </a:ext>
            </a:extLst>
          </p:cNvPr>
          <p:cNvSpPr>
            <a:spLocks noGrp="1"/>
          </p:cNvSpPr>
          <p:nvPr>
            <p:ph idx="10"/>
          </p:nvPr>
        </p:nvSpPr>
        <p:spPr>
          <a:xfrm>
            <a:off x="1524000" y="5353051"/>
            <a:ext cx="5334000" cy="1352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532874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This is a large group photo of diverse individuals gathered in a conference-like setting. They represent various ages, ethnic backgrounds, and gender identities, unified in what seems to be a shared mission, as indicated by the banners reading &quot;Zero Project&quot; with the tagline &quot;For a world with zero barriers.&quot; The participants are arranged in rows, some seated and some standing, with a few individuals prominently positioned in the foreground. The environment suggests a focus on inclusivity and the collective pursuit of an accessible world free from obstacles that might prevent equality and participation for all. The atmosphere appears to be positive and collaborative, capturing a moment of solidarity among individuals likely dedicated to social justice, accessibility, and advocacy.">
            <a:extLst>
              <a:ext uri="{FF2B5EF4-FFF2-40B4-BE49-F238E27FC236}">
                <a16:creationId xmlns:a16="http://schemas.microsoft.com/office/drawing/2014/main" id="{7C7F72E6-A968-3783-271B-C54A2AE20A54}"/>
              </a:ext>
            </a:extLst>
          </p:cNvPr>
          <p:cNvPicPr>
            <a:picLocks noChangeAspect="1"/>
          </p:cNvPicPr>
          <p:nvPr userDrawn="1"/>
        </p:nvPicPr>
        <p:blipFill>
          <a:blip r:embed="rId2"/>
          <a:srcRect t="29554" b="5570"/>
          <a:stretch/>
        </p:blipFill>
        <p:spPr>
          <a:xfrm>
            <a:off x="0" y="0"/>
            <a:ext cx="12192000" cy="5272323"/>
          </a:xfrm>
          <a:prstGeom prst="rect">
            <a:avLst/>
          </a:prstGeom>
        </p:spPr>
      </p:pic>
    </p:spTree>
    <p:extLst>
      <p:ext uri="{BB962C8B-B14F-4D97-AF65-F5344CB8AC3E}">
        <p14:creationId xmlns:p14="http://schemas.microsoft.com/office/powerpoint/2010/main" val="143241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8339893" cy="584775"/>
          </a:xfrm>
          <a:prstGeom prst="rect">
            <a:avLst/>
          </a:prstGeom>
          <a:noFill/>
        </p:spPr>
        <p:txBody>
          <a:bodyPr wrap="square">
            <a:spAutoFit/>
          </a:bodyPr>
          <a:lstStyle/>
          <a:p>
            <a:r>
              <a:rPr lang="en-US" sz="3200" b="0" dirty="0">
                <a:solidFill>
                  <a:srgbClr val="2B882E"/>
                </a:solidFill>
                <a:latin typeface="Arial" panose="020B0604020202020204" pitchFamily="34" charset="0"/>
                <a:cs typeface="Arial" panose="020B0604020202020204" pitchFamily="34" charset="0"/>
              </a:rPr>
              <a:t>Zero Project Conference 2025 (#ZeroCon25)</a:t>
            </a:r>
            <a:endParaRPr lang="en-GB" sz="3200" b="0"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1652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28/02/2025</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1997991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28/02/2025</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799274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28/02/2025</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26876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28/02/2025</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#ZeroCon25</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74543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28/02/2025</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#ZeroCon25</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73945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28/02/2025</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#ZeroCon25</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614732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28/02/2025</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352447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28/02/2025</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082626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42786-30BF-A2CE-3434-21E31E73D2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F2940E-7B1D-99A5-4D58-273992132EA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9A58B0-5ADF-8695-F4CF-27F06FA5EEA7}"/>
              </a:ext>
            </a:extLst>
          </p:cNvPr>
          <p:cNvSpPr>
            <a:spLocks noGrp="1"/>
          </p:cNvSpPr>
          <p:nvPr>
            <p:ph type="dt" sz="half" idx="10"/>
          </p:nvPr>
        </p:nvSpPr>
        <p:spPr/>
        <p:txBody>
          <a:bodyPr/>
          <a:lstStyle/>
          <a:p>
            <a:fld id="{C7884E1E-E3ED-4715-B60B-449B7BF72BFC}" type="datetimeFigureOut">
              <a:rPr lang="en-GB" smtClean="0"/>
              <a:t>28/02/2025</a:t>
            </a:fld>
            <a:endParaRPr lang="en-GB"/>
          </a:p>
        </p:txBody>
      </p:sp>
      <p:sp>
        <p:nvSpPr>
          <p:cNvPr id="5" name="Footer Placeholder 4">
            <a:extLst>
              <a:ext uri="{FF2B5EF4-FFF2-40B4-BE49-F238E27FC236}">
                <a16:creationId xmlns:a16="http://schemas.microsoft.com/office/drawing/2014/main" id="{67393849-54F4-B155-CAA8-6555B253E6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3A5985-3FF7-7256-0E9C-39FE3C2A3210}"/>
              </a:ext>
            </a:extLst>
          </p:cNvPr>
          <p:cNvSpPr>
            <a:spLocks noGrp="1"/>
          </p:cNvSpPr>
          <p:nvPr>
            <p:ph type="sldNum" sz="quarter" idx="12"/>
          </p:nvPr>
        </p:nvSpPr>
        <p:spPr/>
        <p:txBody>
          <a:bodyPr/>
          <a:lstStyle/>
          <a:p>
            <a:fld id="{3EE83EDB-A0F0-41AC-B8DF-7F7BF1AAEA14}" type="slidenum">
              <a:rPr lang="en-GB" smtClean="0"/>
              <a:t>‹Nr.›</a:t>
            </a:fld>
            <a:endParaRPr lang="en-GB"/>
          </a:p>
        </p:txBody>
      </p:sp>
      <p:pic>
        <p:nvPicPr>
          <p:cNvPr id="8" name="Picture 7">
            <a:extLst>
              <a:ext uri="{FF2B5EF4-FFF2-40B4-BE49-F238E27FC236}">
                <a16:creationId xmlns:a16="http://schemas.microsoft.com/office/drawing/2014/main" id="{A6312816-17AE-DCC6-AE3F-E0A0548B3B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60477" y="5822736"/>
            <a:ext cx="722152" cy="723115"/>
          </a:xfrm>
          <a:prstGeom prst="rect">
            <a:avLst/>
          </a:prstGeom>
        </p:spPr>
      </p:pic>
    </p:spTree>
    <p:extLst>
      <p:ext uri="{BB962C8B-B14F-4D97-AF65-F5344CB8AC3E}">
        <p14:creationId xmlns:p14="http://schemas.microsoft.com/office/powerpoint/2010/main" val="1412125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28/02/2025</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70233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28/02/2025</a:t>
            </a:fld>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99377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Illustration of a globe in Zero Project-green. There are lines connecting dots all around the world; symbolising the Zero Project Network and mission of finding and sharing innovative solutions. Fragments of the American, African and European continents can be seen in this version.">
            <a:extLst>
              <a:ext uri="{FF2B5EF4-FFF2-40B4-BE49-F238E27FC236}">
                <a16:creationId xmlns:a16="http://schemas.microsoft.com/office/drawing/2014/main" id="{CD753FD6-D318-36AA-B3CF-EA620837E99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480741" y="0"/>
            <a:ext cx="4711259" cy="6328229"/>
          </a:xfrm>
          <a:prstGeom prst="rect">
            <a:avLst/>
          </a:prstGeom>
        </p:spPr>
      </p:pic>
      <p:sp>
        <p:nvSpPr>
          <p:cNvPr id="2" name="Title 1">
            <a:extLst>
              <a:ext uri="{FF2B5EF4-FFF2-40B4-BE49-F238E27FC236}">
                <a16:creationId xmlns:a16="http://schemas.microsoft.com/office/drawing/2014/main" id="{8FEEA4A3-D28F-E615-ACB4-E532CCA58027}"/>
              </a:ext>
            </a:extLst>
          </p:cNvPr>
          <p:cNvSpPr>
            <a:spLocks noGrp="1"/>
          </p:cNvSpPr>
          <p:nvPr>
            <p:ph type="title"/>
          </p:nvPr>
        </p:nvSpPr>
        <p:spPr>
          <a:xfrm>
            <a:off x="831850" y="1709738"/>
            <a:ext cx="7777894"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04220D-2D5C-9A52-CFC4-674686186FDD}"/>
              </a:ext>
            </a:extLst>
          </p:cNvPr>
          <p:cNvSpPr>
            <a:spLocks noGrp="1"/>
          </p:cNvSpPr>
          <p:nvPr>
            <p:ph type="body" idx="1"/>
          </p:nvPr>
        </p:nvSpPr>
        <p:spPr>
          <a:xfrm>
            <a:off x="831850" y="4589463"/>
            <a:ext cx="7777894" cy="1500187"/>
          </a:xfrm>
        </p:spPr>
        <p:txBody>
          <a:bodyPr>
            <a:normAutofit/>
          </a:bodyPr>
          <a:lstStyle>
            <a:lvl1pPr marL="0" indent="0">
              <a:buNone/>
              <a:defRPr sz="3200">
                <a:solidFill>
                  <a:srgbClr val="595959"/>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461184-E2F1-7ACF-2BED-5C7E70E536FB}"/>
              </a:ext>
            </a:extLst>
          </p:cNvPr>
          <p:cNvSpPr>
            <a:spLocks noGrp="1"/>
          </p:cNvSpPr>
          <p:nvPr>
            <p:ph type="dt" sz="half" idx="10"/>
          </p:nvPr>
        </p:nvSpPr>
        <p:spPr/>
        <p:txBody>
          <a:bodyPr/>
          <a:lstStyle/>
          <a:p>
            <a:fld id="{C7884E1E-E3ED-4715-B60B-449B7BF72BFC}" type="datetimeFigureOut">
              <a:rPr lang="en-GB" smtClean="0"/>
              <a:t>28/02/2025</a:t>
            </a:fld>
            <a:endParaRPr lang="en-GB"/>
          </a:p>
        </p:txBody>
      </p:sp>
      <p:sp>
        <p:nvSpPr>
          <p:cNvPr id="5" name="Footer Placeholder 4">
            <a:extLst>
              <a:ext uri="{FF2B5EF4-FFF2-40B4-BE49-F238E27FC236}">
                <a16:creationId xmlns:a16="http://schemas.microsoft.com/office/drawing/2014/main" id="{D5C78CB1-421C-CEEE-F5EA-2F31647C1A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5659C4-9CCC-AC6F-4241-34400FDE9536}"/>
              </a:ext>
            </a:extLst>
          </p:cNvPr>
          <p:cNvSpPr>
            <a:spLocks noGrp="1"/>
          </p:cNvSpPr>
          <p:nvPr>
            <p:ph type="sldNum" sz="quarter" idx="12"/>
          </p:nvPr>
        </p:nvSpPr>
        <p:spPr/>
        <p:txBody>
          <a:bodyPr/>
          <a:lstStyle/>
          <a:p>
            <a:fld id="{3EE83EDB-A0F0-41AC-B8DF-7F7BF1AAEA14}" type="slidenum">
              <a:rPr lang="en-GB" smtClean="0"/>
              <a:t>‹Nr.›</a:t>
            </a:fld>
            <a:endParaRPr lang="en-GB"/>
          </a:p>
        </p:txBody>
      </p:sp>
    </p:spTree>
    <p:extLst>
      <p:ext uri="{BB962C8B-B14F-4D97-AF65-F5344CB8AC3E}">
        <p14:creationId xmlns:p14="http://schemas.microsoft.com/office/powerpoint/2010/main" val="99861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9" name="Picture 8" descr="Illustration of a globe in Zero Project-green. There are lines connecting dots all around the world; symbolising the Zero Project Network and mission of finding and sharing innovative solutions. Fragments of the Americas can be seen in this version.">
            <a:extLst>
              <a:ext uri="{FF2B5EF4-FFF2-40B4-BE49-F238E27FC236}">
                <a16:creationId xmlns:a16="http://schemas.microsoft.com/office/drawing/2014/main" id="{2A58B62B-6DD4-6150-82CE-B7B9B430545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610815" y="0"/>
            <a:ext cx="4581185" cy="6284686"/>
          </a:xfrm>
          <a:prstGeom prst="rect">
            <a:avLst/>
          </a:prstGeom>
        </p:spPr>
      </p:pic>
      <p:sp>
        <p:nvSpPr>
          <p:cNvPr id="2" name="Title 1">
            <a:extLst>
              <a:ext uri="{FF2B5EF4-FFF2-40B4-BE49-F238E27FC236}">
                <a16:creationId xmlns:a16="http://schemas.microsoft.com/office/drawing/2014/main" id="{8FEEA4A3-D28F-E615-ACB4-E532CCA58027}"/>
              </a:ext>
            </a:extLst>
          </p:cNvPr>
          <p:cNvSpPr>
            <a:spLocks noGrp="1"/>
          </p:cNvSpPr>
          <p:nvPr>
            <p:ph type="title"/>
          </p:nvPr>
        </p:nvSpPr>
        <p:spPr>
          <a:xfrm>
            <a:off x="831850" y="1709738"/>
            <a:ext cx="7777894"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404220D-2D5C-9A52-CFC4-674686186FDD}"/>
              </a:ext>
            </a:extLst>
          </p:cNvPr>
          <p:cNvSpPr>
            <a:spLocks noGrp="1"/>
          </p:cNvSpPr>
          <p:nvPr>
            <p:ph type="body" idx="1"/>
          </p:nvPr>
        </p:nvSpPr>
        <p:spPr>
          <a:xfrm>
            <a:off x="831850" y="4589463"/>
            <a:ext cx="7777894" cy="1500187"/>
          </a:xfrm>
        </p:spPr>
        <p:txBody>
          <a:bodyPr>
            <a:normAutofit/>
          </a:bodyPr>
          <a:lstStyle>
            <a:lvl1pPr marL="0" indent="0">
              <a:buNone/>
              <a:defRPr sz="3200">
                <a:solidFill>
                  <a:srgbClr val="595959"/>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461184-E2F1-7ACF-2BED-5C7E70E536FB}"/>
              </a:ext>
            </a:extLst>
          </p:cNvPr>
          <p:cNvSpPr>
            <a:spLocks noGrp="1"/>
          </p:cNvSpPr>
          <p:nvPr>
            <p:ph type="dt" sz="half" idx="10"/>
          </p:nvPr>
        </p:nvSpPr>
        <p:spPr/>
        <p:txBody>
          <a:bodyPr/>
          <a:lstStyle/>
          <a:p>
            <a:fld id="{C7884E1E-E3ED-4715-B60B-449B7BF72BFC}" type="datetimeFigureOut">
              <a:rPr lang="en-GB" smtClean="0"/>
              <a:t>28/02/2025</a:t>
            </a:fld>
            <a:endParaRPr lang="en-GB"/>
          </a:p>
        </p:txBody>
      </p:sp>
      <p:sp>
        <p:nvSpPr>
          <p:cNvPr id="5" name="Footer Placeholder 4">
            <a:extLst>
              <a:ext uri="{FF2B5EF4-FFF2-40B4-BE49-F238E27FC236}">
                <a16:creationId xmlns:a16="http://schemas.microsoft.com/office/drawing/2014/main" id="{D5C78CB1-421C-CEEE-F5EA-2F31647C1A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5659C4-9CCC-AC6F-4241-34400FDE9536}"/>
              </a:ext>
            </a:extLst>
          </p:cNvPr>
          <p:cNvSpPr>
            <a:spLocks noGrp="1"/>
          </p:cNvSpPr>
          <p:nvPr>
            <p:ph type="sldNum" sz="quarter" idx="12"/>
          </p:nvPr>
        </p:nvSpPr>
        <p:spPr/>
        <p:txBody>
          <a:bodyPr/>
          <a:lstStyle/>
          <a:p>
            <a:fld id="{3EE83EDB-A0F0-41AC-B8DF-7F7BF1AAEA14}" type="slidenum">
              <a:rPr lang="en-GB" smtClean="0"/>
              <a:t>‹Nr.›</a:t>
            </a:fld>
            <a:endParaRPr lang="en-GB"/>
          </a:p>
        </p:txBody>
      </p:sp>
    </p:spTree>
    <p:extLst>
      <p:ext uri="{BB962C8B-B14F-4D97-AF65-F5344CB8AC3E}">
        <p14:creationId xmlns:p14="http://schemas.microsoft.com/office/powerpoint/2010/main" val="1814888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8" name="Picture 7" descr="Illustration of a globe in Zero Project-green. There are lines connecting dots all around the world; symbolising the Zero Project Network and mission of finding and sharing innovative solutions. Fragments of Asia, Africa, and Oceania can be seen in this version.">
            <a:extLst>
              <a:ext uri="{FF2B5EF4-FFF2-40B4-BE49-F238E27FC236}">
                <a16:creationId xmlns:a16="http://schemas.microsoft.com/office/drawing/2014/main" id="{7382CD3B-D3BE-5944-74FC-437176DB50B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70845" y="0"/>
            <a:ext cx="4921156" cy="6267450"/>
          </a:xfrm>
          <a:prstGeom prst="rect">
            <a:avLst/>
          </a:prstGeom>
        </p:spPr>
      </p:pic>
      <p:sp>
        <p:nvSpPr>
          <p:cNvPr id="2" name="Title 1">
            <a:extLst>
              <a:ext uri="{FF2B5EF4-FFF2-40B4-BE49-F238E27FC236}">
                <a16:creationId xmlns:a16="http://schemas.microsoft.com/office/drawing/2014/main" id="{8FEEA4A3-D28F-E615-ACB4-E532CCA58027}"/>
              </a:ext>
            </a:extLst>
          </p:cNvPr>
          <p:cNvSpPr>
            <a:spLocks noGrp="1"/>
          </p:cNvSpPr>
          <p:nvPr>
            <p:ph type="title"/>
          </p:nvPr>
        </p:nvSpPr>
        <p:spPr>
          <a:xfrm>
            <a:off x="831850" y="1709738"/>
            <a:ext cx="7777894"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04220D-2D5C-9A52-CFC4-674686186FDD}"/>
              </a:ext>
            </a:extLst>
          </p:cNvPr>
          <p:cNvSpPr>
            <a:spLocks noGrp="1"/>
          </p:cNvSpPr>
          <p:nvPr>
            <p:ph type="body" idx="1"/>
          </p:nvPr>
        </p:nvSpPr>
        <p:spPr>
          <a:xfrm>
            <a:off x="831850" y="4589463"/>
            <a:ext cx="7777894" cy="1500187"/>
          </a:xfrm>
        </p:spPr>
        <p:txBody>
          <a:bodyPr>
            <a:normAutofit/>
          </a:bodyPr>
          <a:lstStyle>
            <a:lvl1pPr marL="0" indent="0">
              <a:buNone/>
              <a:defRPr sz="3200">
                <a:solidFill>
                  <a:srgbClr val="595959"/>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461184-E2F1-7ACF-2BED-5C7E70E536FB}"/>
              </a:ext>
            </a:extLst>
          </p:cNvPr>
          <p:cNvSpPr>
            <a:spLocks noGrp="1"/>
          </p:cNvSpPr>
          <p:nvPr>
            <p:ph type="dt" sz="half" idx="10"/>
          </p:nvPr>
        </p:nvSpPr>
        <p:spPr/>
        <p:txBody>
          <a:bodyPr/>
          <a:lstStyle/>
          <a:p>
            <a:fld id="{C7884E1E-E3ED-4715-B60B-449B7BF72BFC}" type="datetimeFigureOut">
              <a:rPr lang="en-GB" smtClean="0"/>
              <a:t>28/02/2025</a:t>
            </a:fld>
            <a:endParaRPr lang="en-GB"/>
          </a:p>
        </p:txBody>
      </p:sp>
      <p:sp>
        <p:nvSpPr>
          <p:cNvPr id="5" name="Footer Placeholder 4">
            <a:extLst>
              <a:ext uri="{FF2B5EF4-FFF2-40B4-BE49-F238E27FC236}">
                <a16:creationId xmlns:a16="http://schemas.microsoft.com/office/drawing/2014/main" id="{D5C78CB1-421C-CEEE-F5EA-2F31647C1A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5659C4-9CCC-AC6F-4241-34400FDE9536}"/>
              </a:ext>
            </a:extLst>
          </p:cNvPr>
          <p:cNvSpPr>
            <a:spLocks noGrp="1"/>
          </p:cNvSpPr>
          <p:nvPr>
            <p:ph type="sldNum" sz="quarter" idx="12"/>
          </p:nvPr>
        </p:nvSpPr>
        <p:spPr/>
        <p:txBody>
          <a:bodyPr/>
          <a:lstStyle/>
          <a:p>
            <a:fld id="{3EE83EDB-A0F0-41AC-B8DF-7F7BF1AAEA14}" type="slidenum">
              <a:rPr lang="en-GB" smtClean="0"/>
              <a:t>‹Nr.›</a:t>
            </a:fld>
            <a:endParaRPr lang="en-GB"/>
          </a:p>
        </p:txBody>
      </p:sp>
    </p:spTree>
    <p:extLst>
      <p:ext uri="{BB962C8B-B14F-4D97-AF65-F5344CB8AC3E}">
        <p14:creationId xmlns:p14="http://schemas.microsoft.com/office/powerpoint/2010/main" val="91024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8A47-0F9D-2F55-7D6B-C06999904A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B6D603-5882-576F-E156-62DDB49B6F07}"/>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90E8236-43BF-4B4B-A962-5FFCEF9AB206}"/>
              </a:ext>
            </a:extLst>
          </p:cNvPr>
          <p:cNvSpPr>
            <a:spLocks noGrp="1"/>
          </p:cNvSpPr>
          <p:nvPr>
            <p:ph sz="half" idx="2"/>
          </p:nvPr>
        </p:nvSpPr>
        <p:spPr>
          <a:xfrm>
            <a:off x="6172200" y="1825625"/>
            <a:ext cx="486224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98B608-696D-4447-FCC2-0EB0E673E0A7}"/>
              </a:ext>
            </a:extLst>
          </p:cNvPr>
          <p:cNvSpPr>
            <a:spLocks noGrp="1"/>
          </p:cNvSpPr>
          <p:nvPr>
            <p:ph type="dt" sz="half" idx="10"/>
          </p:nvPr>
        </p:nvSpPr>
        <p:spPr/>
        <p:txBody>
          <a:bodyPr/>
          <a:lstStyle/>
          <a:p>
            <a:fld id="{C7884E1E-E3ED-4715-B60B-449B7BF72BFC}" type="datetimeFigureOut">
              <a:rPr lang="en-GB" smtClean="0"/>
              <a:t>28/02/2025</a:t>
            </a:fld>
            <a:endParaRPr lang="en-GB"/>
          </a:p>
        </p:txBody>
      </p:sp>
      <p:sp>
        <p:nvSpPr>
          <p:cNvPr id="6" name="Footer Placeholder 5">
            <a:extLst>
              <a:ext uri="{FF2B5EF4-FFF2-40B4-BE49-F238E27FC236}">
                <a16:creationId xmlns:a16="http://schemas.microsoft.com/office/drawing/2014/main" id="{5EAC8E6D-2318-A03B-2DA9-01D638C45A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810F16-F0D4-0DCE-15E4-D5BAAFDC7078}"/>
              </a:ext>
            </a:extLst>
          </p:cNvPr>
          <p:cNvSpPr>
            <a:spLocks noGrp="1"/>
          </p:cNvSpPr>
          <p:nvPr>
            <p:ph type="sldNum" sz="quarter" idx="12"/>
          </p:nvPr>
        </p:nvSpPr>
        <p:spPr/>
        <p:txBody>
          <a:bodyPr/>
          <a:lstStyle/>
          <a:p>
            <a:fld id="{3EE83EDB-A0F0-41AC-B8DF-7F7BF1AAEA14}" type="slidenum">
              <a:rPr lang="en-GB" smtClean="0"/>
              <a:t>‹Nr.›</a:t>
            </a:fld>
            <a:endParaRPr lang="en-GB"/>
          </a:p>
        </p:txBody>
      </p:sp>
      <p:pic>
        <p:nvPicPr>
          <p:cNvPr id="8" name="Picture 7">
            <a:extLst>
              <a:ext uri="{FF2B5EF4-FFF2-40B4-BE49-F238E27FC236}">
                <a16:creationId xmlns:a16="http://schemas.microsoft.com/office/drawing/2014/main" id="{6F20DA66-CA32-C448-2F3C-096DA267BC7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60477" y="5822736"/>
            <a:ext cx="722152" cy="723115"/>
          </a:xfrm>
          <a:prstGeom prst="rect">
            <a:avLst/>
          </a:prstGeom>
        </p:spPr>
      </p:pic>
    </p:spTree>
    <p:extLst>
      <p:ext uri="{BB962C8B-B14F-4D97-AF65-F5344CB8AC3E}">
        <p14:creationId xmlns:p14="http://schemas.microsoft.com/office/powerpoint/2010/main" val="344765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636D0-4611-F5F5-28D1-AF76AE56B9BD}"/>
              </a:ext>
            </a:extLst>
          </p:cNvPr>
          <p:cNvSpPr>
            <a:spLocks noGrp="1"/>
          </p:cNvSpPr>
          <p:nvPr>
            <p:ph type="title"/>
          </p:nvPr>
        </p:nvSpPr>
        <p:spPr>
          <a:xfrm>
            <a:off x="839787" y="365125"/>
            <a:ext cx="10204931"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5FA67C-D5C9-7981-86D7-B535D1366DC3}"/>
              </a:ext>
            </a:extLst>
          </p:cNvPr>
          <p:cNvSpPr>
            <a:spLocks noGrp="1"/>
          </p:cNvSpPr>
          <p:nvPr>
            <p:ph type="body" idx="1"/>
          </p:nvPr>
        </p:nvSpPr>
        <p:spPr>
          <a:xfrm>
            <a:off x="839788" y="1681163"/>
            <a:ext cx="5157787" cy="823912"/>
          </a:xfrm>
        </p:spPr>
        <p:txBody>
          <a:bodyPr anchor="b"/>
          <a:lstStyle>
            <a:lvl1pPr marL="0" indent="0">
              <a:buNone/>
              <a:defRPr sz="2400" b="0">
                <a:solidFill>
                  <a:srgbClr val="595959"/>
                </a:solidFill>
                <a:latin typeface="Roboto Medium" panose="02000000000000000000" pitchFamily="2" charset="0"/>
                <a:ea typeface="Roboto Medium" panose="02000000000000000000" pitchFamily="2" charset="0"/>
                <a:cs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6BD96B-214F-DC9E-9DFA-FA237F1A3A80}"/>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5C0A5BA5-5540-2013-3822-4E2F214AECDC}"/>
              </a:ext>
            </a:extLst>
          </p:cNvPr>
          <p:cNvSpPr>
            <a:spLocks noGrp="1"/>
          </p:cNvSpPr>
          <p:nvPr>
            <p:ph type="body" sz="quarter" idx="3"/>
          </p:nvPr>
        </p:nvSpPr>
        <p:spPr>
          <a:xfrm>
            <a:off x="6172200" y="1681163"/>
            <a:ext cx="4862245" cy="823912"/>
          </a:xfrm>
        </p:spPr>
        <p:txBody>
          <a:bodyPr anchor="b"/>
          <a:lstStyle>
            <a:lvl1pPr marL="0" indent="0">
              <a:buNone/>
              <a:defRPr sz="2400" b="0">
                <a:solidFill>
                  <a:srgbClr val="595959"/>
                </a:solidFill>
                <a:latin typeface="Roboto Medium" panose="02000000000000000000" pitchFamily="2" charset="0"/>
                <a:ea typeface="Roboto Medium" panose="02000000000000000000" pitchFamily="2" charset="0"/>
                <a:cs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858005-8FE6-8BB4-BFB6-4A22781DD0D8}"/>
              </a:ext>
            </a:extLst>
          </p:cNvPr>
          <p:cNvSpPr>
            <a:spLocks noGrp="1"/>
          </p:cNvSpPr>
          <p:nvPr>
            <p:ph sz="quarter" idx="4"/>
          </p:nvPr>
        </p:nvSpPr>
        <p:spPr>
          <a:xfrm>
            <a:off x="6172200" y="2505075"/>
            <a:ext cx="486224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935DB0-0797-F4D8-4D4B-E57BED0CBF59}"/>
              </a:ext>
            </a:extLst>
          </p:cNvPr>
          <p:cNvSpPr>
            <a:spLocks noGrp="1"/>
          </p:cNvSpPr>
          <p:nvPr>
            <p:ph type="dt" sz="half" idx="10"/>
          </p:nvPr>
        </p:nvSpPr>
        <p:spPr/>
        <p:txBody>
          <a:bodyPr/>
          <a:lstStyle/>
          <a:p>
            <a:fld id="{C7884E1E-E3ED-4715-B60B-449B7BF72BFC}" type="datetimeFigureOut">
              <a:rPr lang="en-GB" smtClean="0"/>
              <a:t>28/02/2025</a:t>
            </a:fld>
            <a:endParaRPr lang="en-GB"/>
          </a:p>
        </p:txBody>
      </p:sp>
      <p:sp>
        <p:nvSpPr>
          <p:cNvPr id="8" name="Footer Placeholder 7">
            <a:extLst>
              <a:ext uri="{FF2B5EF4-FFF2-40B4-BE49-F238E27FC236}">
                <a16:creationId xmlns:a16="http://schemas.microsoft.com/office/drawing/2014/main" id="{3009AF90-4343-BD0F-FD09-A3CFE63D16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8FFEC0E-059E-A572-EE40-94DC3AB41853}"/>
              </a:ext>
            </a:extLst>
          </p:cNvPr>
          <p:cNvSpPr>
            <a:spLocks noGrp="1"/>
          </p:cNvSpPr>
          <p:nvPr>
            <p:ph type="sldNum" sz="quarter" idx="12"/>
          </p:nvPr>
        </p:nvSpPr>
        <p:spPr/>
        <p:txBody>
          <a:bodyPr/>
          <a:lstStyle/>
          <a:p>
            <a:fld id="{3EE83EDB-A0F0-41AC-B8DF-7F7BF1AAEA14}" type="slidenum">
              <a:rPr lang="en-GB" smtClean="0"/>
              <a:t>‹Nr.›</a:t>
            </a:fld>
            <a:endParaRPr lang="en-GB"/>
          </a:p>
        </p:txBody>
      </p:sp>
      <p:pic>
        <p:nvPicPr>
          <p:cNvPr id="10" name="Picture 9">
            <a:extLst>
              <a:ext uri="{FF2B5EF4-FFF2-40B4-BE49-F238E27FC236}">
                <a16:creationId xmlns:a16="http://schemas.microsoft.com/office/drawing/2014/main" id="{235363B7-6A01-885F-AF9F-C7757E16EB0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60477" y="5822736"/>
            <a:ext cx="722152" cy="723115"/>
          </a:xfrm>
          <a:prstGeom prst="rect">
            <a:avLst/>
          </a:prstGeom>
        </p:spPr>
      </p:pic>
    </p:spTree>
    <p:extLst>
      <p:ext uri="{BB962C8B-B14F-4D97-AF65-F5344CB8AC3E}">
        <p14:creationId xmlns:p14="http://schemas.microsoft.com/office/powerpoint/2010/main" val="292903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2DBA-EC53-DA82-15BC-352FA5346F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506BD8-C3AD-956D-BA70-15557B39D44B}"/>
              </a:ext>
            </a:extLst>
          </p:cNvPr>
          <p:cNvSpPr>
            <a:spLocks noGrp="1"/>
          </p:cNvSpPr>
          <p:nvPr>
            <p:ph type="dt" sz="half" idx="10"/>
          </p:nvPr>
        </p:nvSpPr>
        <p:spPr/>
        <p:txBody>
          <a:bodyPr/>
          <a:lstStyle/>
          <a:p>
            <a:fld id="{C7884E1E-E3ED-4715-B60B-449B7BF72BFC}" type="datetimeFigureOut">
              <a:rPr lang="en-GB" smtClean="0"/>
              <a:t>28/02/2025</a:t>
            </a:fld>
            <a:endParaRPr lang="en-GB"/>
          </a:p>
        </p:txBody>
      </p:sp>
      <p:sp>
        <p:nvSpPr>
          <p:cNvPr id="4" name="Footer Placeholder 3">
            <a:extLst>
              <a:ext uri="{FF2B5EF4-FFF2-40B4-BE49-F238E27FC236}">
                <a16:creationId xmlns:a16="http://schemas.microsoft.com/office/drawing/2014/main" id="{34BFA8C8-DA2F-ECE7-9A7C-EFF84F37AC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3EB7C4-27E5-2800-4873-E32C19DDAD18}"/>
              </a:ext>
            </a:extLst>
          </p:cNvPr>
          <p:cNvSpPr>
            <a:spLocks noGrp="1"/>
          </p:cNvSpPr>
          <p:nvPr>
            <p:ph type="sldNum" sz="quarter" idx="12"/>
          </p:nvPr>
        </p:nvSpPr>
        <p:spPr/>
        <p:txBody>
          <a:bodyPr/>
          <a:lstStyle/>
          <a:p>
            <a:fld id="{3EE83EDB-A0F0-41AC-B8DF-7F7BF1AAEA14}" type="slidenum">
              <a:rPr lang="en-GB" smtClean="0"/>
              <a:t>‹Nr.›</a:t>
            </a:fld>
            <a:endParaRPr lang="en-GB"/>
          </a:p>
        </p:txBody>
      </p:sp>
    </p:spTree>
    <p:extLst>
      <p:ext uri="{BB962C8B-B14F-4D97-AF65-F5344CB8AC3E}">
        <p14:creationId xmlns:p14="http://schemas.microsoft.com/office/powerpoint/2010/main" val="398419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 &quot;Zero Project&quot; written in green font above the claim &quot;For a world with zero barriers&quot;, and next to an illustration of a green seedling breaking through a circle.">
            <a:extLst>
              <a:ext uri="{FF2B5EF4-FFF2-40B4-BE49-F238E27FC236}">
                <a16:creationId xmlns:a16="http://schemas.microsoft.com/office/drawing/2014/main" id="{228A7400-79CC-6C26-9576-B35DA8532E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52" y="1421478"/>
            <a:ext cx="10602547" cy="2007415"/>
          </a:xfrm>
          <a:prstGeom prst="rect">
            <a:avLst/>
          </a:prstGeom>
        </p:spPr>
      </p:pic>
      <p:sp>
        <p:nvSpPr>
          <p:cNvPr id="7" name="Subtitle 2">
            <a:extLst>
              <a:ext uri="{FF2B5EF4-FFF2-40B4-BE49-F238E27FC236}">
                <a16:creationId xmlns:a16="http://schemas.microsoft.com/office/drawing/2014/main" id="{F42E639B-8E0C-7F29-6FE3-E81CED31538F}"/>
              </a:ext>
            </a:extLst>
          </p:cNvPr>
          <p:cNvSpPr>
            <a:spLocks noGrp="1"/>
          </p:cNvSpPr>
          <p:nvPr>
            <p:ph type="subTitle" idx="1" hasCustomPrompt="1"/>
          </p:nvPr>
        </p:nvSpPr>
        <p:spPr>
          <a:xfrm>
            <a:off x="1536526" y="4371582"/>
            <a:ext cx="9144000" cy="1211893"/>
          </a:xfrm>
        </p:spPr>
        <p:txBody>
          <a:bodyPr/>
          <a:lstStyle>
            <a:lvl1pPr marL="0" indent="0" algn="ctr">
              <a:buNone/>
              <a:defRPr sz="2400">
                <a:solidFill>
                  <a:srgbClr val="595959"/>
                </a:solidFill>
                <a:latin typeface="Roboto Medium" panose="02000000000000000000" pitchFamily="2" charset="0"/>
                <a:ea typeface="Roboto Medium" panose="02000000000000000000" pitchFamily="2" charset="0"/>
                <a:cs typeface="Roboto Medium"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Find us on zeroproject.org</a:t>
            </a:r>
            <a:endParaRPr lang="en-GB" dirty="0"/>
          </a:p>
        </p:txBody>
      </p:sp>
    </p:spTree>
    <p:extLst>
      <p:ext uri="{BB962C8B-B14F-4D97-AF65-F5344CB8AC3E}">
        <p14:creationId xmlns:p14="http://schemas.microsoft.com/office/powerpoint/2010/main" val="320147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AA2A0E-7A8B-7FEA-AAA1-9AF8E83B3122}"/>
              </a:ext>
            </a:extLst>
          </p:cNvPr>
          <p:cNvSpPr>
            <a:spLocks noGrp="1"/>
          </p:cNvSpPr>
          <p:nvPr>
            <p:ph type="title"/>
          </p:nvPr>
        </p:nvSpPr>
        <p:spPr>
          <a:xfrm>
            <a:off x="838200" y="365125"/>
            <a:ext cx="1020651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AB48EE0-BA1E-485E-10A0-01D863941A2F}"/>
              </a:ext>
            </a:extLst>
          </p:cNvPr>
          <p:cNvSpPr>
            <a:spLocks noGrp="1"/>
          </p:cNvSpPr>
          <p:nvPr>
            <p:ph type="body" idx="1"/>
          </p:nvPr>
        </p:nvSpPr>
        <p:spPr>
          <a:xfrm>
            <a:off x="838200" y="1825625"/>
            <a:ext cx="1020651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1C71C50-3901-49B6-6EE8-91DE6C39F4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595959"/>
                </a:solidFill>
                <a:latin typeface="Roboto Condensed" panose="02000000000000000000" pitchFamily="2" charset="0"/>
                <a:ea typeface="Roboto Condensed" panose="02000000000000000000" pitchFamily="2" charset="0"/>
              </a:defRPr>
            </a:lvl1pPr>
          </a:lstStyle>
          <a:p>
            <a:fld id="{C7884E1E-E3ED-4715-B60B-449B7BF72BFC}" type="datetimeFigureOut">
              <a:rPr lang="en-GB" smtClean="0"/>
              <a:pPr/>
              <a:t>28/02/2025</a:t>
            </a:fld>
            <a:endParaRPr lang="en-GB"/>
          </a:p>
        </p:txBody>
      </p:sp>
      <p:sp>
        <p:nvSpPr>
          <p:cNvPr id="5" name="Footer Placeholder 4">
            <a:extLst>
              <a:ext uri="{FF2B5EF4-FFF2-40B4-BE49-F238E27FC236}">
                <a16:creationId xmlns:a16="http://schemas.microsoft.com/office/drawing/2014/main" id="{0C5F7169-EC5A-94B4-CC94-82C3CB5F1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95959"/>
                </a:solidFill>
                <a:latin typeface="Roboto Condensed" panose="02000000000000000000" pitchFamily="2" charset="0"/>
                <a:ea typeface="Roboto Condensed" panose="02000000000000000000" pitchFamily="2" charset="0"/>
              </a:defRPr>
            </a:lvl1pPr>
          </a:lstStyle>
          <a:p>
            <a:endParaRPr lang="en-GB"/>
          </a:p>
        </p:txBody>
      </p:sp>
      <p:sp>
        <p:nvSpPr>
          <p:cNvPr id="6" name="Slide Number Placeholder 5">
            <a:extLst>
              <a:ext uri="{FF2B5EF4-FFF2-40B4-BE49-F238E27FC236}">
                <a16:creationId xmlns:a16="http://schemas.microsoft.com/office/drawing/2014/main" id="{01A66AC0-1A29-B467-EC7D-6F15272C0F10}"/>
              </a:ext>
            </a:extLst>
          </p:cNvPr>
          <p:cNvSpPr>
            <a:spLocks noGrp="1"/>
          </p:cNvSpPr>
          <p:nvPr>
            <p:ph type="sldNum" sz="quarter" idx="4"/>
          </p:nvPr>
        </p:nvSpPr>
        <p:spPr>
          <a:xfrm>
            <a:off x="8610600" y="6356350"/>
            <a:ext cx="2423845" cy="365125"/>
          </a:xfrm>
          <a:prstGeom prst="rect">
            <a:avLst/>
          </a:prstGeom>
        </p:spPr>
        <p:txBody>
          <a:bodyPr vert="horz" lIns="91440" tIns="45720" rIns="91440" bIns="45720" rtlCol="0" anchor="ctr"/>
          <a:lstStyle>
            <a:lvl1pPr algn="r">
              <a:defRPr sz="1200">
                <a:solidFill>
                  <a:srgbClr val="595959"/>
                </a:solidFill>
                <a:latin typeface="Roboto Condensed" panose="02000000000000000000" pitchFamily="2" charset="0"/>
                <a:ea typeface="Roboto Condensed" panose="02000000000000000000" pitchFamily="2" charset="0"/>
              </a:defRPr>
            </a:lvl1pPr>
          </a:lstStyle>
          <a:p>
            <a:fld id="{3EE83EDB-A0F0-41AC-B8DF-7F7BF1AAEA14}" type="slidenum">
              <a:rPr lang="en-GB" smtClean="0"/>
              <a:pPr/>
              <a:t>‹Nr.›</a:t>
            </a:fld>
            <a:endParaRPr lang="en-GB"/>
          </a:p>
        </p:txBody>
      </p:sp>
    </p:spTree>
    <p:extLst>
      <p:ext uri="{BB962C8B-B14F-4D97-AF65-F5344CB8AC3E}">
        <p14:creationId xmlns:p14="http://schemas.microsoft.com/office/powerpoint/2010/main" val="1867049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52" r:id="rId6"/>
    <p:sldLayoutId id="2147483653" r:id="rId7"/>
    <p:sldLayoutId id="2147483654" r:id="rId8"/>
    <p:sldLayoutId id="2147483655"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rgbClr val="595959"/>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rgbClr val="595959"/>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rgbClr val="595959"/>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rgbClr val="595959"/>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28/02/2025</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#ZeroCon25</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‹Nr.›</a:t>
            </a:fld>
            <a:endParaRPr lang="en-GB"/>
          </a:p>
        </p:txBody>
      </p:sp>
    </p:spTree>
    <p:extLst>
      <p:ext uri="{BB962C8B-B14F-4D97-AF65-F5344CB8AC3E}">
        <p14:creationId xmlns:p14="http://schemas.microsoft.com/office/powerpoint/2010/main" val="20566629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zeroproject.org/tools/artifical-intelligence/equitable-ai-knowledge-hub"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linkedin.com/groups/989883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431073" y="1201784"/>
            <a:ext cx="11390812" cy="2073065"/>
          </a:xfrm>
        </p:spPr>
        <p:txBody>
          <a:bodyPr/>
          <a:lstStyle/>
          <a:p>
            <a:r>
              <a:rPr lang="en-US" sz="7200" dirty="0">
                <a:solidFill>
                  <a:srgbClr val="595959"/>
                </a:solidFill>
                <a:latin typeface="Roboto" panose="02000000000000000000" pitchFamily="2" charset="0"/>
                <a:ea typeface="Roboto" panose="02000000000000000000" pitchFamily="2" charset="0"/>
              </a:rPr>
              <a:t>AI at the Zero Project</a:t>
            </a:r>
            <a:endParaRPr lang="en-GB" dirty="0">
              <a:solidFill>
                <a:srgbClr val="595959"/>
              </a:solidFill>
              <a:latin typeface="Roboto" panose="02000000000000000000" pitchFamily="2" charset="0"/>
              <a:ea typeface="Roboto" panose="02000000000000000000" pitchFamily="2" charset="0"/>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509451" y="3444665"/>
            <a:ext cx="11234057" cy="2211557"/>
          </a:xfrm>
        </p:spPr>
        <p:txBody>
          <a:bodyPr>
            <a:normAutofit/>
          </a:bodyPr>
          <a:lstStyle/>
          <a:p>
            <a:r>
              <a:rPr lang="en-US" dirty="0">
                <a:solidFill>
                  <a:srgbClr val="595959"/>
                </a:solidFill>
                <a:latin typeface="Roboto" panose="02000000000000000000" pitchFamily="2" charset="0"/>
                <a:ea typeface="Roboto" panose="02000000000000000000" pitchFamily="2" charset="0"/>
              </a:rPr>
              <a:t>Michael Fembek</a:t>
            </a:r>
          </a:p>
          <a:p>
            <a:r>
              <a:rPr lang="en-US" dirty="0">
                <a:solidFill>
                  <a:srgbClr val="595959"/>
                </a:solidFill>
                <a:latin typeface="Roboto" panose="02000000000000000000" pitchFamily="2" charset="0"/>
                <a:ea typeface="Roboto" panose="02000000000000000000" pitchFamily="2" charset="0"/>
              </a:rPr>
              <a:t>Essl Foundation – Zero Project</a:t>
            </a:r>
          </a:p>
          <a:p>
            <a:r>
              <a:rPr lang="en-US" dirty="0">
                <a:solidFill>
                  <a:srgbClr val="595959"/>
                </a:solidFill>
              </a:rPr>
              <a:t>Austria</a:t>
            </a:r>
            <a:endParaRPr lang="en-US" dirty="0">
              <a:solidFill>
                <a:srgbClr val="595959"/>
              </a:solidFill>
              <a:latin typeface="Roboto" panose="02000000000000000000" pitchFamily="2" charset="0"/>
              <a:ea typeface="Roboto" panose="02000000000000000000" pitchFamily="2" charset="0"/>
            </a:endParaRPr>
          </a:p>
          <a:p>
            <a:r>
              <a:rPr lang="en-US" dirty="0">
                <a:solidFill>
                  <a:srgbClr val="595959"/>
                </a:solidFill>
                <a:latin typeface="Roboto" panose="02000000000000000000" pitchFamily="2" charset="0"/>
                <a:ea typeface="Roboto" panose="02000000000000000000" pitchFamily="2" charset="0"/>
              </a:rPr>
              <a:t>How to build AI that works for your organization</a:t>
            </a:r>
            <a:endParaRPr lang="en-GB" dirty="0">
              <a:solidFill>
                <a:srgbClr val="595959"/>
              </a:solidFill>
              <a:latin typeface="Roboto" panose="02000000000000000000" pitchFamily="2" charset="0"/>
              <a:ea typeface="Roboto" panose="02000000000000000000" pitchFamily="2" charset="0"/>
            </a:endParaRP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842554" y="5692088"/>
            <a:ext cx="10567851"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595959"/>
                </a:solidFill>
                <a:effectLst/>
                <a:uLnTx/>
                <a:uFillTx/>
                <a:latin typeface="Roboto" panose="02000000000000000000" pitchFamily="2" charset="0"/>
                <a:ea typeface="Roboto" panose="02000000000000000000" pitchFamily="2" charset="0"/>
                <a:cs typeface="+mj-cs"/>
              </a:rPr>
              <a:t>Friday 7 March 2025 | 10:00 - 11:00</a:t>
            </a:r>
          </a:p>
        </p:txBody>
      </p:sp>
      <p:sp>
        <p:nvSpPr>
          <p:cNvPr id="7" name="Slide Number Placeholder 6">
            <a:extLst>
              <a:ext uri="{FF2B5EF4-FFF2-40B4-BE49-F238E27FC236}">
                <a16:creationId xmlns:a16="http://schemas.microsoft.com/office/drawing/2014/main" id="{59DF2F47-DE12-0075-6EDB-366148F7F17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5A9E4-2CE9-4E32-BE85-7C32F0F78A6D}" type="slidenum">
              <a:rPr kumimoji="0" lang="en-GB" sz="12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0CE39-F800-6FBA-F652-82DA811CC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9DE63C-BB69-56CF-F931-95718D25054A}"/>
              </a:ext>
            </a:extLst>
          </p:cNvPr>
          <p:cNvSpPr>
            <a:spLocks noGrp="1"/>
          </p:cNvSpPr>
          <p:nvPr>
            <p:ph type="title"/>
          </p:nvPr>
        </p:nvSpPr>
        <p:spPr/>
        <p:txBody>
          <a:bodyPr>
            <a:normAutofit/>
          </a:bodyPr>
          <a:lstStyle/>
          <a:p>
            <a:r>
              <a:rPr lang="en-US" dirty="0"/>
              <a:t>About the Equitable AI Alliance</a:t>
            </a:r>
          </a:p>
        </p:txBody>
      </p:sp>
      <p:sp>
        <p:nvSpPr>
          <p:cNvPr id="3" name="Content Placeholder 2">
            <a:extLst>
              <a:ext uri="{FF2B5EF4-FFF2-40B4-BE49-F238E27FC236}">
                <a16:creationId xmlns:a16="http://schemas.microsoft.com/office/drawing/2014/main" id="{23B4A132-7B66-15D5-F53B-DFA239767320}"/>
              </a:ext>
            </a:extLst>
          </p:cNvPr>
          <p:cNvSpPr>
            <a:spLocks noGrp="1"/>
          </p:cNvSpPr>
          <p:nvPr>
            <p:ph idx="1"/>
          </p:nvPr>
        </p:nvSpPr>
        <p:spPr>
          <a:xfrm>
            <a:off x="838200" y="1825625"/>
            <a:ext cx="10210800" cy="4451886"/>
          </a:xfrm>
        </p:spPr>
        <p:txBody>
          <a:bodyPr>
            <a:noAutofit/>
          </a:bodyPr>
          <a:lstStyle/>
          <a:p>
            <a:r>
              <a:rPr lang="en-US" sz="2400" dirty="0"/>
              <a:t>The global Zero Project Network of more than 10,000 experts is uniquely positioned to provide expertise at the intersection of disability inclusion, innovation, and artificial intelligence (AI).</a:t>
            </a:r>
          </a:p>
          <a:p>
            <a:r>
              <a:rPr lang="en-US" sz="2400" dirty="0"/>
              <a:t>In line with the Zero Project’s mission of creating a world with zero barriers, the Alliance’s objective is to steer decision-making in critical developments that are poised to fundamentally change our society.</a:t>
            </a:r>
          </a:p>
          <a:p>
            <a:pPr>
              <a:lnSpc>
                <a:spcPct val="150000"/>
              </a:lnSpc>
            </a:pPr>
            <a:r>
              <a:rPr lang="en-US" sz="2400" dirty="0"/>
              <a:t>It liaises with conference organizers and places experts at the heart of influential debates about opportunities and risks related to AI.</a:t>
            </a:r>
          </a:p>
          <a:p>
            <a:pPr marL="0" indent="0">
              <a:lnSpc>
                <a:spcPct val="150000"/>
              </a:lnSpc>
              <a:buNone/>
            </a:pPr>
            <a:endParaRPr lang="en-US" sz="2400" dirty="0"/>
          </a:p>
          <a:p>
            <a:pPr marL="0" indent="0">
              <a:lnSpc>
                <a:spcPct val="150000"/>
              </a:lnSpc>
              <a:buNone/>
            </a:pPr>
            <a:endParaRPr lang="en-GB" sz="1900" dirty="0"/>
          </a:p>
        </p:txBody>
      </p:sp>
    </p:spTree>
    <p:extLst>
      <p:ext uri="{BB962C8B-B14F-4D97-AF65-F5344CB8AC3E}">
        <p14:creationId xmlns:p14="http://schemas.microsoft.com/office/powerpoint/2010/main" val="4171625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71527-3B15-DFF1-B477-807B6318E2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0DEA32-AD0F-D2A9-01C4-5CCCA92AB785}"/>
              </a:ext>
            </a:extLst>
          </p:cNvPr>
          <p:cNvSpPr>
            <a:spLocks noGrp="1"/>
          </p:cNvSpPr>
          <p:nvPr>
            <p:ph type="title"/>
          </p:nvPr>
        </p:nvSpPr>
        <p:spPr/>
        <p:txBody>
          <a:bodyPr>
            <a:normAutofit/>
          </a:bodyPr>
          <a:lstStyle/>
          <a:p>
            <a:r>
              <a:rPr lang="en-US" dirty="0"/>
              <a:t>How to engage</a:t>
            </a:r>
          </a:p>
        </p:txBody>
      </p:sp>
      <p:sp>
        <p:nvSpPr>
          <p:cNvPr id="3" name="Content Placeholder 2">
            <a:extLst>
              <a:ext uri="{FF2B5EF4-FFF2-40B4-BE49-F238E27FC236}">
                <a16:creationId xmlns:a16="http://schemas.microsoft.com/office/drawing/2014/main" id="{1BC86525-4AFC-39BA-CE4A-FDADF9DCB4CD}"/>
              </a:ext>
            </a:extLst>
          </p:cNvPr>
          <p:cNvSpPr>
            <a:spLocks noGrp="1"/>
          </p:cNvSpPr>
          <p:nvPr>
            <p:ph idx="1"/>
          </p:nvPr>
        </p:nvSpPr>
        <p:spPr>
          <a:xfrm>
            <a:off x="838200" y="1825625"/>
            <a:ext cx="6091410" cy="4451886"/>
          </a:xfrm>
        </p:spPr>
        <p:txBody>
          <a:bodyPr>
            <a:noAutofit/>
          </a:bodyPr>
          <a:lstStyle/>
          <a:p>
            <a:pPr>
              <a:lnSpc>
                <a:spcPct val="150000"/>
              </a:lnSpc>
            </a:pPr>
            <a:r>
              <a:rPr lang="en-US" sz="2400" dirty="0">
                <a:solidFill>
                  <a:srgbClr val="2B882E"/>
                </a:solidFill>
                <a:latin typeface="+mj-lt"/>
              </a:rPr>
              <a:t>CONFERENCES: </a:t>
            </a:r>
            <a:r>
              <a:rPr lang="en-US" sz="2400" dirty="0"/>
              <a:t>Reach out for inroads in mainstream AI-related conferences.</a:t>
            </a:r>
          </a:p>
          <a:p>
            <a:r>
              <a:rPr lang="en-US" sz="2400" dirty="0">
                <a:solidFill>
                  <a:srgbClr val="2B882E"/>
                </a:solidFill>
                <a:latin typeface="+mj-lt"/>
              </a:rPr>
              <a:t>EQUITABLE AI KNOWLEDGE HUB: </a:t>
            </a:r>
            <a:r>
              <a:rPr lang="en-US" sz="2400" dirty="0"/>
              <a:t>Find the resources you need for disability-inclusive AI Innovation (</a:t>
            </a:r>
            <a:r>
              <a:rPr lang="en-US" sz="2400" dirty="0">
                <a:hlinkClick r:id="rId3"/>
              </a:rPr>
              <a:t>Link</a:t>
            </a:r>
            <a:r>
              <a:rPr lang="en-US" sz="2400" dirty="0"/>
              <a:t>).</a:t>
            </a:r>
          </a:p>
          <a:p>
            <a:pPr algn="l"/>
            <a:r>
              <a:rPr lang="en-US" sz="2400" dirty="0">
                <a:solidFill>
                  <a:srgbClr val="2B882E"/>
                </a:solidFill>
                <a:latin typeface="+mj-lt"/>
              </a:rPr>
              <a:t>LINKEDIN GROUP: </a:t>
            </a:r>
            <a:r>
              <a:rPr lang="en-US" sz="2400" dirty="0"/>
              <a:t>Join the discussion on ‘Disability-Inclusive AI’ (</a:t>
            </a:r>
            <a:r>
              <a:rPr lang="en-US" sz="2400" dirty="0">
                <a:hlinkClick r:id="rId4"/>
              </a:rPr>
              <a:t>Link</a:t>
            </a:r>
            <a:r>
              <a:rPr lang="en-US" sz="2400" dirty="0"/>
              <a:t>).</a:t>
            </a:r>
          </a:p>
          <a:p>
            <a:endParaRPr lang="en-US" sz="2400" dirty="0"/>
          </a:p>
          <a:p>
            <a:pPr>
              <a:lnSpc>
                <a:spcPct val="150000"/>
              </a:lnSpc>
            </a:pPr>
            <a:endParaRPr lang="en-GB" sz="2400" dirty="0"/>
          </a:p>
        </p:txBody>
      </p:sp>
      <p:pic>
        <p:nvPicPr>
          <p:cNvPr id="5" name="Picture 4" descr="Bernard Chiira sitting at a table with a microphone. He has short black hair and is wearing a green vest and red pullover. ">
            <a:extLst>
              <a:ext uri="{FF2B5EF4-FFF2-40B4-BE49-F238E27FC236}">
                <a16:creationId xmlns:a16="http://schemas.microsoft.com/office/drawing/2014/main" id="{02A0B8EF-532B-8218-820C-91A17162C1C5}"/>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7089422" y="0"/>
            <a:ext cx="5102578" cy="6858000"/>
          </a:xfrm>
          <a:prstGeom prst="rect">
            <a:avLst/>
          </a:prstGeom>
        </p:spPr>
      </p:pic>
    </p:spTree>
    <p:extLst>
      <p:ext uri="{BB962C8B-B14F-4D97-AF65-F5344CB8AC3E}">
        <p14:creationId xmlns:p14="http://schemas.microsoft.com/office/powerpoint/2010/main" val="4124686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40EBE-B9FC-9DD4-91BF-84AF8933A0C9}"/>
              </a:ext>
            </a:extLst>
          </p:cNvPr>
          <p:cNvSpPr>
            <a:spLocks noGrp="1"/>
          </p:cNvSpPr>
          <p:nvPr>
            <p:ph type="title"/>
          </p:nvPr>
        </p:nvSpPr>
        <p:spPr/>
        <p:txBody>
          <a:bodyPr/>
          <a:lstStyle/>
          <a:p>
            <a:r>
              <a:rPr lang="en-US" dirty="0">
                <a:ea typeface="Roboto Condensed"/>
                <a:cs typeface="Roboto Condensed"/>
              </a:rPr>
              <a:t>Learn more about how the </a:t>
            </a:r>
            <a:r>
              <a:rPr lang="en-US">
                <a:ea typeface="Roboto Condensed"/>
                <a:cs typeface="Roboto Condensed"/>
              </a:rPr>
              <a:t>Zero Project uses </a:t>
            </a:r>
            <a:r>
              <a:rPr lang="en-US" dirty="0">
                <a:ea typeface="Roboto Condensed"/>
                <a:cs typeface="Roboto Condensed"/>
              </a:rPr>
              <a:t>AI!</a:t>
            </a:r>
            <a:endParaRPr lang="de-DE" dirty="0">
              <a:solidFill>
                <a:srgbClr val="000000"/>
              </a:solidFill>
              <a:ea typeface="Roboto Condensed"/>
              <a:cs typeface="Roboto Condensed"/>
            </a:endParaRPr>
          </a:p>
        </p:txBody>
      </p:sp>
      <p:sp>
        <p:nvSpPr>
          <p:cNvPr id="3" name="Textplatzhalter 2">
            <a:extLst>
              <a:ext uri="{FF2B5EF4-FFF2-40B4-BE49-F238E27FC236}">
                <a16:creationId xmlns:a16="http://schemas.microsoft.com/office/drawing/2014/main" id="{58664BAB-AA32-53D5-8CF0-F01D5737D1EF}"/>
              </a:ext>
            </a:extLst>
          </p:cNvPr>
          <p:cNvSpPr>
            <a:spLocks noGrp="1"/>
          </p:cNvSpPr>
          <p:nvPr>
            <p:ph type="body" idx="1"/>
          </p:nvPr>
        </p:nvSpPr>
        <p:spPr/>
        <p:txBody>
          <a:bodyPr vert="horz" lIns="91440" tIns="45720" rIns="91440" bIns="45720" rtlCol="0" anchor="t">
            <a:normAutofit/>
          </a:bodyPr>
          <a:lstStyle/>
          <a:p>
            <a:r>
              <a:rPr lang="de-DE" dirty="0">
                <a:ea typeface="Roboto"/>
                <a:cs typeface="Roboto"/>
              </a:rPr>
              <a:t>ai.zeroproject.org </a:t>
            </a:r>
          </a:p>
        </p:txBody>
      </p:sp>
    </p:spTree>
    <p:extLst>
      <p:ext uri="{BB962C8B-B14F-4D97-AF65-F5344CB8AC3E}">
        <p14:creationId xmlns:p14="http://schemas.microsoft.com/office/powerpoint/2010/main" val="2316544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16D53-854A-05C7-A7BA-4139041369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E0700A-9E7E-9F1C-8BC2-082C440B90AE}"/>
              </a:ext>
            </a:extLst>
          </p:cNvPr>
          <p:cNvSpPr>
            <a:spLocks noGrp="1"/>
          </p:cNvSpPr>
          <p:nvPr>
            <p:ph type="title"/>
          </p:nvPr>
        </p:nvSpPr>
        <p:spPr/>
        <p:txBody>
          <a:bodyPr/>
          <a:lstStyle/>
          <a:p>
            <a:r>
              <a:rPr lang="de-DE" dirty="0"/>
              <a:t>Zero Project AI </a:t>
            </a:r>
            <a:r>
              <a:rPr lang="de-DE" dirty="0" err="1"/>
              <a:t>Assistant</a:t>
            </a:r>
            <a:endParaRPr lang="en-GB" dirty="0"/>
          </a:p>
        </p:txBody>
      </p:sp>
      <p:sp>
        <p:nvSpPr>
          <p:cNvPr id="5" name="Text Placeholder 4">
            <a:extLst>
              <a:ext uri="{FF2B5EF4-FFF2-40B4-BE49-F238E27FC236}">
                <a16:creationId xmlns:a16="http://schemas.microsoft.com/office/drawing/2014/main" id="{3467A789-D206-270F-4D2C-CEC592F32F9E}"/>
              </a:ext>
            </a:extLst>
          </p:cNvPr>
          <p:cNvSpPr>
            <a:spLocks noGrp="1"/>
          </p:cNvSpPr>
          <p:nvPr>
            <p:ph type="body" idx="1"/>
          </p:nvPr>
        </p:nvSpPr>
        <p:spPr/>
        <p:txBody>
          <a:bodyPr>
            <a:normAutofit/>
          </a:bodyPr>
          <a:lstStyle/>
          <a:p>
            <a:r>
              <a:rPr lang="en-US" dirty="0"/>
              <a:t>Leveraging the Zero Project's unique treasure trove of data</a:t>
            </a:r>
            <a:endParaRPr lang="en-GB" dirty="0"/>
          </a:p>
        </p:txBody>
      </p:sp>
    </p:spTree>
    <p:extLst>
      <p:ext uri="{BB962C8B-B14F-4D97-AF65-F5344CB8AC3E}">
        <p14:creationId xmlns:p14="http://schemas.microsoft.com/office/powerpoint/2010/main" val="50408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the Zero Project AI Assistant homepage. The interface features a large green heading that says 'Chat with the Zero Project AI Assistant' along with the Zero Project logo. Below, there are three example questions related to inclusive job platforms, policymaking for people with disabilities, and technological innovations in sub-Saharan Africa. A language selection dropdown, an easy language toggle, and a text input box for asking new questions are also visible. The top right corner shows options to clear chat, manage file uploads, access developer settings, and log out.">
            <a:extLst>
              <a:ext uri="{FF2B5EF4-FFF2-40B4-BE49-F238E27FC236}">
                <a16:creationId xmlns:a16="http://schemas.microsoft.com/office/drawing/2014/main" id="{69B35EB8-888A-7DD0-9715-9AF4C0D38FD2}"/>
              </a:ext>
            </a:extLst>
          </p:cNvPr>
          <p:cNvPicPr>
            <a:picLocks noChangeAspect="1"/>
          </p:cNvPicPr>
          <p:nvPr/>
        </p:nvPicPr>
        <p:blipFill>
          <a:blip r:embed="rId3"/>
          <a:srcRect t="-1" b="-1591"/>
          <a:stretch/>
        </p:blipFill>
        <p:spPr>
          <a:xfrm>
            <a:off x="960385" y="1628397"/>
            <a:ext cx="9962147" cy="4941894"/>
          </a:xfrm>
          <a:prstGeom prst="rect">
            <a:avLst/>
          </a:prstGeom>
        </p:spPr>
      </p:pic>
      <p:sp>
        <p:nvSpPr>
          <p:cNvPr id="2" name="Title 1">
            <a:extLst>
              <a:ext uri="{FF2B5EF4-FFF2-40B4-BE49-F238E27FC236}">
                <a16:creationId xmlns:a16="http://schemas.microsoft.com/office/drawing/2014/main" id="{C83DDBD1-DDDE-84B0-8C7B-D0828A8CC742}"/>
              </a:ext>
            </a:extLst>
          </p:cNvPr>
          <p:cNvSpPr>
            <a:spLocks noGrp="1"/>
          </p:cNvSpPr>
          <p:nvPr>
            <p:ph type="title"/>
          </p:nvPr>
        </p:nvSpPr>
        <p:spPr/>
        <p:txBody>
          <a:bodyPr/>
          <a:lstStyle/>
          <a:p>
            <a:r>
              <a:rPr lang="de-AT" dirty="0"/>
              <a:t>Chat </a:t>
            </a:r>
            <a:r>
              <a:rPr lang="de-AT" dirty="0" err="1"/>
              <a:t>with</a:t>
            </a:r>
            <a:r>
              <a:rPr lang="de-AT" dirty="0"/>
              <a:t> </a:t>
            </a:r>
            <a:r>
              <a:rPr lang="de-AT" dirty="0" err="1"/>
              <a:t>the</a:t>
            </a:r>
            <a:r>
              <a:rPr lang="de-AT" dirty="0"/>
              <a:t> Zero Project AI </a:t>
            </a:r>
            <a:r>
              <a:rPr lang="de-AT" dirty="0" err="1"/>
              <a:t>Assitant</a:t>
            </a:r>
            <a:endParaRPr lang="en-US" dirty="0"/>
          </a:p>
        </p:txBody>
      </p:sp>
    </p:spTree>
    <p:extLst>
      <p:ext uri="{BB962C8B-B14F-4D97-AF65-F5344CB8AC3E}">
        <p14:creationId xmlns:p14="http://schemas.microsoft.com/office/powerpoint/2010/main" val="3705716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E994E-E1EE-1955-628F-14526BA244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186A1F-0CF6-A613-A9EA-F25BFA54F147}"/>
              </a:ext>
            </a:extLst>
          </p:cNvPr>
          <p:cNvSpPr>
            <a:spLocks noGrp="1"/>
          </p:cNvSpPr>
          <p:nvPr>
            <p:ph type="title"/>
          </p:nvPr>
        </p:nvSpPr>
        <p:spPr/>
        <p:txBody>
          <a:bodyPr/>
          <a:lstStyle/>
          <a:p>
            <a:r>
              <a:rPr lang="de-AT" dirty="0"/>
              <a:t>All </a:t>
            </a:r>
            <a:r>
              <a:rPr lang="de-AT" dirty="0" err="1"/>
              <a:t>data</a:t>
            </a:r>
            <a:r>
              <a:rPr lang="de-AT" dirty="0"/>
              <a:t> </a:t>
            </a:r>
            <a:r>
              <a:rPr lang="de-AT" dirty="0" err="1"/>
              <a:t>sources</a:t>
            </a:r>
            <a:r>
              <a:rPr lang="de-AT" dirty="0"/>
              <a:t> just </a:t>
            </a:r>
            <a:r>
              <a:rPr lang="de-AT" dirty="0" err="1"/>
              <a:t>one</a:t>
            </a:r>
            <a:r>
              <a:rPr lang="de-AT" dirty="0"/>
              <a:t> </a:t>
            </a:r>
            <a:r>
              <a:rPr lang="de-AT" dirty="0" err="1"/>
              <a:t>click</a:t>
            </a:r>
            <a:r>
              <a:rPr lang="de-AT" dirty="0"/>
              <a:t> </a:t>
            </a:r>
            <a:r>
              <a:rPr lang="de-AT" dirty="0" err="1"/>
              <a:t>away</a:t>
            </a:r>
            <a:endParaRPr lang="en-US" dirty="0"/>
          </a:p>
        </p:txBody>
      </p:sp>
      <p:grpSp>
        <p:nvGrpSpPr>
          <p:cNvPr id="7" name="Group 6" descr="A screenshot of the Zero Project AI Assistant interface. On the left, a chat panel displays a response to the question 'What is the Zero Project?' with information about the initiative, citations, and follow-up questions. On the right, a document viewer shows the cover page of the 'Zero Project Report 2023' with the tagline 'For a world with zero barriers.'">
            <a:extLst>
              <a:ext uri="{FF2B5EF4-FFF2-40B4-BE49-F238E27FC236}">
                <a16:creationId xmlns:a16="http://schemas.microsoft.com/office/drawing/2014/main" id="{CF7B715E-9B4C-FEF4-934B-DE2E6E203733}"/>
              </a:ext>
            </a:extLst>
          </p:cNvPr>
          <p:cNvGrpSpPr>
            <a:grpSpLocks noChangeAspect="1"/>
          </p:cNvGrpSpPr>
          <p:nvPr/>
        </p:nvGrpSpPr>
        <p:grpSpPr>
          <a:xfrm>
            <a:off x="960385" y="1628397"/>
            <a:ext cx="9962147" cy="4876511"/>
            <a:chOff x="0" y="904693"/>
            <a:chExt cx="12192000" cy="5968033"/>
          </a:xfrm>
        </p:grpSpPr>
        <p:pic>
          <p:nvPicPr>
            <p:cNvPr id="5" name="Picture 4">
              <a:extLst>
                <a:ext uri="{FF2B5EF4-FFF2-40B4-BE49-F238E27FC236}">
                  <a16:creationId xmlns:a16="http://schemas.microsoft.com/office/drawing/2014/main" id="{B5021B0B-C986-1288-EE63-D207182FCAB5}"/>
                </a:ext>
              </a:extLst>
            </p:cNvPr>
            <p:cNvPicPr>
              <a:picLocks noChangeAspect="1"/>
            </p:cNvPicPr>
            <p:nvPr/>
          </p:nvPicPr>
          <p:blipFill>
            <a:blip r:embed="rId3"/>
            <a:srcRect b="1980"/>
            <a:stretch/>
          </p:blipFill>
          <p:spPr>
            <a:xfrm>
              <a:off x="0" y="904693"/>
              <a:ext cx="12192000" cy="5953307"/>
            </a:xfrm>
            <a:prstGeom prst="rect">
              <a:avLst/>
            </a:prstGeom>
          </p:spPr>
        </p:pic>
        <p:sp>
          <p:nvSpPr>
            <p:cNvPr id="6" name="Rectangle 5">
              <a:extLst>
                <a:ext uri="{FF2B5EF4-FFF2-40B4-BE49-F238E27FC236}">
                  <a16:creationId xmlns:a16="http://schemas.microsoft.com/office/drawing/2014/main" id="{36F185CC-47FD-4BF4-4E44-7738033062A5}"/>
                </a:ext>
              </a:extLst>
            </p:cNvPr>
            <p:cNvSpPr/>
            <p:nvPr/>
          </p:nvSpPr>
          <p:spPr>
            <a:xfrm>
              <a:off x="6593305" y="6507600"/>
              <a:ext cx="4824663" cy="36512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881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AB8BD-D9F4-4340-265E-E159E697CF53}"/>
              </a:ext>
            </a:extLst>
          </p:cNvPr>
          <p:cNvSpPr>
            <a:spLocks noGrp="1"/>
          </p:cNvSpPr>
          <p:nvPr>
            <p:ph type="title"/>
          </p:nvPr>
        </p:nvSpPr>
        <p:spPr/>
        <p:txBody>
          <a:bodyPr/>
          <a:lstStyle/>
          <a:p>
            <a:r>
              <a:rPr lang="en-US" dirty="0"/>
              <a:t>Search for resources</a:t>
            </a:r>
          </a:p>
        </p:txBody>
      </p:sp>
      <p:pic>
        <p:nvPicPr>
          <p:cNvPr id="8" name="Picture 7" descr="A screenshot of the Zero Project AI Assistant homepage. The interface features a large grey heading that says, 'Search for resources'. There are two drop downs: one for selecting how many results are shown and one for selecting the media types. Below is a text input box for asking new questions. On the bottom, there are three example questions related to inclusive job platforms, policymaking for people with disabilities, and technological innovations in sub-Saharan Africa. The top right corner shows options to access developer settings and log out.">
            <a:extLst>
              <a:ext uri="{FF2B5EF4-FFF2-40B4-BE49-F238E27FC236}">
                <a16:creationId xmlns:a16="http://schemas.microsoft.com/office/drawing/2014/main" id="{E1EEC818-1246-D06C-665A-A5A526155175}"/>
              </a:ext>
            </a:extLst>
          </p:cNvPr>
          <p:cNvPicPr>
            <a:picLocks noChangeAspect="1"/>
          </p:cNvPicPr>
          <p:nvPr/>
        </p:nvPicPr>
        <p:blipFill>
          <a:blip r:embed="rId3"/>
          <a:stretch>
            <a:fillRect/>
          </a:stretch>
        </p:blipFill>
        <p:spPr>
          <a:xfrm>
            <a:off x="960385" y="1628397"/>
            <a:ext cx="9973252" cy="4876511"/>
          </a:xfrm>
          <a:prstGeom prst="rect">
            <a:avLst/>
          </a:prstGeom>
        </p:spPr>
      </p:pic>
    </p:spTree>
    <p:extLst>
      <p:ext uri="{BB962C8B-B14F-4D97-AF65-F5344CB8AC3E}">
        <p14:creationId xmlns:p14="http://schemas.microsoft.com/office/powerpoint/2010/main" val="243965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7EB82-5005-A804-5AB8-78A63BA0A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0DCD22-C7F9-9471-BCA6-044CA96CF301}"/>
              </a:ext>
            </a:extLst>
          </p:cNvPr>
          <p:cNvSpPr>
            <a:spLocks noGrp="1"/>
          </p:cNvSpPr>
          <p:nvPr>
            <p:ph type="title"/>
          </p:nvPr>
        </p:nvSpPr>
        <p:spPr>
          <a:xfrm>
            <a:off x="838200" y="365125"/>
            <a:ext cx="10867666" cy="1325563"/>
          </a:xfrm>
        </p:spPr>
        <p:txBody>
          <a:bodyPr/>
          <a:lstStyle/>
          <a:p>
            <a:r>
              <a:rPr lang="en-US" dirty="0" err="1"/>
              <a:t>Partnertool</a:t>
            </a:r>
            <a:r>
              <a:rPr lang="en-US" dirty="0"/>
              <a:t> of the AI Assistant</a:t>
            </a:r>
          </a:p>
        </p:txBody>
      </p:sp>
      <p:pic>
        <p:nvPicPr>
          <p:cNvPr id="7" name="Picture 6" descr="A screenshot of the Zero Project AI Assistant homepage showing a user interface with two questions in gray boxes:&#10;&quot;How can people with disabilities be part of policy-making processes?&quot;&#10;&quot;Which organisations in sub-Saharan Africa work with technological innovations?&quot;&#10;&#10;Below the questions, there is a dropdown menu labeled &quot;Include data from:&quot; with a purple background. The dropdown is expanded, revealing multiple checkboxes for selecting data sources. The options listed are: &quot;All organizations“, &quot;Zero Project“, &quot;Descubreme“, &quot;Enable India“, &quot;G3ICT“, &quot;GIZ&quot; ">
            <a:extLst>
              <a:ext uri="{FF2B5EF4-FFF2-40B4-BE49-F238E27FC236}">
                <a16:creationId xmlns:a16="http://schemas.microsoft.com/office/drawing/2014/main" id="{99CD9D01-6561-8310-35C5-6A49BF5499DD}"/>
              </a:ext>
            </a:extLst>
          </p:cNvPr>
          <p:cNvPicPr>
            <a:picLocks noChangeAspect="1"/>
          </p:cNvPicPr>
          <p:nvPr/>
        </p:nvPicPr>
        <p:blipFill>
          <a:blip r:embed="rId3"/>
          <a:stretch>
            <a:fillRect/>
          </a:stretch>
        </p:blipFill>
        <p:spPr>
          <a:xfrm>
            <a:off x="2005070" y="1690688"/>
            <a:ext cx="7541013" cy="4671154"/>
          </a:xfrm>
          <a:prstGeom prst="rect">
            <a:avLst/>
          </a:prstGeom>
        </p:spPr>
      </p:pic>
    </p:spTree>
    <p:extLst>
      <p:ext uri="{BB962C8B-B14F-4D97-AF65-F5344CB8AC3E}">
        <p14:creationId xmlns:p14="http://schemas.microsoft.com/office/powerpoint/2010/main" val="2779129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22423-C2D7-1013-5F51-330A467C8C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4FE4D8-D10C-065D-5D57-B93C70A8C337}"/>
              </a:ext>
            </a:extLst>
          </p:cNvPr>
          <p:cNvSpPr>
            <a:spLocks noGrp="1"/>
          </p:cNvSpPr>
          <p:nvPr>
            <p:ph type="title"/>
          </p:nvPr>
        </p:nvSpPr>
        <p:spPr/>
        <p:txBody>
          <a:bodyPr/>
          <a:lstStyle/>
          <a:p>
            <a:r>
              <a:rPr lang="de-AT" dirty="0"/>
              <a:t>#ZeroCon25 </a:t>
            </a:r>
            <a:r>
              <a:rPr lang="de-AT" dirty="0" err="1"/>
              <a:t>Infobot</a:t>
            </a:r>
            <a:endParaRPr lang="en-GB" dirty="0"/>
          </a:p>
        </p:txBody>
      </p:sp>
      <p:sp>
        <p:nvSpPr>
          <p:cNvPr id="5" name="Text Placeholder 4">
            <a:extLst>
              <a:ext uri="{FF2B5EF4-FFF2-40B4-BE49-F238E27FC236}">
                <a16:creationId xmlns:a16="http://schemas.microsoft.com/office/drawing/2014/main" id="{3D2053EC-467D-4007-8FE8-94C8CE574B18}"/>
              </a:ext>
            </a:extLst>
          </p:cNvPr>
          <p:cNvSpPr>
            <a:spLocks noGrp="1"/>
          </p:cNvSpPr>
          <p:nvPr>
            <p:ph type="body" idx="1"/>
          </p:nvPr>
        </p:nvSpPr>
        <p:spPr/>
        <p:txBody>
          <a:bodyPr>
            <a:normAutofit/>
          </a:bodyPr>
          <a:lstStyle/>
          <a:p>
            <a:r>
              <a:rPr lang="en-US" dirty="0"/>
              <a:t>Get instant answers to make the most of your conference experience</a:t>
            </a:r>
            <a:endParaRPr lang="en-GB" dirty="0"/>
          </a:p>
        </p:txBody>
      </p:sp>
    </p:spTree>
    <p:extLst>
      <p:ext uri="{BB962C8B-B14F-4D97-AF65-F5344CB8AC3E}">
        <p14:creationId xmlns:p14="http://schemas.microsoft.com/office/powerpoint/2010/main" val="2339449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E7C2A-0019-3BC7-5870-6DA822759B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4F4A5-2520-FD87-BEBE-4116A2322852}"/>
              </a:ext>
            </a:extLst>
          </p:cNvPr>
          <p:cNvSpPr>
            <a:spLocks noGrp="1"/>
          </p:cNvSpPr>
          <p:nvPr>
            <p:ph type="title"/>
          </p:nvPr>
        </p:nvSpPr>
        <p:spPr>
          <a:xfrm>
            <a:off x="838200" y="365125"/>
            <a:ext cx="7848600" cy="1325563"/>
          </a:xfrm>
        </p:spPr>
        <p:txBody>
          <a:bodyPr/>
          <a:lstStyle/>
          <a:p>
            <a:r>
              <a:rPr lang="de-AT" dirty="0"/>
              <a:t>Chat </a:t>
            </a:r>
            <a:r>
              <a:rPr lang="de-AT" dirty="0" err="1"/>
              <a:t>with</a:t>
            </a:r>
            <a:r>
              <a:rPr lang="de-AT" dirty="0"/>
              <a:t> </a:t>
            </a:r>
            <a:r>
              <a:rPr lang="de-AT" dirty="0" err="1"/>
              <a:t>the</a:t>
            </a:r>
            <a:r>
              <a:rPr lang="de-AT" dirty="0"/>
              <a:t> #ZeroCon25 </a:t>
            </a:r>
            <a:r>
              <a:rPr lang="de-AT" dirty="0" err="1"/>
              <a:t>Infobot</a:t>
            </a:r>
            <a:endParaRPr lang="en-US" dirty="0"/>
          </a:p>
        </p:txBody>
      </p:sp>
      <p:sp>
        <p:nvSpPr>
          <p:cNvPr id="10" name="Content Placeholder 6">
            <a:extLst>
              <a:ext uri="{FF2B5EF4-FFF2-40B4-BE49-F238E27FC236}">
                <a16:creationId xmlns:a16="http://schemas.microsoft.com/office/drawing/2014/main" id="{7A5E87A0-8229-B71D-E3E5-A0B452DBBA56}"/>
              </a:ext>
            </a:extLst>
          </p:cNvPr>
          <p:cNvSpPr txBox="1">
            <a:spLocks/>
          </p:cNvSpPr>
          <p:nvPr/>
        </p:nvSpPr>
        <p:spPr>
          <a:xfrm>
            <a:off x="990600" y="1978025"/>
            <a:ext cx="7503695" cy="435133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rgbClr val="595959"/>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rgbClr val="595959"/>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rgbClr val="595959"/>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rgbClr val="595959"/>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2B882E"/>
                </a:solidFill>
                <a:latin typeface="Roboto Condensed Medium" panose="02000000000000000000" pitchFamily="2" charset="0"/>
                <a:ea typeface="Roboto Condensed Medium" panose="02000000000000000000" pitchFamily="2" charset="0"/>
                <a:cs typeface="Roboto Condensed Medium" panose="02000000000000000000" pitchFamily="2" charset="0"/>
              </a:rPr>
              <a:t>ASK ABOUT</a:t>
            </a:r>
            <a:r>
              <a:rPr lang="en-GB" dirty="0"/>
              <a:t>: Session schedules, Accessibility features, Speaker bios, ...</a:t>
            </a:r>
          </a:p>
          <a:p>
            <a:r>
              <a:rPr lang="en-GB" dirty="0">
                <a:solidFill>
                  <a:srgbClr val="2B882E"/>
                </a:solidFill>
                <a:latin typeface="Roboto Condensed Medium" panose="02000000000000000000" pitchFamily="2" charset="0"/>
                <a:ea typeface="Roboto Condensed Medium" panose="02000000000000000000" pitchFamily="2" charset="0"/>
                <a:cs typeface="Roboto Condensed Medium" panose="02000000000000000000" pitchFamily="2" charset="0"/>
              </a:rPr>
              <a:t>AVAILABLE ON WHATSAPP</a:t>
            </a:r>
            <a:r>
              <a:rPr lang="en-GB" dirty="0"/>
              <a:t>: </a:t>
            </a:r>
            <a:br>
              <a:rPr lang="en-GB" dirty="0"/>
            </a:br>
            <a:r>
              <a:rPr lang="en-GB" dirty="0"/>
              <a:t>at +43 664 99462054</a:t>
            </a:r>
          </a:p>
        </p:txBody>
      </p:sp>
      <p:pic>
        <p:nvPicPr>
          <p:cNvPr id="5" name="Content Placeholder 4" descr="A WhatsApp chat screenshot from the '#ZeroCon25 Infobot' answering a question about accessibility features at the Zero Project Conference 2025. The response highlights various accessibility measures. The message concludes with the aim of ensuring full engagement for all participants, followed by a globe and blue heart emoji">
            <a:extLst>
              <a:ext uri="{FF2B5EF4-FFF2-40B4-BE49-F238E27FC236}">
                <a16:creationId xmlns:a16="http://schemas.microsoft.com/office/drawing/2014/main" id="{A84D78D2-EF24-F983-DD23-281771AE1898}"/>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9023684" y="-2462"/>
            <a:ext cx="3168316" cy="6860462"/>
          </a:xfrm>
        </p:spPr>
      </p:pic>
      <p:pic>
        <p:nvPicPr>
          <p:cNvPr id="4" name="Picture 3" descr="Black and white QR Code leading to the #ZeroCon25 Infobot.">
            <a:extLst>
              <a:ext uri="{FF2B5EF4-FFF2-40B4-BE49-F238E27FC236}">
                <a16:creationId xmlns:a16="http://schemas.microsoft.com/office/drawing/2014/main" id="{E988EB99-6E5C-090B-5BD7-ACE210799221}"/>
              </a:ext>
            </a:extLst>
          </p:cNvPr>
          <p:cNvPicPr>
            <a:picLocks noChangeAspect="1"/>
          </p:cNvPicPr>
          <p:nvPr/>
        </p:nvPicPr>
        <p:blipFill>
          <a:blip r:embed="rId4"/>
          <a:stretch>
            <a:fillRect/>
          </a:stretch>
        </p:blipFill>
        <p:spPr>
          <a:xfrm>
            <a:off x="5685516" y="3518775"/>
            <a:ext cx="3073473" cy="3063297"/>
          </a:xfrm>
          <a:prstGeom prst="rect">
            <a:avLst/>
          </a:prstGeom>
        </p:spPr>
      </p:pic>
    </p:spTree>
    <p:extLst>
      <p:ext uri="{BB962C8B-B14F-4D97-AF65-F5344CB8AC3E}">
        <p14:creationId xmlns:p14="http://schemas.microsoft.com/office/powerpoint/2010/main" val="178404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9A142-A2D3-F9A2-4E73-6019AC62C4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F020E3-95C1-9479-D84E-4DEA13234482}"/>
              </a:ext>
            </a:extLst>
          </p:cNvPr>
          <p:cNvSpPr>
            <a:spLocks noGrp="1"/>
          </p:cNvSpPr>
          <p:nvPr>
            <p:ph type="title"/>
          </p:nvPr>
        </p:nvSpPr>
        <p:spPr/>
        <p:txBody>
          <a:bodyPr/>
          <a:lstStyle/>
          <a:p>
            <a:r>
              <a:rPr lang="de-AT" dirty="0" err="1"/>
              <a:t>Equitable</a:t>
            </a:r>
            <a:r>
              <a:rPr lang="de-AT" dirty="0"/>
              <a:t> AI Alliance</a:t>
            </a:r>
            <a:endParaRPr lang="en-GB" dirty="0"/>
          </a:p>
        </p:txBody>
      </p:sp>
      <p:sp>
        <p:nvSpPr>
          <p:cNvPr id="5" name="Text Placeholder 4">
            <a:extLst>
              <a:ext uri="{FF2B5EF4-FFF2-40B4-BE49-F238E27FC236}">
                <a16:creationId xmlns:a16="http://schemas.microsoft.com/office/drawing/2014/main" id="{49A45E8F-F72C-7CEC-04F3-376F660CB67C}"/>
              </a:ext>
            </a:extLst>
          </p:cNvPr>
          <p:cNvSpPr>
            <a:spLocks noGrp="1"/>
          </p:cNvSpPr>
          <p:nvPr>
            <p:ph type="body" idx="1"/>
          </p:nvPr>
        </p:nvSpPr>
        <p:spPr/>
        <p:txBody>
          <a:bodyPr>
            <a:normAutofit/>
          </a:bodyPr>
          <a:lstStyle/>
          <a:p>
            <a:r>
              <a:rPr lang="en-US" dirty="0"/>
              <a:t>AI experts from the global Zero Project Network share insights at events globally</a:t>
            </a:r>
            <a:endParaRPr lang="en-GB" dirty="0"/>
          </a:p>
        </p:txBody>
      </p:sp>
    </p:spTree>
    <p:extLst>
      <p:ext uri="{BB962C8B-B14F-4D97-AF65-F5344CB8AC3E}">
        <p14:creationId xmlns:p14="http://schemas.microsoft.com/office/powerpoint/2010/main" val="95615646"/>
      </p:ext>
    </p:extLst>
  </p:cSld>
  <p:clrMapOvr>
    <a:masterClrMapping/>
  </p:clrMapOvr>
</p:sld>
</file>

<file path=ppt/theme/theme1.xml><?xml version="1.0" encoding="utf-8"?>
<a:theme xmlns:a="http://schemas.openxmlformats.org/drawingml/2006/main" name="Office Theme">
  <a:themeElements>
    <a:clrScheme name="ZP">
      <a:dk1>
        <a:srgbClr val="2B882E"/>
      </a:dk1>
      <a:lt1>
        <a:sysClr val="window" lastClr="FFFFFF"/>
      </a:lt1>
      <a:dk2>
        <a:srgbClr val="595959"/>
      </a:dk2>
      <a:lt2>
        <a:srgbClr val="FFFFFF"/>
      </a:lt2>
      <a:accent1>
        <a:srgbClr val="2B882E"/>
      </a:accent1>
      <a:accent2>
        <a:srgbClr val="E97132"/>
      </a:accent2>
      <a:accent3>
        <a:srgbClr val="196B24"/>
      </a:accent3>
      <a:accent4>
        <a:srgbClr val="0F9ED5"/>
      </a:accent4>
      <a:accent5>
        <a:srgbClr val="A02B93"/>
      </a:accent5>
      <a:accent6>
        <a:srgbClr val="7F7F7F"/>
      </a:accent6>
      <a:hlink>
        <a:srgbClr val="2B882E"/>
      </a:hlink>
      <a:folHlink>
        <a:srgbClr val="595959"/>
      </a:folHlink>
    </a:clrScheme>
    <a:fontScheme name="Benutzerdefiniert 1">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903</Words>
  <Application>Microsoft Office PowerPoint</Application>
  <PresentationFormat>Breitbild</PresentationFormat>
  <Paragraphs>64</Paragraphs>
  <Slides>12</Slides>
  <Notes>10</Notes>
  <HiddenSlides>0</HiddenSlides>
  <MMClips>0</MMClips>
  <ScaleCrop>false</ScaleCrop>
  <HeadingPairs>
    <vt:vector size="4" baseType="variant">
      <vt:variant>
        <vt:lpstr>Design</vt:lpstr>
      </vt:variant>
      <vt:variant>
        <vt:i4>2</vt:i4>
      </vt:variant>
      <vt:variant>
        <vt:lpstr>Folientitel</vt:lpstr>
      </vt:variant>
      <vt:variant>
        <vt:i4>12</vt:i4>
      </vt:variant>
    </vt:vector>
  </HeadingPairs>
  <TitlesOfParts>
    <vt:vector size="14" baseType="lpstr">
      <vt:lpstr>Office Theme</vt:lpstr>
      <vt:lpstr>2_Office Theme</vt:lpstr>
      <vt:lpstr>AI at the Zero Project</vt:lpstr>
      <vt:lpstr>Zero Project AI Assistant</vt:lpstr>
      <vt:lpstr>Chat with the Zero Project AI Assitant</vt:lpstr>
      <vt:lpstr>All data sources just one click away</vt:lpstr>
      <vt:lpstr>Search for resources</vt:lpstr>
      <vt:lpstr>Partnertool of the AI Assistant</vt:lpstr>
      <vt:lpstr>#ZeroCon25 Infobot</vt:lpstr>
      <vt:lpstr>Chat with the #ZeroCon25 Infobot</vt:lpstr>
      <vt:lpstr>Equitable AI Alliance</vt:lpstr>
      <vt:lpstr>About the Equitable AI Alliance</vt:lpstr>
      <vt:lpstr>How to engage</vt:lpstr>
      <vt:lpstr>Learn more about how the Zero Project uses 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Judith Hermetter</dc:creator>
  <cp:lastModifiedBy>Anja Günther</cp:lastModifiedBy>
  <cp:revision>79</cp:revision>
  <dcterms:created xsi:type="dcterms:W3CDTF">2024-09-27T08:53:29Z</dcterms:created>
  <dcterms:modified xsi:type="dcterms:W3CDTF">2025-02-28T12:29:46Z</dcterms:modified>
</cp:coreProperties>
</file>