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8" r:id="rId2"/>
    <p:sldId id="277" r:id="rId3"/>
    <p:sldId id="259" r:id="rId4"/>
    <p:sldId id="279" r:id="rId5"/>
    <p:sldId id="276" r:id="rId6"/>
    <p:sldId id="280" r:id="rId7"/>
    <p:sldId id="281" r:id="rId8"/>
    <p:sldId id="262" r:id="rId9"/>
    <p:sldId id="273"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206" autoAdjust="0"/>
    <p:restoredTop sz="62963" autoAdjust="0"/>
  </p:normalViewPr>
  <p:slideViewPr>
    <p:cSldViewPr snapToGrid="0">
      <p:cViewPr varScale="1">
        <p:scale>
          <a:sx n="70" d="100"/>
          <a:sy n="70" d="100"/>
        </p:scale>
        <p:origin x="588" y="60"/>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xwel Ajuoga" userId="9543c47c45c6939d" providerId="LiveId" clId="{24FE7164-E4BD-446E-857F-6C1F906550DD}"/>
    <pc:docChg chg="custSel delSld modSld">
      <pc:chgData name="Maxwel Ajuoga" userId="9543c47c45c6939d" providerId="LiveId" clId="{24FE7164-E4BD-446E-857F-6C1F906550DD}" dt="2024-01-29T12:07:34.323" v="3476" actId="123"/>
      <pc:docMkLst>
        <pc:docMk/>
      </pc:docMkLst>
      <pc:sldChg chg="modNotesTx">
        <pc:chgData name="Maxwel Ajuoga" userId="9543c47c45c6939d" providerId="LiveId" clId="{24FE7164-E4BD-446E-857F-6C1F906550DD}" dt="2024-01-29T10:51:30.913" v="375" actId="20577"/>
        <pc:sldMkLst>
          <pc:docMk/>
          <pc:sldMk cId="54376518" sldId="258"/>
        </pc:sldMkLst>
      </pc:sldChg>
      <pc:sldChg chg="modNotesTx">
        <pc:chgData name="Maxwel Ajuoga" userId="9543c47c45c6939d" providerId="LiveId" clId="{24FE7164-E4BD-446E-857F-6C1F906550DD}" dt="2024-01-29T10:59:00.443" v="920" actId="20577"/>
        <pc:sldMkLst>
          <pc:docMk/>
          <pc:sldMk cId="2056236133" sldId="259"/>
        </pc:sldMkLst>
      </pc:sldChg>
      <pc:sldChg chg="modNotesTx">
        <pc:chgData name="Maxwel Ajuoga" userId="9543c47c45c6939d" providerId="LiveId" clId="{24FE7164-E4BD-446E-857F-6C1F906550DD}" dt="2024-01-29T12:07:27.149" v="3475" actId="123"/>
        <pc:sldMkLst>
          <pc:docMk/>
          <pc:sldMk cId="2880165954" sldId="262"/>
        </pc:sldMkLst>
      </pc:sldChg>
      <pc:sldChg chg="del">
        <pc:chgData name="Maxwel Ajuoga" userId="9543c47c45c6939d" providerId="LiveId" clId="{24FE7164-E4BD-446E-857F-6C1F906550DD}" dt="2024-01-29T10:48:15.788" v="372" actId="2696"/>
        <pc:sldMkLst>
          <pc:docMk/>
          <pc:sldMk cId="3367923841" sldId="268"/>
        </pc:sldMkLst>
      </pc:sldChg>
      <pc:sldChg chg="modSp mod modNotesTx">
        <pc:chgData name="Maxwel Ajuoga" userId="9543c47c45c6939d" providerId="LiveId" clId="{24FE7164-E4BD-446E-857F-6C1F906550DD}" dt="2024-01-29T11:55:27.374" v="2941" actId="20577"/>
        <pc:sldMkLst>
          <pc:docMk/>
          <pc:sldMk cId="3486381007" sldId="273"/>
        </pc:sldMkLst>
        <pc:spChg chg="mod">
          <ac:chgData name="Maxwel Ajuoga" userId="9543c47c45c6939d" providerId="LiveId" clId="{24FE7164-E4BD-446E-857F-6C1F906550DD}" dt="2024-01-29T11:49:15.625" v="2467" actId="20577"/>
          <ac:spMkLst>
            <pc:docMk/>
            <pc:sldMk cId="3486381007" sldId="273"/>
            <ac:spMk id="3" creationId="{47C54BDF-7804-0F13-739F-68217A4FFAF8}"/>
          </ac:spMkLst>
        </pc:spChg>
      </pc:sldChg>
      <pc:sldChg chg="modSp mod modNotesTx">
        <pc:chgData name="Maxwel Ajuoga" userId="9543c47c45c6939d" providerId="LiveId" clId="{24FE7164-E4BD-446E-857F-6C1F906550DD}" dt="2024-01-29T12:07:34.323" v="3476" actId="123"/>
        <pc:sldMkLst>
          <pc:docMk/>
          <pc:sldMk cId="4191133727" sldId="274"/>
        </pc:sldMkLst>
        <pc:spChg chg="mod">
          <ac:chgData name="Maxwel Ajuoga" userId="9543c47c45c6939d" providerId="LiveId" clId="{24FE7164-E4BD-446E-857F-6C1F906550DD}" dt="2024-01-29T11:44:02.714" v="2267" actId="20577"/>
          <ac:spMkLst>
            <pc:docMk/>
            <pc:sldMk cId="4191133727" sldId="274"/>
            <ac:spMk id="2" creationId="{8C387608-D086-DAA1-CF55-459654001FD6}"/>
          </ac:spMkLst>
        </pc:spChg>
        <pc:spChg chg="mod">
          <ac:chgData name="Maxwel Ajuoga" userId="9543c47c45c6939d" providerId="LiveId" clId="{24FE7164-E4BD-446E-857F-6C1F906550DD}" dt="2024-01-29T10:43:03.419" v="13" actId="1076"/>
          <ac:spMkLst>
            <pc:docMk/>
            <pc:sldMk cId="4191133727" sldId="274"/>
            <ac:spMk id="3" creationId="{72A6E226-B461-66E9-CA46-36BDC6117B2F}"/>
          </ac:spMkLst>
        </pc:spChg>
      </pc:sldChg>
      <pc:sldChg chg="modNotesTx">
        <pc:chgData name="Maxwel Ajuoga" userId="9543c47c45c6939d" providerId="LiveId" clId="{24FE7164-E4BD-446E-857F-6C1F906550DD}" dt="2024-01-29T11:26:13.325" v="2136" actId="123"/>
        <pc:sldMkLst>
          <pc:docMk/>
          <pc:sldMk cId="4116262590" sldId="276"/>
        </pc:sldMkLst>
      </pc:sldChg>
      <pc:sldChg chg="modNotesTx">
        <pc:chgData name="Maxwel Ajuoga" userId="9543c47c45c6939d" providerId="LiveId" clId="{24FE7164-E4BD-446E-857F-6C1F906550DD}" dt="2024-01-29T10:53:04.910" v="464" actId="20577"/>
        <pc:sldMkLst>
          <pc:docMk/>
          <pc:sldMk cId="2314406029" sldId="277"/>
        </pc:sldMkLst>
      </pc:sldChg>
      <pc:sldChg chg="modNotesTx">
        <pc:chgData name="Maxwel Ajuoga" userId="9543c47c45c6939d" providerId="LiveId" clId="{24FE7164-E4BD-446E-857F-6C1F906550DD}" dt="2024-01-29T11:14:43.325" v="1636" actId="12"/>
        <pc:sldMkLst>
          <pc:docMk/>
          <pc:sldMk cId="2831539335" sldId="279"/>
        </pc:sldMkLst>
      </pc:sldChg>
      <pc:sldChg chg="modNotesTx">
        <pc:chgData name="Maxwel Ajuoga" userId="9543c47c45c6939d" providerId="LiveId" clId="{24FE7164-E4BD-446E-857F-6C1F906550DD}" dt="2024-01-29T11:33:49.191" v="2251" actId="20577"/>
        <pc:sldMkLst>
          <pc:docMk/>
          <pc:sldMk cId="2619371744" sldId="280"/>
        </pc:sldMkLst>
      </pc:sldChg>
      <pc:sldChg chg="modSp mod">
        <pc:chgData name="Maxwel Ajuoga" userId="9543c47c45c6939d" providerId="LiveId" clId="{24FE7164-E4BD-446E-857F-6C1F906550DD}" dt="2024-01-29T10:47:41.113" v="371" actId="123"/>
        <pc:sldMkLst>
          <pc:docMk/>
          <pc:sldMk cId="2297570890" sldId="281"/>
        </pc:sldMkLst>
        <pc:spChg chg="mod">
          <ac:chgData name="Maxwel Ajuoga" userId="9543c47c45c6939d" providerId="LiveId" clId="{24FE7164-E4BD-446E-857F-6C1F906550DD}" dt="2024-01-29T10:47:03.235" v="363" actId="14100"/>
          <ac:spMkLst>
            <pc:docMk/>
            <pc:sldMk cId="2297570890" sldId="281"/>
            <ac:spMk id="2" creationId="{B64C538A-2E76-0D4E-63AB-92AEA5DFC760}"/>
          </ac:spMkLst>
        </pc:spChg>
        <pc:spChg chg="mod">
          <ac:chgData name="Maxwel Ajuoga" userId="9543c47c45c6939d" providerId="LiveId" clId="{24FE7164-E4BD-446E-857F-6C1F906550DD}" dt="2024-01-29T10:47:41.113" v="371" actId="123"/>
          <ac:spMkLst>
            <pc:docMk/>
            <pc:sldMk cId="2297570890" sldId="281"/>
            <ac:spMk id="3" creationId="{F3718665-97E5-965B-7EB1-63E667128C0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A34B65-56ED-45FB-A8F0-47FFBC06D3C5}"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US"/>
        </a:p>
      </dgm:t>
    </dgm:pt>
    <dgm:pt modelId="{4668F25E-F589-4D76-BB57-AACBB2F9D844}">
      <dgm:prSet phldrT="[Text]" custT="1"/>
      <dgm:spPr/>
      <dgm:t>
        <a:bodyPr/>
        <a:lstStyle/>
        <a:p>
          <a:r>
            <a:rPr lang="en-US" sz="2600" b="0" dirty="0"/>
            <a:t>Provision of the digital Braille devices and other devices for STEM for VI learners in schools</a:t>
          </a:r>
        </a:p>
      </dgm:t>
      <dgm:extLst>
        <a:ext uri="{E40237B7-FDA0-4F09-8148-C483321AD2D9}">
          <dgm14:cNvPr xmlns:dgm14="http://schemas.microsoft.com/office/drawing/2010/diagram" id="0" name="" descr="Diagram that shows the model flow, each box or stage is connected by arrows:&#10;&#10;Stage 1: Provision of the digital Braille devices and other devices for STEM for VI learners in schools&#10;"/>
        </a:ext>
      </dgm:extLst>
    </dgm:pt>
    <dgm:pt modelId="{241103C3-D655-477E-A0C1-1715ACF656CA}" type="parTrans" cxnId="{896AD9E7-CB13-4320-9777-36A549599907}">
      <dgm:prSet/>
      <dgm:spPr/>
      <dgm:t>
        <a:bodyPr/>
        <a:lstStyle/>
        <a:p>
          <a:endParaRPr lang="en-US"/>
        </a:p>
      </dgm:t>
    </dgm:pt>
    <dgm:pt modelId="{0E5AAC0D-D70A-4D7B-A561-504047C2D209}" type="sibTrans" cxnId="{896AD9E7-CB13-4320-9777-36A549599907}">
      <dgm:prSet/>
      <dgm:spPr/>
      <dgm:t>
        <a:bodyPr/>
        <a:lstStyle/>
        <a:p>
          <a:endParaRPr lang="en-US"/>
        </a:p>
      </dgm:t>
    </dgm:pt>
    <dgm:pt modelId="{4A9801FB-8950-414D-91E2-D49714D080C3}">
      <dgm:prSet phldrT="[Text]" custT="1"/>
      <dgm:spPr/>
      <dgm:t>
        <a:bodyPr/>
        <a:lstStyle/>
        <a:p>
          <a:r>
            <a:rPr lang="en-US" sz="2600" b="0" dirty="0"/>
            <a:t>Digital Braille devices user training and mentorship on STEM and </a:t>
          </a:r>
          <a:r>
            <a:rPr lang="en-US" sz="3100" b="0" dirty="0"/>
            <a:t>coding</a:t>
          </a:r>
        </a:p>
      </dgm:t>
      <dgm:extLst>
        <a:ext uri="{E40237B7-FDA0-4F09-8148-C483321AD2D9}">
          <dgm14:cNvPr xmlns:dgm14="http://schemas.microsoft.com/office/drawing/2010/diagram" id="0" name="" descr="Digital Braille devices user training and mentorship on STEM and coding&#10;"/>
        </a:ext>
      </dgm:extLst>
    </dgm:pt>
    <dgm:pt modelId="{ADA0E960-5963-4CB8-8A96-4A875DFC447F}" type="parTrans" cxnId="{8791B842-D53B-4619-A3A8-B398B4D40335}">
      <dgm:prSet/>
      <dgm:spPr/>
      <dgm:t>
        <a:bodyPr/>
        <a:lstStyle/>
        <a:p>
          <a:endParaRPr lang="en-US"/>
        </a:p>
      </dgm:t>
    </dgm:pt>
    <dgm:pt modelId="{4B08E364-CA12-46E1-A238-F74F1736C589}" type="sibTrans" cxnId="{8791B842-D53B-4619-A3A8-B398B4D40335}">
      <dgm:prSet/>
      <dgm:spPr/>
      <dgm:t>
        <a:bodyPr/>
        <a:lstStyle/>
        <a:p>
          <a:endParaRPr lang="en-US"/>
        </a:p>
      </dgm:t>
    </dgm:pt>
    <dgm:pt modelId="{75B1CCF7-88C6-4036-A4AE-BD2D69902062}">
      <dgm:prSet phldrT="[Text]" custT="1"/>
      <dgm:spPr/>
      <dgm:t>
        <a:bodyPr/>
        <a:lstStyle/>
        <a:p>
          <a:r>
            <a:rPr lang="en-US" sz="2600" b="0" dirty="0"/>
            <a:t>Training on Employability and soft skills for VI youth and apprenticeship placement</a:t>
          </a:r>
        </a:p>
      </dgm:t>
      <dgm:extLst>
        <a:ext uri="{E40237B7-FDA0-4F09-8148-C483321AD2D9}">
          <dgm14:cNvPr xmlns:dgm14="http://schemas.microsoft.com/office/drawing/2010/diagram" id="0" name="" descr="Stage 3: Training on Employability and soft skills for VI youth and apprenticeship placement&#10;"/>
        </a:ext>
      </dgm:extLst>
    </dgm:pt>
    <dgm:pt modelId="{966EA52A-9A28-4231-8896-2D3036F59CE5}" type="parTrans" cxnId="{ABBC861C-BE2E-47E5-9C7C-EF35701D99CE}">
      <dgm:prSet/>
      <dgm:spPr/>
      <dgm:t>
        <a:bodyPr/>
        <a:lstStyle/>
        <a:p>
          <a:endParaRPr lang="en-US"/>
        </a:p>
      </dgm:t>
    </dgm:pt>
    <dgm:pt modelId="{DBE0812B-7DFE-4E89-9772-D0D6597EAF57}" type="sibTrans" cxnId="{ABBC861C-BE2E-47E5-9C7C-EF35701D99CE}">
      <dgm:prSet/>
      <dgm:spPr/>
      <dgm:t>
        <a:bodyPr/>
        <a:lstStyle/>
        <a:p>
          <a:endParaRPr lang="en-US"/>
        </a:p>
      </dgm:t>
    </dgm:pt>
    <dgm:pt modelId="{F87E74ED-A889-46A1-AFD4-C1A930640727}">
      <dgm:prSet phldrT="[Text]" custT="1"/>
      <dgm:spPr/>
      <dgm:t>
        <a:bodyPr/>
        <a:lstStyle/>
        <a:p>
          <a:r>
            <a:rPr lang="en-US" sz="2600" b="0" dirty="0"/>
            <a:t>Advocacy on Disability Inclusion.</a:t>
          </a:r>
        </a:p>
      </dgm:t>
      <dgm:extLst>
        <a:ext uri="{E40237B7-FDA0-4F09-8148-C483321AD2D9}">
          <dgm14:cNvPr xmlns:dgm14="http://schemas.microsoft.com/office/drawing/2010/diagram" id="0" name="" descr="Stage 5: Advocacy on Disability Inclusion.&#10;"/>
        </a:ext>
      </dgm:extLst>
    </dgm:pt>
    <dgm:pt modelId="{78953043-5084-46AC-9BC9-A02A2B026B5B}" type="parTrans" cxnId="{A27B0900-DB54-4581-8DE5-CB37F7C3D563}">
      <dgm:prSet/>
      <dgm:spPr/>
      <dgm:t>
        <a:bodyPr/>
        <a:lstStyle/>
        <a:p>
          <a:endParaRPr lang="en-US"/>
        </a:p>
      </dgm:t>
    </dgm:pt>
    <dgm:pt modelId="{689FBBEE-8AB1-4E49-A0F4-6721DA1CB3F9}" type="sibTrans" cxnId="{A27B0900-DB54-4581-8DE5-CB37F7C3D563}">
      <dgm:prSet/>
      <dgm:spPr/>
      <dgm:t>
        <a:bodyPr/>
        <a:lstStyle/>
        <a:p>
          <a:endParaRPr lang="en-US"/>
        </a:p>
      </dgm:t>
    </dgm:pt>
    <dgm:pt modelId="{08FD8286-BDF5-46B5-898C-D9A95743F3CE}">
      <dgm:prSet phldrT="[Text]" custT="1"/>
      <dgm:spPr/>
      <dgm:t>
        <a:bodyPr/>
        <a:lstStyle/>
        <a:p>
          <a:r>
            <a:rPr lang="en-US" sz="2600" b="0" dirty="0"/>
            <a:t>Research on inclusion and support AT innovation through co-creation (live labs)</a:t>
          </a:r>
        </a:p>
      </dgm:t>
      <dgm:extLst>
        <a:ext uri="{E40237B7-FDA0-4F09-8148-C483321AD2D9}">
          <dgm14:cNvPr xmlns:dgm14="http://schemas.microsoft.com/office/drawing/2010/diagram" id="0" name="" descr="Stage 4: Research on inclusion and support AT innovation through co-creation (live labs)&#10;"/>
        </a:ext>
      </dgm:extLst>
    </dgm:pt>
    <dgm:pt modelId="{56C29731-5CB8-4413-A50B-74DF4FFADC2A}" type="parTrans" cxnId="{F75D2A83-BA6A-46BD-9437-E1266397BB75}">
      <dgm:prSet/>
      <dgm:spPr/>
      <dgm:t>
        <a:bodyPr/>
        <a:lstStyle/>
        <a:p>
          <a:endParaRPr lang="en-US"/>
        </a:p>
      </dgm:t>
    </dgm:pt>
    <dgm:pt modelId="{7910525D-3603-4EF7-A755-B4442BFEB55C}" type="sibTrans" cxnId="{F75D2A83-BA6A-46BD-9437-E1266397BB75}">
      <dgm:prSet/>
      <dgm:spPr/>
      <dgm:t>
        <a:bodyPr/>
        <a:lstStyle/>
        <a:p>
          <a:endParaRPr lang="en-US"/>
        </a:p>
      </dgm:t>
    </dgm:pt>
    <dgm:pt modelId="{E8D64E32-B34C-4710-95F3-42091527608B}" type="pres">
      <dgm:prSet presAssocID="{C9A34B65-56ED-45FB-A8F0-47FFBC06D3C5}" presName="diagram" presStyleCnt="0">
        <dgm:presLayoutVars>
          <dgm:dir/>
          <dgm:resizeHandles val="exact"/>
        </dgm:presLayoutVars>
      </dgm:prSet>
      <dgm:spPr/>
    </dgm:pt>
    <dgm:pt modelId="{CD010141-419B-4062-83E2-41C05EC13915}" type="pres">
      <dgm:prSet presAssocID="{4668F25E-F589-4D76-BB57-AACBB2F9D844}" presName="node" presStyleLbl="node1" presStyleIdx="0" presStyleCnt="5">
        <dgm:presLayoutVars>
          <dgm:bulletEnabled val="1"/>
        </dgm:presLayoutVars>
      </dgm:prSet>
      <dgm:spPr/>
    </dgm:pt>
    <dgm:pt modelId="{4C23D19F-4EBD-4AC5-B885-901B86DFE270}" type="pres">
      <dgm:prSet presAssocID="{0E5AAC0D-D70A-4D7B-A561-504047C2D209}" presName="sibTrans" presStyleCnt="0"/>
      <dgm:spPr/>
    </dgm:pt>
    <dgm:pt modelId="{985F366B-A7AF-49DD-9607-9D0194BB4572}" type="pres">
      <dgm:prSet presAssocID="{4A9801FB-8950-414D-91E2-D49714D080C3}" presName="node" presStyleLbl="node1" presStyleIdx="1" presStyleCnt="5" custScaleX="86116" custLinFactNeighborX="1401" custLinFactNeighborY="-2106">
        <dgm:presLayoutVars>
          <dgm:bulletEnabled val="1"/>
        </dgm:presLayoutVars>
      </dgm:prSet>
      <dgm:spPr/>
    </dgm:pt>
    <dgm:pt modelId="{15297D9F-332B-45C4-AEB3-EAE6BB2493A3}" type="pres">
      <dgm:prSet presAssocID="{4B08E364-CA12-46E1-A238-F74F1736C589}" presName="sibTrans" presStyleCnt="0"/>
      <dgm:spPr/>
    </dgm:pt>
    <dgm:pt modelId="{FBE48A2B-95D9-4BED-B57E-1010AA75B00F}" type="pres">
      <dgm:prSet presAssocID="{75B1CCF7-88C6-4036-A4AE-BD2D69902062}" presName="node" presStyleLbl="node1" presStyleIdx="2" presStyleCnt="5" custScaleX="88837" custLinFactNeighborX="2224" custLinFactNeighborY="-913">
        <dgm:presLayoutVars>
          <dgm:bulletEnabled val="1"/>
        </dgm:presLayoutVars>
      </dgm:prSet>
      <dgm:spPr/>
    </dgm:pt>
    <dgm:pt modelId="{0A1E53B6-0B11-486B-ABB7-D09BEBB86132}" type="pres">
      <dgm:prSet presAssocID="{DBE0812B-7DFE-4E89-9772-D0D6597EAF57}" presName="sibTrans" presStyleCnt="0"/>
      <dgm:spPr/>
    </dgm:pt>
    <dgm:pt modelId="{919E5371-8EFB-46A2-811E-C947CD1C7488}" type="pres">
      <dgm:prSet presAssocID="{F87E74ED-A889-46A1-AFD4-C1A930640727}" presName="node" presStyleLbl="node1" presStyleIdx="3" presStyleCnt="5" custScaleY="86152" custLinFactNeighborX="1054" custLinFactNeighborY="-933">
        <dgm:presLayoutVars>
          <dgm:bulletEnabled val="1"/>
        </dgm:presLayoutVars>
      </dgm:prSet>
      <dgm:spPr/>
    </dgm:pt>
    <dgm:pt modelId="{A3AE4FB2-9706-4537-95AD-EE111DEA1538}" type="pres">
      <dgm:prSet presAssocID="{689FBBEE-8AB1-4E49-A0F4-6721DA1CB3F9}" presName="sibTrans" presStyleCnt="0"/>
      <dgm:spPr/>
    </dgm:pt>
    <dgm:pt modelId="{D742B9BC-974A-47DD-A4D7-10A18B188C5D}" type="pres">
      <dgm:prSet presAssocID="{08FD8286-BDF5-46B5-898C-D9A95743F3CE}" presName="node" presStyleLbl="node1" presStyleIdx="4" presStyleCnt="5" custScaleX="103582" custScaleY="83514" custLinFactNeighborX="3933" custLinFactNeighborY="-1035">
        <dgm:presLayoutVars>
          <dgm:bulletEnabled val="1"/>
        </dgm:presLayoutVars>
      </dgm:prSet>
      <dgm:spPr/>
    </dgm:pt>
  </dgm:ptLst>
  <dgm:cxnLst>
    <dgm:cxn modelId="{A27B0900-DB54-4581-8DE5-CB37F7C3D563}" srcId="{C9A34B65-56ED-45FB-A8F0-47FFBC06D3C5}" destId="{F87E74ED-A889-46A1-AFD4-C1A930640727}" srcOrd="3" destOrd="0" parTransId="{78953043-5084-46AC-9BC9-A02A2B026B5B}" sibTransId="{689FBBEE-8AB1-4E49-A0F4-6721DA1CB3F9}"/>
    <dgm:cxn modelId="{ABBC861C-BE2E-47E5-9C7C-EF35701D99CE}" srcId="{C9A34B65-56ED-45FB-A8F0-47FFBC06D3C5}" destId="{75B1CCF7-88C6-4036-A4AE-BD2D69902062}" srcOrd="2" destOrd="0" parTransId="{966EA52A-9A28-4231-8896-2D3036F59CE5}" sibTransId="{DBE0812B-7DFE-4E89-9772-D0D6597EAF57}"/>
    <dgm:cxn modelId="{1B717C2A-0776-4838-907E-2E177988A834}" type="presOf" srcId="{75B1CCF7-88C6-4036-A4AE-BD2D69902062}" destId="{FBE48A2B-95D9-4BED-B57E-1010AA75B00F}" srcOrd="0" destOrd="0" presId="urn:microsoft.com/office/officeart/2005/8/layout/default"/>
    <dgm:cxn modelId="{44551342-BC70-407A-8830-9C60F0BCCCF7}" type="presOf" srcId="{C9A34B65-56ED-45FB-A8F0-47FFBC06D3C5}" destId="{E8D64E32-B34C-4710-95F3-42091527608B}" srcOrd="0" destOrd="0" presId="urn:microsoft.com/office/officeart/2005/8/layout/default"/>
    <dgm:cxn modelId="{8791B842-D53B-4619-A3A8-B398B4D40335}" srcId="{C9A34B65-56ED-45FB-A8F0-47FFBC06D3C5}" destId="{4A9801FB-8950-414D-91E2-D49714D080C3}" srcOrd="1" destOrd="0" parTransId="{ADA0E960-5963-4CB8-8A96-4A875DFC447F}" sibTransId="{4B08E364-CA12-46E1-A238-F74F1736C589}"/>
    <dgm:cxn modelId="{A1B84473-CAF9-4FD8-B387-6AAB84061E37}" type="presOf" srcId="{4668F25E-F589-4D76-BB57-AACBB2F9D844}" destId="{CD010141-419B-4062-83E2-41C05EC13915}" srcOrd="0" destOrd="0" presId="urn:microsoft.com/office/officeart/2005/8/layout/default"/>
    <dgm:cxn modelId="{D6F82580-CDDC-4916-A48D-566798E93D16}" type="presOf" srcId="{4A9801FB-8950-414D-91E2-D49714D080C3}" destId="{985F366B-A7AF-49DD-9607-9D0194BB4572}" srcOrd="0" destOrd="0" presId="urn:microsoft.com/office/officeart/2005/8/layout/default"/>
    <dgm:cxn modelId="{F75D2A83-BA6A-46BD-9437-E1266397BB75}" srcId="{C9A34B65-56ED-45FB-A8F0-47FFBC06D3C5}" destId="{08FD8286-BDF5-46B5-898C-D9A95743F3CE}" srcOrd="4" destOrd="0" parTransId="{56C29731-5CB8-4413-A50B-74DF4FFADC2A}" sibTransId="{7910525D-3603-4EF7-A755-B4442BFEB55C}"/>
    <dgm:cxn modelId="{D40A7BA9-EE57-4621-A6BB-BD7694B8EB69}" type="presOf" srcId="{08FD8286-BDF5-46B5-898C-D9A95743F3CE}" destId="{D742B9BC-974A-47DD-A4D7-10A18B188C5D}" srcOrd="0" destOrd="0" presId="urn:microsoft.com/office/officeart/2005/8/layout/default"/>
    <dgm:cxn modelId="{DC047FCD-0527-4D70-999E-CBE6E9406F7A}" type="presOf" srcId="{F87E74ED-A889-46A1-AFD4-C1A930640727}" destId="{919E5371-8EFB-46A2-811E-C947CD1C7488}" srcOrd="0" destOrd="0" presId="urn:microsoft.com/office/officeart/2005/8/layout/default"/>
    <dgm:cxn modelId="{896AD9E7-CB13-4320-9777-36A549599907}" srcId="{C9A34B65-56ED-45FB-A8F0-47FFBC06D3C5}" destId="{4668F25E-F589-4D76-BB57-AACBB2F9D844}" srcOrd="0" destOrd="0" parTransId="{241103C3-D655-477E-A0C1-1715ACF656CA}" sibTransId="{0E5AAC0D-D70A-4D7B-A561-504047C2D209}"/>
    <dgm:cxn modelId="{0C21B0D3-37FE-4B17-8C01-A5910170F513}" type="presParOf" srcId="{E8D64E32-B34C-4710-95F3-42091527608B}" destId="{CD010141-419B-4062-83E2-41C05EC13915}" srcOrd="0" destOrd="0" presId="urn:microsoft.com/office/officeart/2005/8/layout/default"/>
    <dgm:cxn modelId="{B8F5CD9C-6BF3-4ED6-A4F9-F1E723B22677}" type="presParOf" srcId="{E8D64E32-B34C-4710-95F3-42091527608B}" destId="{4C23D19F-4EBD-4AC5-B885-901B86DFE270}" srcOrd="1" destOrd="0" presId="urn:microsoft.com/office/officeart/2005/8/layout/default"/>
    <dgm:cxn modelId="{E31155B8-2644-4812-9AC1-E73C0503590D}" type="presParOf" srcId="{E8D64E32-B34C-4710-95F3-42091527608B}" destId="{985F366B-A7AF-49DD-9607-9D0194BB4572}" srcOrd="2" destOrd="0" presId="urn:microsoft.com/office/officeart/2005/8/layout/default"/>
    <dgm:cxn modelId="{7673DBAC-A312-4D4C-99B2-AB306CFEE45E}" type="presParOf" srcId="{E8D64E32-B34C-4710-95F3-42091527608B}" destId="{15297D9F-332B-45C4-AEB3-EAE6BB2493A3}" srcOrd="3" destOrd="0" presId="urn:microsoft.com/office/officeart/2005/8/layout/default"/>
    <dgm:cxn modelId="{BF2D6258-BFAE-4119-BC8A-B22E02248114}" type="presParOf" srcId="{E8D64E32-B34C-4710-95F3-42091527608B}" destId="{FBE48A2B-95D9-4BED-B57E-1010AA75B00F}" srcOrd="4" destOrd="0" presId="urn:microsoft.com/office/officeart/2005/8/layout/default"/>
    <dgm:cxn modelId="{123D255F-B158-4BD5-9EC7-6DDF3B2B0EB7}" type="presParOf" srcId="{E8D64E32-B34C-4710-95F3-42091527608B}" destId="{0A1E53B6-0B11-486B-ABB7-D09BEBB86132}" srcOrd="5" destOrd="0" presId="urn:microsoft.com/office/officeart/2005/8/layout/default"/>
    <dgm:cxn modelId="{5077CEEB-26EB-45D2-B065-DDB6FC801E5E}" type="presParOf" srcId="{E8D64E32-B34C-4710-95F3-42091527608B}" destId="{919E5371-8EFB-46A2-811E-C947CD1C7488}" srcOrd="6" destOrd="0" presId="urn:microsoft.com/office/officeart/2005/8/layout/default"/>
    <dgm:cxn modelId="{0F5BE84A-D65B-44DD-B53F-72449BBE6741}" type="presParOf" srcId="{E8D64E32-B34C-4710-95F3-42091527608B}" destId="{A3AE4FB2-9706-4537-95AD-EE111DEA1538}" srcOrd="7" destOrd="0" presId="urn:microsoft.com/office/officeart/2005/8/layout/default"/>
    <dgm:cxn modelId="{3E7612FF-0B81-4BD9-9CC2-E2F6672F8B56}" type="presParOf" srcId="{E8D64E32-B34C-4710-95F3-42091527608B}" destId="{D742B9BC-974A-47DD-A4D7-10A18B188C5D}"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10141-419B-4062-83E2-41C05EC13915}">
      <dsp:nvSpPr>
        <dsp:cNvPr id="0" name=""/>
        <dsp:cNvSpPr/>
      </dsp:nvSpPr>
      <dsp:spPr>
        <a:xfrm>
          <a:off x="2729" y="109742"/>
          <a:ext cx="3691240" cy="221474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kern="1200" dirty="0"/>
            <a:t>Provision of the digital Braille devices and other devices for STEM for VI learners in schools</a:t>
          </a:r>
        </a:p>
      </dsp:txBody>
      <dsp:txXfrm>
        <a:off x="2729" y="109742"/>
        <a:ext cx="3691240" cy="2214744"/>
      </dsp:txXfrm>
    </dsp:sp>
    <dsp:sp modelId="{985F366B-A7AF-49DD-9607-9D0194BB4572}">
      <dsp:nvSpPr>
        <dsp:cNvPr id="0" name=""/>
        <dsp:cNvSpPr/>
      </dsp:nvSpPr>
      <dsp:spPr>
        <a:xfrm>
          <a:off x="4114807" y="63099"/>
          <a:ext cx="3178748" cy="221474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kern="1200" dirty="0"/>
            <a:t>Digital Braille devices user training and mentorship on STEM and </a:t>
          </a:r>
          <a:r>
            <a:rPr lang="en-US" sz="3100" b="0" kern="1200" dirty="0"/>
            <a:t>coding</a:t>
          </a:r>
        </a:p>
      </dsp:txBody>
      <dsp:txXfrm>
        <a:off x="4114807" y="63099"/>
        <a:ext cx="3178748" cy="2214744"/>
      </dsp:txXfrm>
    </dsp:sp>
    <dsp:sp modelId="{FBE48A2B-95D9-4BED-B57E-1010AA75B00F}">
      <dsp:nvSpPr>
        <dsp:cNvPr id="0" name=""/>
        <dsp:cNvSpPr/>
      </dsp:nvSpPr>
      <dsp:spPr>
        <a:xfrm>
          <a:off x="7613695" y="89521"/>
          <a:ext cx="3279187" cy="221474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kern="1200" dirty="0"/>
            <a:t>Training on Employability and soft skills for VI youth and apprenticeship placement</a:t>
          </a:r>
        </a:p>
      </dsp:txBody>
      <dsp:txXfrm>
        <a:off x="7613695" y="89521"/>
        <a:ext cx="3279187" cy="2214744"/>
      </dsp:txXfrm>
    </dsp:sp>
    <dsp:sp modelId="{919E5371-8EFB-46A2-811E-C947CD1C7488}">
      <dsp:nvSpPr>
        <dsp:cNvPr id="0" name=""/>
        <dsp:cNvSpPr/>
      </dsp:nvSpPr>
      <dsp:spPr>
        <a:xfrm>
          <a:off x="1543434" y="2672947"/>
          <a:ext cx="3691240" cy="19080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kern="1200" dirty="0"/>
            <a:t>Advocacy on Disability Inclusion.</a:t>
          </a:r>
        </a:p>
      </dsp:txBody>
      <dsp:txXfrm>
        <a:off x="1543434" y="2672947"/>
        <a:ext cx="3691240" cy="1908046"/>
      </dsp:txXfrm>
    </dsp:sp>
    <dsp:sp modelId="{D742B9BC-974A-47DD-A4D7-10A18B188C5D}">
      <dsp:nvSpPr>
        <dsp:cNvPr id="0" name=""/>
        <dsp:cNvSpPr/>
      </dsp:nvSpPr>
      <dsp:spPr>
        <a:xfrm>
          <a:off x="5710069" y="2699900"/>
          <a:ext cx="3823460" cy="184962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kern="1200" dirty="0"/>
            <a:t>Research on inclusion and support AT innovation through co-creation (live labs)</a:t>
          </a:r>
        </a:p>
      </dsp:txBody>
      <dsp:txXfrm>
        <a:off x="5710069" y="2699900"/>
        <a:ext cx="3823460" cy="184962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12/02/2024</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12/02/2024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Notes: KBTA seeks for partners to support in the scaling of access to STEM subjects’ projects. This will involve providing learners with digital assistive devices, training teachers and learners, supporting schools with digital Braille production units for digital content, and mentorship/bootcamps.</a:t>
            </a:r>
          </a:p>
          <a:p>
            <a:pPr algn="just"/>
            <a:endParaRPr lang="en-US" dirty="0"/>
          </a:p>
          <a:p>
            <a:pPr algn="just"/>
            <a:r>
              <a:rPr lang="en-US" dirty="0"/>
              <a:t>We also seek partnerships to help scale the employability skills project to reach more VI youth and employers across the countries we work in.</a:t>
            </a:r>
          </a:p>
        </p:txBody>
      </p:sp>
      <p:sp>
        <p:nvSpPr>
          <p:cNvPr id="4" name="Slide Number Placeholder 3"/>
          <p:cNvSpPr>
            <a:spLocks noGrp="1"/>
          </p:cNvSpPr>
          <p:nvPr>
            <p:ph type="sldNum" sz="quarter" idx="5"/>
          </p:nvPr>
        </p:nvSpPr>
        <p:spPr/>
        <p:txBody>
          <a:bodyPr/>
          <a:lstStyle/>
          <a:p>
            <a:fld id="{7A8881E3-068B-48DF-8881-A991B8AEA704}" type="slidenum">
              <a:rPr lang="en-GB" smtClean="0"/>
              <a:t>10</a:t>
            </a:fld>
            <a:endParaRPr lang="en-GB"/>
          </a:p>
        </p:txBody>
      </p:sp>
    </p:spTree>
    <p:extLst>
      <p:ext uri="{BB962C8B-B14F-4D97-AF65-F5344CB8AC3E}">
        <p14:creationId xmlns:p14="http://schemas.microsoft.com/office/powerpoint/2010/main" val="1061589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The organization’s  areas of focus is to support learners with Visual Impairment to acquire digital literacy skills through affordable assistive devices, and support VI youth transition to employment.</a:t>
            </a:r>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754452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Access to digital literacy through digital Braille assistive devices.</a:t>
            </a:r>
          </a:p>
          <a:p>
            <a:r>
              <a:rPr lang="en-US" dirty="0"/>
              <a:t>Promote access to STEM through mentorships  and appropriate assistive devices.</a:t>
            </a:r>
          </a:p>
          <a:p>
            <a:r>
              <a:rPr lang="en-US" dirty="0"/>
              <a:t>We conduct job skilling for VI youth by training them on digital skills (gig economy skills), employability skills and place them on apprenticeship.</a:t>
            </a:r>
          </a:p>
          <a:p>
            <a:r>
              <a:rPr lang="en-US" dirty="0"/>
              <a:t>We support AT innovation by supporting ventures in co-creation of their products by PWDs, (live labs).</a:t>
            </a:r>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just">
              <a:buFont typeface="Arial" panose="020B0604020202020204" pitchFamily="34" charset="0"/>
              <a:buChar char="•"/>
            </a:pPr>
            <a:r>
              <a:rPr lang="en-US" dirty="0"/>
              <a:t>Our long-term goal is to ensure every VI learner in Sub- Saharan Africa has access to a digital Braille assistive device for use in learning.</a:t>
            </a:r>
          </a:p>
          <a:p>
            <a:pPr marL="171450" indent="-171450" algn="just">
              <a:buFont typeface="Arial" panose="020B0604020202020204" pitchFamily="34" charset="0"/>
              <a:buChar char="•"/>
            </a:pPr>
            <a:r>
              <a:rPr lang="en-US" dirty="0"/>
              <a:t>Our intervention is tailored to ensure every school has a technician trained on repair and maintenance of the digital assistive devices provided to learners.</a:t>
            </a:r>
          </a:p>
          <a:p>
            <a:pPr marL="171450" indent="-171450" algn="just">
              <a:buFont typeface="Arial" panose="020B0604020202020204" pitchFamily="34" charset="0"/>
              <a:buChar char="•"/>
            </a:pPr>
            <a:r>
              <a:rPr lang="en-US" dirty="0"/>
              <a:t>Most governments across the countries we work in have only provided few curriculum books in accessible formats. We therefore support the schools with digital Braille production units and train their technician to produce their own supplementary learning materials.</a:t>
            </a:r>
          </a:p>
          <a:p>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1637677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VI learners have been restricted to taking arts and social sciences careers when they transit to higher education. This is largely attributed to the fact that they are not studying STEM related subjects while in high schools partly due to lack of access to appropriate digital assistive technologies. KBTA works to change that narrative by not only proving learners with assistive devices for STEM, but also training teachers, and mentoring VI learners.</a:t>
            </a:r>
          </a:p>
        </p:txBody>
      </p:sp>
      <p:sp>
        <p:nvSpPr>
          <p:cNvPr id="4" name="Slide Number Placehold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2435466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overall, KBTA has impacted more than 7000 VI learners across the countries we work in.</a:t>
            </a:r>
          </a:p>
        </p:txBody>
      </p:sp>
      <p:sp>
        <p:nvSpPr>
          <p:cNvPr id="4" name="Slide Number Placehold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3129114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3893903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sz="1200" dirty="0"/>
              <a:t>We train teachers for VI learners from Primary and Secondary schools, and tertiary institutions as </a:t>
            </a:r>
            <a:r>
              <a:rPr lang="en-US" sz="1200" dirty="0" err="1"/>
              <a:t>ToTs</a:t>
            </a:r>
            <a:r>
              <a:rPr lang="en-US" sz="1200" dirty="0"/>
              <a:t>. The teachers then transfer the skills to their respective learners. We then distribute the digital Braille devices and accessible devices for learning STEM and adapted ICT to VI learners. The devices are assigned to leaners but remain in the custody of the schools/institutions.</a:t>
            </a:r>
          </a:p>
        </p:txBody>
      </p:sp>
      <p:sp>
        <p:nvSpPr>
          <p:cNvPr id="4" name="Slide Number Placeholder 3"/>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2563805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Capacity building for schools through the teachers and technicians in every form such as in the use and repair of devices, production of digital content and delivery of digital skills to learners has been essential in ensuring sustainability.</a:t>
            </a:r>
          </a:p>
          <a:p>
            <a:r>
              <a:rPr lang="en-US" dirty="0"/>
              <a:t>Partnerships and collaborations with organizations and corporates in specific project areas is at the core of our sustainability approach.</a:t>
            </a:r>
          </a:p>
        </p:txBody>
      </p:sp>
      <p:sp>
        <p:nvSpPr>
          <p:cNvPr id="4" name="Slide Number Placeholder 3"/>
          <p:cNvSpPr>
            <a:spLocks noGrp="1"/>
          </p:cNvSpPr>
          <p:nvPr>
            <p:ph type="sldNum" sz="quarter" idx="5"/>
          </p:nvPr>
        </p:nvSpPr>
        <p:spPr/>
        <p:txBody>
          <a:bodyPr/>
          <a:lstStyle/>
          <a:p>
            <a:fld id="{7A8881E3-068B-48DF-8881-A991B8AEA704}" type="slidenum">
              <a:rPr lang="en-GB" smtClean="0"/>
              <a:t>9</a:t>
            </a:fld>
            <a:endParaRPr lang="en-GB"/>
          </a:p>
        </p:txBody>
      </p:sp>
    </p:spTree>
    <p:extLst>
      <p:ext uri="{BB962C8B-B14F-4D97-AF65-F5344CB8AC3E}">
        <p14:creationId xmlns:p14="http://schemas.microsoft.com/office/powerpoint/2010/main" val="1107537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5" name="Footer Placeholder 4">
            <a:extLst>
              <a:ext uri="{FF2B5EF4-FFF2-40B4-BE49-F238E27FC236}">
                <a16:creationId xmlns:a16="http://schemas.microsoft.com/office/drawing/2014/main" id="{9284A5B7-3009-3078-DA1C-A775027F1201}"/>
              </a:ext>
            </a:extLst>
          </p:cNvPr>
          <p:cNvSpPr>
            <a:spLocks noGrp="1"/>
          </p:cNvSpPr>
          <p:nvPr>
            <p:ph type="ftr" sz="quarter" idx="11"/>
          </p:nvPr>
        </p:nvSpPr>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3010922" cy="646331"/>
          </a:xfrm>
          <a:prstGeom prst="rect">
            <a:avLst/>
          </a:prstGeom>
          <a:noFill/>
        </p:spPr>
        <p:txBody>
          <a:bodyPr wrap="square">
            <a:spAutoFit/>
          </a:bodyPr>
          <a:lstStyle/>
          <a:p>
            <a:r>
              <a:rPr lang="en-US" sz="3600" b="1" dirty="0">
                <a:solidFill>
                  <a:srgbClr val="2B882E"/>
                </a:solidFill>
                <a:latin typeface="Arial" panose="020B0604020202020204" pitchFamily="34" charset="0"/>
                <a:cs typeface="Arial" panose="020B0604020202020204" pitchFamily="34" charset="0"/>
              </a:rPr>
              <a:t>#ZeroCon24</a:t>
            </a:r>
            <a:endParaRPr lang="en-GB" sz="3600" b="1"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12/02/2024</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12/02/2024</a:t>
            </a:fld>
            <a:endParaRPr lang="en-GB"/>
          </a:p>
        </p:txBody>
      </p:sp>
      <p:sp>
        <p:nvSpPr>
          <p:cNvPr id="5" name="Footer Placeholder 4">
            <a:extLst>
              <a:ext uri="{FF2B5EF4-FFF2-40B4-BE49-F238E27FC236}">
                <a16:creationId xmlns:a16="http://schemas.microsoft.com/office/drawing/2014/main" id="{DB28D991-9ADE-8892-D016-6590D6AF8F22}"/>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12/02/2024</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12/02/2024</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12/02/2024</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12/02/2024</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#ZeroCon23</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12/02/2024</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#ZeroCon23</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12/02/2024</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#ZeroCon23</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12/02/2024</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12/02/2024</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12/02/2024</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#ZeroCon23</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1524000" y="1122363"/>
            <a:ext cx="9144000" cy="1434024"/>
          </a:xfrm>
        </p:spPr>
        <p:txBody>
          <a:bodyPr>
            <a:normAutofit/>
          </a:bodyPr>
          <a:lstStyle/>
          <a:p>
            <a:r>
              <a:rPr lang="en-US" sz="4400" b="1" dirty="0">
                <a:latin typeface="+mn-lt"/>
              </a:rPr>
              <a:t>ZER0 PROJECT CONFERENCE 2024</a:t>
            </a:r>
            <a:endParaRPr lang="en-GB" sz="4400" b="1" dirty="0">
              <a:latin typeface="+mn-lt"/>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602165" y="2556387"/>
            <a:ext cx="11218127" cy="2701413"/>
          </a:xfrm>
        </p:spPr>
        <p:txBody>
          <a:bodyPr>
            <a:normAutofit fontScale="85000" lnSpcReduction="10000"/>
          </a:bodyPr>
          <a:lstStyle/>
          <a:p>
            <a:r>
              <a:rPr lang="en-US" sz="3600" dirty="0"/>
              <a:t>Suparna Biswas &amp; Maxwel Ajuoga, </a:t>
            </a:r>
          </a:p>
          <a:p>
            <a:r>
              <a:rPr lang="en-US" sz="3600" dirty="0"/>
              <a:t>Kilimanjaro Blind Trust Africa.</a:t>
            </a:r>
          </a:p>
          <a:p>
            <a:r>
              <a:rPr lang="en-US" sz="3600" dirty="0"/>
              <a:t>Kenya.</a:t>
            </a:r>
          </a:p>
          <a:p>
            <a:endParaRPr lang="en-GB" sz="3600" dirty="0"/>
          </a:p>
          <a:p>
            <a:r>
              <a:rPr lang="en-GB" sz="3600" dirty="0"/>
              <a:t>Focus on Sub-Saharan Africa: Comprehensive teaching frameworks</a:t>
            </a: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3767897" y="5312225"/>
            <a:ext cx="4385503"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latin typeface="Arial"/>
              </a:rPr>
              <a:t>24/02/2024</a:t>
            </a:r>
          </a:p>
          <a:p>
            <a:pPr algn="ctr"/>
            <a:r>
              <a:rPr lang="en-US" sz="2400" b="1" dirty="0">
                <a:latin typeface="Arial"/>
              </a:rPr>
              <a:t>14:40 – 16:00</a:t>
            </a:r>
          </a:p>
        </p:txBody>
      </p:sp>
      <p:sp>
        <p:nvSpPr>
          <p:cNvPr id="6" name="Footer Placeholder 5">
            <a:extLst>
              <a:ext uri="{FF2B5EF4-FFF2-40B4-BE49-F238E27FC236}">
                <a16:creationId xmlns:a16="http://schemas.microsoft.com/office/drawing/2014/main" id="{EA6B4AAB-13CC-0101-7D17-6ABAF03583F8}"/>
              </a:ext>
            </a:extLst>
          </p:cNvPr>
          <p:cNvSpPr>
            <a:spLocks noGrp="1"/>
          </p:cNvSpPr>
          <p:nvPr>
            <p:ph type="ftr" sz="quarter" idx="11"/>
          </p:nvPr>
        </p:nvSpPr>
        <p:spPr/>
        <p:txBody>
          <a:bodyPr/>
          <a:lstStyle/>
          <a:p>
            <a:r>
              <a:rPr lang="en-US" dirty="0"/>
              <a:t>#ZeroCon24</a:t>
            </a:r>
            <a:endParaRPr lang="en-GB" dirty="0"/>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t>1</a:t>
            </a:fld>
            <a:endParaRPr lang="en-GB"/>
          </a:p>
        </p:txBody>
      </p:sp>
    </p:spTree>
    <p:extLst>
      <p:ext uri="{BB962C8B-B14F-4D97-AF65-F5344CB8AC3E}">
        <p14:creationId xmlns:p14="http://schemas.microsoft.com/office/powerpoint/2010/main" val="5437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87608-D086-DAA1-CF55-459654001FD6}"/>
              </a:ext>
            </a:extLst>
          </p:cNvPr>
          <p:cNvSpPr>
            <a:spLocks noGrp="1"/>
          </p:cNvSpPr>
          <p:nvPr>
            <p:ph type="title"/>
          </p:nvPr>
        </p:nvSpPr>
        <p:spPr>
          <a:xfrm>
            <a:off x="838200" y="0"/>
            <a:ext cx="10515600" cy="1325563"/>
          </a:xfrm>
        </p:spPr>
        <p:txBody>
          <a:bodyPr/>
          <a:lstStyle/>
          <a:p>
            <a:r>
              <a:rPr lang="en-US" b="1" dirty="0">
                <a:latin typeface="+mn-lt"/>
              </a:rPr>
              <a:t>Opportunities for Partnerships</a:t>
            </a:r>
          </a:p>
        </p:txBody>
      </p:sp>
      <p:sp>
        <p:nvSpPr>
          <p:cNvPr id="3" name="Content Placeholder 2">
            <a:extLst>
              <a:ext uri="{FF2B5EF4-FFF2-40B4-BE49-F238E27FC236}">
                <a16:creationId xmlns:a16="http://schemas.microsoft.com/office/drawing/2014/main" id="{72A6E226-B461-66E9-CA46-36BDC6117B2F}"/>
              </a:ext>
            </a:extLst>
          </p:cNvPr>
          <p:cNvSpPr>
            <a:spLocks noGrp="1"/>
          </p:cNvSpPr>
          <p:nvPr>
            <p:ph idx="1"/>
          </p:nvPr>
        </p:nvSpPr>
        <p:spPr>
          <a:xfrm>
            <a:off x="577907" y="1166876"/>
            <a:ext cx="11396546" cy="4868632"/>
          </a:xfrm>
        </p:spPr>
        <p:txBody>
          <a:bodyPr>
            <a:normAutofit fontScale="92500" lnSpcReduction="20000"/>
          </a:bodyPr>
          <a:lstStyle/>
          <a:p>
            <a:pPr algn="just">
              <a:buFont typeface="Wingdings" panose="05000000000000000000" pitchFamily="2" charset="2"/>
              <a:buChar char="v"/>
            </a:pPr>
            <a:r>
              <a:rPr lang="en-US" sz="3400" dirty="0"/>
              <a:t>To scale up access to STEM subjects for VI learners across East Africa and Malawi.</a:t>
            </a:r>
          </a:p>
          <a:p>
            <a:pPr marL="0" indent="0" algn="just">
              <a:buNone/>
            </a:pPr>
            <a:endParaRPr lang="en-US" sz="3400" dirty="0"/>
          </a:p>
          <a:p>
            <a:pPr algn="just">
              <a:buFont typeface="Wingdings" panose="05000000000000000000" pitchFamily="2" charset="2"/>
              <a:buChar char="v"/>
            </a:pPr>
            <a:r>
              <a:rPr lang="en-US" sz="3400" dirty="0"/>
              <a:t>Advocacy on workplace disability inclusion by supporting  employers to build disability inclusive workplaces and practices.</a:t>
            </a:r>
          </a:p>
          <a:p>
            <a:pPr marL="0" indent="0" algn="just">
              <a:buNone/>
            </a:pPr>
            <a:endParaRPr lang="en-US" sz="3400" dirty="0"/>
          </a:p>
          <a:p>
            <a:pPr algn="just">
              <a:buFont typeface="Wingdings" panose="05000000000000000000" pitchFamily="2" charset="2"/>
              <a:buChar char="v"/>
            </a:pPr>
            <a:r>
              <a:rPr lang="en-US" sz="3400" dirty="0"/>
              <a:t>To scale up the support for VI youth to acquire adapted ICT skills which are very much lacking.</a:t>
            </a:r>
          </a:p>
          <a:p>
            <a:pPr marL="0" indent="0" algn="just">
              <a:buNone/>
            </a:pPr>
            <a:endParaRPr lang="en-US" sz="3400" dirty="0"/>
          </a:p>
          <a:p>
            <a:pPr algn="just">
              <a:buFont typeface="Wingdings" panose="05000000000000000000" pitchFamily="2" charset="2"/>
              <a:buChar char="v"/>
            </a:pPr>
            <a:r>
              <a:rPr lang="en-US" sz="3400" dirty="0"/>
              <a:t>Increase the number of young VI graduates accessing the employability skills training program and mainstream job placements to change the landscape of inclusive employment. SDG 8</a:t>
            </a:r>
          </a:p>
          <a:p>
            <a:pPr>
              <a:buFont typeface="Wingdings" panose="05000000000000000000" pitchFamily="2" charset="2"/>
              <a:buChar char="§"/>
            </a:pPr>
            <a:endParaRPr lang="en-US" sz="3200" dirty="0"/>
          </a:p>
          <a:p>
            <a:pPr marL="0" indent="0">
              <a:buNone/>
            </a:pPr>
            <a:endParaRPr lang="en-US" sz="3900" dirty="0"/>
          </a:p>
          <a:p>
            <a:pPr>
              <a:buFont typeface="Wingdings" panose="05000000000000000000" pitchFamily="2" charset="2"/>
              <a:buChar char="§"/>
            </a:pPr>
            <a:endParaRPr lang="en-US" sz="3900" dirty="0"/>
          </a:p>
          <a:p>
            <a:pPr>
              <a:buFont typeface="Wingdings" panose="05000000000000000000" pitchFamily="2" charset="2"/>
              <a:buChar char="§"/>
            </a:pPr>
            <a:endParaRPr lang="en-US" sz="6700" dirty="0"/>
          </a:p>
          <a:p>
            <a:pPr marL="0" indent="0">
              <a:buNone/>
            </a:pPr>
            <a:endParaRPr lang="en-US" sz="6700" dirty="0"/>
          </a:p>
        </p:txBody>
      </p:sp>
      <p:sp>
        <p:nvSpPr>
          <p:cNvPr id="4" name="Footer Placeholder 3">
            <a:extLst>
              <a:ext uri="{FF2B5EF4-FFF2-40B4-BE49-F238E27FC236}">
                <a16:creationId xmlns:a16="http://schemas.microsoft.com/office/drawing/2014/main" id="{2AA317E5-7185-CF9B-3E31-5E0003883C41}"/>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8BDBC067-10D1-2085-49C3-7690688414C8}"/>
              </a:ext>
            </a:extLst>
          </p:cNvPr>
          <p:cNvSpPr>
            <a:spLocks noGrp="1"/>
          </p:cNvSpPr>
          <p:nvPr>
            <p:ph type="sldNum" sz="quarter" idx="12"/>
          </p:nvPr>
        </p:nvSpPr>
        <p:spPr/>
        <p:txBody>
          <a:bodyPr/>
          <a:lstStyle/>
          <a:p>
            <a:fld id="{1195A9E4-2CE9-4E32-BE85-7C32F0F78A6D}" type="slidenum">
              <a:rPr lang="en-GB" smtClean="0"/>
              <a:t>10</a:t>
            </a:fld>
            <a:endParaRPr lang="en-GB"/>
          </a:p>
        </p:txBody>
      </p:sp>
    </p:spTree>
    <p:extLst>
      <p:ext uri="{BB962C8B-B14F-4D97-AF65-F5344CB8AC3E}">
        <p14:creationId xmlns:p14="http://schemas.microsoft.com/office/powerpoint/2010/main" val="4191133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446049" y="365125"/>
            <a:ext cx="10907751" cy="1325563"/>
          </a:xfrm>
        </p:spPr>
        <p:txBody>
          <a:bodyPr>
            <a:normAutofit/>
          </a:bodyPr>
          <a:lstStyle/>
          <a:p>
            <a:r>
              <a:rPr lang="en-US" b="1" dirty="0">
                <a:latin typeface="+mn-lt"/>
              </a:rPr>
              <a:t>Background Information</a:t>
            </a:r>
            <a:endParaRPr lang="en-GB" b="1" dirty="0">
              <a:latin typeface="+mn-lt"/>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524776" y="1417972"/>
            <a:ext cx="10750296" cy="4726154"/>
          </a:xfrm>
        </p:spPr>
        <p:txBody>
          <a:bodyPr>
            <a:noAutofit/>
          </a:bodyPr>
          <a:lstStyle/>
          <a:p>
            <a:pPr marL="0" indent="0" algn="just">
              <a:buNone/>
            </a:pPr>
            <a:r>
              <a:rPr lang="en-US" sz="3100" dirty="0"/>
              <a:t>Kilimanjaro Blind Trust Africa (KBTA) is a charitable trust that supports learners and the youths with visual  impairments to access quality education and transit to employment through digital assistive technologies in an end to end “Education to Employment”. </a:t>
            </a:r>
          </a:p>
          <a:p>
            <a:pPr marL="0" indent="0" algn="just">
              <a:buNone/>
            </a:pPr>
            <a:endParaRPr lang="en-US" sz="3100" dirty="0"/>
          </a:p>
          <a:p>
            <a:pPr marL="0" indent="0" algn="just">
              <a:buNone/>
            </a:pPr>
            <a:r>
              <a:rPr lang="en-US" sz="3100" dirty="0"/>
              <a:t>We work across all levels of education </a:t>
            </a:r>
            <a:r>
              <a:rPr lang="en-US" sz="3100" dirty="0" err="1"/>
              <a:t>i.e</a:t>
            </a:r>
            <a:r>
              <a:rPr lang="en-US" sz="3100" dirty="0"/>
              <a:t>: primary and secondary schools, TVETs, TTCs, Universities, &amp; Colleges.</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dirty="0"/>
          </a:p>
        </p:txBody>
      </p:sp>
    </p:spTree>
    <p:extLst>
      <p:ext uri="{BB962C8B-B14F-4D97-AF65-F5344CB8AC3E}">
        <p14:creationId xmlns:p14="http://schemas.microsoft.com/office/powerpoint/2010/main" val="2314406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446049" y="365125"/>
            <a:ext cx="10907751" cy="1325563"/>
          </a:xfrm>
        </p:spPr>
        <p:txBody>
          <a:bodyPr>
            <a:normAutofit/>
          </a:bodyPr>
          <a:lstStyle/>
          <a:p>
            <a:r>
              <a:rPr lang="en-US" b="1" dirty="0">
                <a:latin typeface="+mn-lt"/>
              </a:rPr>
              <a:t>Strategic Focus Areas in KBTAs End-to-End, Education to Employment  Program</a:t>
            </a:r>
            <a:endParaRPr lang="en-GB" b="1" dirty="0">
              <a:latin typeface="+mn-lt"/>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603504" y="2231136"/>
            <a:ext cx="10750296" cy="4125214"/>
          </a:xfrm>
        </p:spPr>
        <p:txBody>
          <a:bodyPr>
            <a:noAutofit/>
          </a:bodyPr>
          <a:lstStyle/>
          <a:p>
            <a:pPr>
              <a:buFont typeface="Wingdings" panose="05000000000000000000" pitchFamily="2" charset="2"/>
              <a:buChar char="v"/>
            </a:pPr>
            <a:r>
              <a:rPr lang="en-US" sz="3100" dirty="0"/>
              <a:t>Access to digital literacy skills</a:t>
            </a:r>
          </a:p>
          <a:p>
            <a:pPr>
              <a:buFont typeface="Wingdings" panose="05000000000000000000" pitchFamily="2" charset="2"/>
              <a:buChar char="v"/>
            </a:pPr>
            <a:r>
              <a:rPr lang="en-US" sz="3100" dirty="0"/>
              <a:t>Promote access to STEM subjects</a:t>
            </a:r>
          </a:p>
          <a:p>
            <a:pPr>
              <a:buFont typeface="Wingdings" panose="05000000000000000000" pitchFamily="2" charset="2"/>
              <a:buChar char="v"/>
            </a:pPr>
            <a:r>
              <a:rPr lang="en-US" sz="3100" dirty="0"/>
              <a:t>Job skilling and employability skills</a:t>
            </a:r>
          </a:p>
          <a:p>
            <a:pPr>
              <a:buFont typeface="Wingdings" panose="05000000000000000000" pitchFamily="2" charset="2"/>
              <a:buChar char="v"/>
            </a:pPr>
            <a:r>
              <a:rPr lang="en-US" sz="3100" dirty="0"/>
              <a:t>Research &amp; innovation on development of assistive technologies </a:t>
            </a:r>
            <a:endParaRPr lang="en-US" sz="3100" b="1" dirty="0"/>
          </a:p>
          <a:p>
            <a:pPr marL="0" indent="0" algn="ctr">
              <a:buNone/>
            </a:pPr>
            <a:endParaRPr lang="en-US" sz="3100" b="1" dirty="0"/>
          </a:p>
          <a:p>
            <a:pPr marL="0" indent="0" algn="ctr">
              <a:buNone/>
            </a:pPr>
            <a:r>
              <a:rPr lang="en-US" sz="3100" b="1" dirty="0"/>
              <a:t>Countries Scope</a:t>
            </a:r>
          </a:p>
          <a:p>
            <a:pPr marL="0" indent="0">
              <a:buNone/>
            </a:pPr>
            <a:r>
              <a:rPr lang="en-US" sz="3100" dirty="0"/>
              <a:t>Kenya, Uganda, Tanzania, Rwanda, Malawi, Ethiopia</a:t>
            </a:r>
          </a:p>
          <a:p>
            <a:pPr marL="0" indent="0">
              <a:buNone/>
            </a:pPr>
            <a:endParaRPr lang="en-US" sz="3600" dirty="0"/>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3</a:t>
            </a:fld>
            <a:endParaRPr lang="en-GB" dirty="0"/>
          </a:p>
        </p:txBody>
      </p:sp>
    </p:spTree>
    <p:extLst>
      <p:ext uri="{BB962C8B-B14F-4D97-AF65-F5344CB8AC3E}">
        <p14:creationId xmlns:p14="http://schemas.microsoft.com/office/powerpoint/2010/main" val="205623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065EA-3979-F8BD-8BF7-153C2EF4D27B}"/>
              </a:ext>
            </a:extLst>
          </p:cNvPr>
          <p:cNvSpPr>
            <a:spLocks noGrp="1"/>
          </p:cNvSpPr>
          <p:nvPr>
            <p:ph type="title"/>
          </p:nvPr>
        </p:nvSpPr>
        <p:spPr>
          <a:xfrm>
            <a:off x="838200" y="491540"/>
            <a:ext cx="10515600" cy="1325563"/>
          </a:xfrm>
        </p:spPr>
        <p:txBody>
          <a:bodyPr/>
          <a:lstStyle/>
          <a:p>
            <a:r>
              <a:rPr lang="en-GB" b="1" dirty="0">
                <a:latin typeface="+mn-lt"/>
              </a:rPr>
              <a:t>Why we Drive a Wholistic Intervention from Education to Employment (1)</a:t>
            </a:r>
            <a:endParaRPr lang="en-US" b="1" dirty="0">
              <a:latin typeface="+mn-lt"/>
            </a:endParaRPr>
          </a:p>
        </p:txBody>
      </p:sp>
      <p:sp>
        <p:nvSpPr>
          <p:cNvPr id="4" name="Footer Placeholder 3">
            <a:extLst>
              <a:ext uri="{FF2B5EF4-FFF2-40B4-BE49-F238E27FC236}">
                <a16:creationId xmlns:a16="http://schemas.microsoft.com/office/drawing/2014/main" id="{6EB026B5-5A7F-8DAA-865B-967A549F2171}"/>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58539939-895F-4EEA-8689-F672B0BE370A}"/>
              </a:ext>
            </a:extLst>
          </p:cNvPr>
          <p:cNvSpPr>
            <a:spLocks noGrp="1"/>
          </p:cNvSpPr>
          <p:nvPr>
            <p:ph type="sldNum" sz="quarter" idx="12"/>
          </p:nvPr>
        </p:nvSpPr>
        <p:spPr/>
        <p:txBody>
          <a:bodyPr/>
          <a:lstStyle/>
          <a:p>
            <a:fld id="{1195A9E4-2CE9-4E32-BE85-7C32F0F78A6D}" type="slidenum">
              <a:rPr lang="en-GB" smtClean="0"/>
              <a:t>4</a:t>
            </a:fld>
            <a:endParaRPr lang="en-GB"/>
          </a:p>
        </p:txBody>
      </p:sp>
      <p:sp>
        <p:nvSpPr>
          <p:cNvPr id="7" name="Content Placeholder 6">
            <a:extLst>
              <a:ext uri="{FF2B5EF4-FFF2-40B4-BE49-F238E27FC236}">
                <a16:creationId xmlns:a16="http://schemas.microsoft.com/office/drawing/2014/main" id="{226AF305-11BA-721C-8559-FD7EDE1697D2}"/>
              </a:ext>
            </a:extLst>
          </p:cNvPr>
          <p:cNvSpPr>
            <a:spLocks noGrp="1"/>
          </p:cNvSpPr>
          <p:nvPr>
            <p:ph idx="1"/>
          </p:nvPr>
        </p:nvSpPr>
        <p:spPr>
          <a:xfrm>
            <a:off x="838200" y="1948949"/>
            <a:ext cx="10515600" cy="4385427"/>
          </a:xfrm>
        </p:spPr>
        <p:txBody>
          <a:bodyPr>
            <a:noAutofit/>
          </a:bodyPr>
          <a:lstStyle/>
          <a:p>
            <a:pPr algn="just">
              <a:buFont typeface="Wingdings" panose="05000000000000000000" pitchFamily="2" charset="2"/>
              <a:buChar char="v"/>
            </a:pPr>
            <a:r>
              <a:rPr lang="en-US" sz="3100" dirty="0"/>
              <a:t>Limited access to affordable digital Braille assistive technologies in Sub-Saharan Africa that enables VI learners access quality education.</a:t>
            </a:r>
          </a:p>
          <a:p>
            <a:pPr algn="just">
              <a:buFont typeface="Wingdings" panose="05000000000000000000" pitchFamily="2" charset="2"/>
              <a:buChar char="v"/>
            </a:pPr>
            <a:r>
              <a:rPr lang="en-US" sz="3100" dirty="0"/>
              <a:t>Provision of Assistive Technologies user and maintenance training to the VI learners and teachers is essential to ensuring sustainability.</a:t>
            </a:r>
          </a:p>
          <a:p>
            <a:pPr algn="just">
              <a:buFont typeface="Wingdings" panose="05000000000000000000" pitchFamily="2" charset="2"/>
              <a:buChar char="v"/>
            </a:pPr>
            <a:r>
              <a:rPr lang="en-US" sz="3100" dirty="0"/>
              <a:t> The desire to improve on educational outcomes of VI learners not only comes through access ATs, but also making curriculum and supplementary learning materials accessible.</a:t>
            </a:r>
          </a:p>
        </p:txBody>
      </p:sp>
    </p:spTree>
    <p:extLst>
      <p:ext uri="{BB962C8B-B14F-4D97-AF65-F5344CB8AC3E}">
        <p14:creationId xmlns:p14="http://schemas.microsoft.com/office/powerpoint/2010/main" val="2831539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065EA-3979-F8BD-8BF7-153C2EF4D27B}"/>
              </a:ext>
            </a:extLst>
          </p:cNvPr>
          <p:cNvSpPr>
            <a:spLocks noGrp="1"/>
          </p:cNvSpPr>
          <p:nvPr>
            <p:ph type="title"/>
          </p:nvPr>
        </p:nvSpPr>
        <p:spPr>
          <a:xfrm>
            <a:off x="838200" y="340100"/>
            <a:ext cx="10515600" cy="1325563"/>
          </a:xfrm>
        </p:spPr>
        <p:txBody>
          <a:bodyPr/>
          <a:lstStyle/>
          <a:p>
            <a:r>
              <a:rPr lang="en-GB" b="1" dirty="0">
                <a:latin typeface="+mn-lt"/>
              </a:rPr>
              <a:t>Why we Drive a Wholistic Intervention from Education to Employment (2)</a:t>
            </a:r>
            <a:endParaRPr lang="en-US" b="1" dirty="0">
              <a:latin typeface="+mn-lt"/>
            </a:endParaRPr>
          </a:p>
        </p:txBody>
      </p:sp>
      <p:sp>
        <p:nvSpPr>
          <p:cNvPr id="4" name="Footer Placeholder 3">
            <a:extLst>
              <a:ext uri="{FF2B5EF4-FFF2-40B4-BE49-F238E27FC236}">
                <a16:creationId xmlns:a16="http://schemas.microsoft.com/office/drawing/2014/main" id="{6EB026B5-5A7F-8DAA-865B-967A549F2171}"/>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58539939-895F-4EEA-8689-F672B0BE370A}"/>
              </a:ext>
            </a:extLst>
          </p:cNvPr>
          <p:cNvSpPr>
            <a:spLocks noGrp="1"/>
          </p:cNvSpPr>
          <p:nvPr>
            <p:ph type="sldNum" sz="quarter" idx="12"/>
          </p:nvPr>
        </p:nvSpPr>
        <p:spPr/>
        <p:txBody>
          <a:bodyPr/>
          <a:lstStyle/>
          <a:p>
            <a:fld id="{1195A9E4-2CE9-4E32-BE85-7C32F0F78A6D}" type="slidenum">
              <a:rPr lang="en-GB" smtClean="0"/>
              <a:t>5</a:t>
            </a:fld>
            <a:endParaRPr lang="en-GB"/>
          </a:p>
        </p:txBody>
      </p:sp>
      <p:sp>
        <p:nvSpPr>
          <p:cNvPr id="7" name="Content Placeholder 6">
            <a:extLst>
              <a:ext uri="{FF2B5EF4-FFF2-40B4-BE49-F238E27FC236}">
                <a16:creationId xmlns:a16="http://schemas.microsoft.com/office/drawing/2014/main" id="{226AF305-11BA-721C-8559-FD7EDE1697D2}"/>
              </a:ext>
            </a:extLst>
          </p:cNvPr>
          <p:cNvSpPr>
            <a:spLocks noGrp="1"/>
          </p:cNvSpPr>
          <p:nvPr>
            <p:ph idx="1"/>
          </p:nvPr>
        </p:nvSpPr>
        <p:spPr>
          <a:xfrm>
            <a:off x="838200" y="1325562"/>
            <a:ext cx="10515600" cy="4385427"/>
          </a:xfrm>
        </p:spPr>
        <p:txBody>
          <a:bodyPr>
            <a:noAutofit/>
          </a:bodyPr>
          <a:lstStyle/>
          <a:p>
            <a:pPr marL="0" indent="0" algn="just">
              <a:buNone/>
            </a:pPr>
            <a:endParaRPr lang="en-US" sz="3100" dirty="0"/>
          </a:p>
          <a:p>
            <a:pPr algn="just">
              <a:buFont typeface="Wingdings" panose="05000000000000000000" pitchFamily="2" charset="2"/>
              <a:buChar char="v"/>
            </a:pPr>
            <a:r>
              <a:rPr lang="en-US" sz="3100" dirty="0"/>
              <a:t>Access to STEM related subjects is at very low levels for VI learners in Sub-Saharan Africa. This essentially means they have no diverse future career prospects. KBTA is on a journey to bridge this gap.</a:t>
            </a:r>
          </a:p>
          <a:p>
            <a:pPr algn="just">
              <a:buFont typeface="Wingdings" panose="05000000000000000000" pitchFamily="2" charset="2"/>
              <a:buChar char="v"/>
            </a:pPr>
            <a:r>
              <a:rPr lang="en-US" sz="3100" dirty="0"/>
              <a:t>The need for tailored solutions that support VI youth on job skilling, employable skills, and support employers to become disability inclusive as we leverage on the power of apprenticeship to have more VI youth get into employment.</a:t>
            </a:r>
          </a:p>
        </p:txBody>
      </p:sp>
    </p:spTree>
    <p:extLst>
      <p:ext uri="{BB962C8B-B14F-4D97-AF65-F5344CB8AC3E}">
        <p14:creationId xmlns:p14="http://schemas.microsoft.com/office/powerpoint/2010/main" val="411626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B6841-7D9B-F31A-104A-9F8559338B61}"/>
              </a:ext>
            </a:extLst>
          </p:cNvPr>
          <p:cNvSpPr>
            <a:spLocks noGrp="1"/>
          </p:cNvSpPr>
          <p:nvPr>
            <p:ph type="title"/>
          </p:nvPr>
        </p:nvSpPr>
        <p:spPr>
          <a:xfrm>
            <a:off x="838200" y="136525"/>
            <a:ext cx="10515600" cy="934286"/>
          </a:xfrm>
        </p:spPr>
        <p:txBody>
          <a:bodyPr/>
          <a:lstStyle/>
          <a:p>
            <a:r>
              <a:rPr lang="en-US" b="1" dirty="0">
                <a:latin typeface="+mn-lt"/>
              </a:rPr>
              <a:t>Our Track Record</a:t>
            </a:r>
          </a:p>
        </p:txBody>
      </p:sp>
      <p:sp>
        <p:nvSpPr>
          <p:cNvPr id="3" name="Content Placeholder 2">
            <a:extLst>
              <a:ext uri="{FF2B5EF4-FFF2-40B4-BE49-F238E27FC236}">
                <a16:creationId xmlns:a16="http://schemas.microsoft.com/office/drawing/2014/main" id="{617AEB7A-6F8A-5955-0DD2-B44122F74999}"/>
              </a:ext>
            </a:extLst>
          </p:cNvPr>
          <p:cNvSpPr>
            <a:spLocks noGrp="1"/>
          </p:cNvSpPr>
          <p:nvPr>
            <p:ph idx="1"/>
          </p:nvPr>
        </p:nvSpPr>
        <p:spPr>
          <a:xfrm>
            <a:off x="838200" y="1070811"/>
            <a:ext cx="10952747" cy="5153526"/>
          </a:xfrm>
        </p:spPr>
        <p:txBody>
          <a:bodyPr>
            <a:normAutofit/>
          </a:bodyPr>
          <a:lstStyle/>
          <a:p>
            <a:pPr>
              <a:buFont typeface="Wingdings" panose="05000000000000000000" pitchFamily="2" charset="2"/>
              <a:buChar char="v"/>
            </a:pPr>
            <a:r>
              <a:rPr lang="en-US" sz="3100" b="1" dirty="0"/>
              <a:t>5000+ </a:t>
            </a:r>
            <a:r>
              <a:rPr lang="en-US" sz="3100" dirty="0"/>
              <a:t>Digital Braille devices distributed to VI learners</a:t>
            </a:r>
          </a:p>
          <a:p>
            <a:pPr>
              <a:buFont typeface="Wingdings" panose="05000000000000000000" pitchFamily="2" charset="2"/>
              <a:buChar char="v"/>
            </a:pPr>
            <a:r>
              <a:rPr lang="en-US" sz="3100" b="1" dirty="0"/>
              <a:t>2000+ </a:t>
            </a:r>
            <a:r>
              <a:rPr lang="en-US" sz="3100" dirty="0"/>
              <a:t>Teachers trained</a:t>
            </a:r>
          </a:p>
          <a:p>
            <a:pPr>
              <a:buFont typeface="Wingdings" panose="05000000000000000000" pitchFamily="2" charset="2"/>
              <a:buChar char="v"/>
            </a:pPr>
            <a:r>
              <a:rPr lang="en-US" sz="3100" b="1" dirty="0"/>
              <a:t>3000+ </a:t>
            </a:r>
            <a:r>
              <a:rPr lang="en-US" sz="3100" dirty="0"/>
              <a:t>VI learners access digital content</a:t>
            </a:r>
          </a:p>
          <a:p>
            <a:pPr>
              <a:buFont typeface="Wingdings" panose="05000000000000000000" pitchFamily="2" charset="2"/>
              <a:buChar char="v"/>
            </a:pPr>
            <a:r>
              <a:rPr lang="en-US" sz="3100" b="1" dirty="0"/>
              <a:t>200+ </a:t>
            </a:r>
            <a:r>
              <a:rPr lang="en-US" sz="3100" dirty="0"/>
              <a:t>primary &amp; secondary schools reached</a:t>
            </a:r>
          </a:p>
          <a:p>
            <a:pPr>
              <a:buFont typeface="Wingdings" panose="05000000000000000000" pitchFamily="2" charset="2"/>
              <a:buChar char="v"/>
            </a:pPr>
            <a:r>
              <a:rPr lang="en-US" sz="3100" b="1" dirty="0"/>
              <a:t>200+ </a:t>
            </a:r>
            <a:r>
              <a:rPr lang="en-US" sz="3100" dirty="0"/>
              <a:t>VI youth in TVETs trained on digital skills (cyber security &amp; networking)</a:t>
            </a:r>
          </a:p>
          <a:p>
            <a:pPr>
              <a:buFont typeface="Wingdings" panose="05000000000000000000" pitchFamily="2" charset="2"/>
              <a:buChar char="v"/>
            </a:pPr>
            <a:r>
              <a:rPr lang="en-US" sz="3100" b="1" dirty="0"/>
              <a:t>60+ </a:t>
            </a:r>
            <a:r>
              <a:rPr lang="en-US" sz="3100" dirty="0"/>
              <a:t>young VI graduates trained on employability skills and placed on apprenticeship</a:t>
            </a:r>
          </a:p>
          <a:p>
            <a:pPr>
              <a:buFont typeface="Wingdings" panose="05000000000000000000" pitchFamily="2" charset="2"/>
              <a:buChar char="v"/>
            </a:pPr>
            <a:r>
              <a:rPr lang="en-US" sz="3100" b="1" dirty="0"/>
              <a:t>300+</a:t>
            </a:r>
            <a:r>
              <a:rPr lang="en-US" sz="3100" dirty="0"/>
              <a:t> VI learners from 5 secondary schools learn adapted ICT skills. The 5 schools were supported with accessible laptops.</a:t>
            </a:r>
          </a:p>
          <a:p>
            <a:endParaRPr lang="en-US" sz="3100" dirty="0"/>
          </a:p>
          <a:p>
            <a:endParaRPr lang="en-US" dirty="0"/>
          </a:p>
        </p:txBody>
      </p:sp>
      <p:sp>
        <p:nvSpPr>
          <p:cNvPr id="4" name="Footer Placeholder 3">
            <a:extLst>
              <a:ext uri="{FF2B5EF4-FFF2-40B4-BE49-F238E27FC236}">
                <a16:creationId xmlns:a16="http://schemas.microsoft.com/office/drawing/2014/main" id="{14E99650-F8FD-D48A-0990-831EDA2DAF29}"/>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45D60A32-18A5-1051-1386-996264AC5DDB}"/>
              </a:ext>
            </a:extLst>
          </p:cNvPr>
          <p:cNvSpPr>
            <a:spLocks noGrp="1"/>
          </p:cNvSpPr>
          <p:nvPr>
            <p:ph type="sldNum" sz="quarter" idx="12"/>
          </p:nvPr>
        </p:nvSpPr>
        <p:spPr/>
        <p:txBody>
          <a:bodyPr/>
          <a:lstStyle/>
          <a:p>
            <a:fld id="{1195A9E4-2CE9-4E32-BE85-7C32F0F78A6D}" type="slidenum">
              <a:rPr lang="en-GB" smtClean="0"/>
              <a:t>6</a:t>
            </a:fld>
            <a:endParaRPr lang="en-GB"/>
          </a:p>
        </p:txBody>
      </p:sp>
    </p:spTree>
    <p:extLst>
      <p:ext uri="{BB962C8B-B14F-4D97-AF65-F5344CB8AC3E}">
        <p14:creationId xmlns:p14="http://schemas.microsoft.com/office/powerpoint/2010/main" val="2619371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C538A-2E76-0D4E-63AB-92AEA5DFC760}"/>
              </a:ext>
            </a:extLst>
          </p:cNvPr>
          <p:cNvSpPr>
            <a:spLocks noGrp="1"/>
          </p:cNvSpPr>
          <p:nvPr>
            <p:ph type="title"/>
          </p:nvPr>
        </p:nvSpPr>
        <p:spPr>
          <a:xfrm>
            <a:off x="565484" y="84556"/>
            <a:ext cx="10515600" cy="1038392"/>
          </a:xfrm>
        </p:spPr>
        <p:txBody>
          <a:bodyPr/>
          <a:lstStyle/>
          <a:p>
            <a:r>
              <a:rPr lang="en-US" b="1" dirty="0">
                <a:latin typeface="+mn-lt"/>
              </a:rPr>
              <a:t>Impact</a:t>
            </a:r>
          </a:p>
        </p:txBody>
      </p:sp>
      <p:sp>
        <p:nvSpPr>
          <p:cNvPr id="3" name="Content Placeholder 2">
            <a:extLst>
              <a:ext uri="{FF2B5EF4-FFF2-40B4-BE49-F238E27FC236}">
                <a16:creationId xmlns:a16="http://schemas.microsoft.com/office/drawing/2014/main" id="{F3718665-97E5-965B-7EB1-63E667128C08}"/>
              </a:ext>
            </a:extLst>
          </p:cNvPr>
          <p:cNvSpPr>
            <a:spLocks noGrp="1"/>
          </p:cNvSpPr>
          <p:nvPr>
            <p:ph idx="1"/>
          </p:nvPr>
        </p:nvSpPr>
        <p:spPr>
          <a:xfrm>
            <a:off x="709863" y="926242"/>
            <a:ext cx="10515600" cy="5430107"/>
          </a:xfrm>
        </p:spPr>
        <p:txBody>
          <a:bodyPr>
            <a:normAutofit/>
          </a:bodyPr>
          <a:lstStyle/>
          <a:p>
            <a:pPr algn="just">
              <a:buFont typeface="Wingdings" panose="05000000000000000000" pitchFamily="2" charset="2"/>
              <a:buChar char="v"/>
            </a:pPr>
            <a:r>
              <a:rPr lang="en-US" sz="3100" dirty="0"/>
              <a:t>Improved teacher – learner interactions in classrooms because of the digital Braille devices.</a:t>
            </a:r>
          </a:p>
          <a:p>
            <a:pPr algn="just">
              <a:buFont typeface="Wingdings" panose="05000000000000000000" pitchFamily="2" charset="2"/>
              <a:buChar char="v"/>
            </a:pPr>
            <a:r>
              <a:rPr lang="en-US" sz="3100" dirty="0"/>
              <a:t>Improved educational outcomes such as learners recording improvement in their performance in exams, better scores in classroom assignments, etc.</a:t>
            </a:r>
          </a:p>
          <a:p>
            <a:pPr algn="just">
              <a:buFont typeface="Wingdings" panose="05000000000000000000" pitchFamily="2" charset="2"/>
              <a:buChar char="v"/>
            </a:pPr>
            <a:r>
              <a:rPr lang="en-US" sz="3100" dirty="0"/>
              <a:t>Increased transition of VI learners from primary to secondary schools and to tertiary education.</a:t>
            </a:r>
          </a:p>
          <a:p>
            <a:pPr algn="just">
              <a:buFont typeface="Wingdings" panose="05000000000000000000" pitchFamily="2" charset="2"/>
              <a:buChar char="v"/>
            </a:pPr>
            <a:r>
              <a:rPr lang="en-US" sz="3100" dirty="0"/>
              <a:t>More employers embracing disability inclusion at workplace and ready to employ qualified VI youth.</a:t>
            </a:r>
          </a:p>
          <a:p>
            <a:pPr algn="just">
              <a:buFont typeface="Wingdings" panose="05000000000000000000" pitchFamily="2" charset="2"/>
              <a:buChar char="v"/>
            </a:pPr>
            <a:r>
              <a:rPr lang="en-US" sz="3100" dirty="0"/>
              <a:t>Increased number of VI youth transitioning to mainstream employment</a:t>
            </a:r>
          </a:p>
          <a:p>
            <a:endParaRPr lang="en-US" sz="3100" dirty="0"/>
          </a:p>
          <a:p>
            <a:endParaRPr lang="en-US" sz="3100" dirty="0"/>
          </a:p>
          <a:p>
            <a:endParaRPr lang="en-US" sz="3100" dirty="0"/>
          </a:p>
          <a:p>
            <a:endParaRPr lang="en-US" dirty="0"/>
          </a:p>
        </p:txBody>
      </p:sp>
      <p:sp>
        <p:nvSpPr>
          <p:cNvPr id="4" name="Footer Placeholder 3">
            <a:extLst>
              <a:ext uri="{FF2B5EF4-FFF2-40B4-BE49-F238E27FC236}">
                <a16:creationId xmlns:a16="http://schemas.microsoft.com/office/drawing/2014/main" id="{871A51D6-793F-FB9D-9F2B-F9BFBF4C8665}"/>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3687263E-757C-7756-BB7F-3684658D5AF5}"/>
              </a:ext>
            </a:extLst>
          </p:cNvPr>
          <p:cNvSpPr>
            <a:spLocks noGrp="1"/>
          </p:cNvSpPr>
          <p:nvPr>
            <p:ph type="sldNum" sz="quarter" idx="12"/>
          </p:nvPr>
        </p:nvSpPr>
        <p:spPr/>
        <p:txBody>
          <a:bodyPr/>
          <a:lstStyle/>
          <a:p>
            <a:fld id="{1195A9E4-2CE9-4E32-BE85-7C32F0F78A6D}" type="slidenum">
              <a:rPr lang="en-GB" smtClean="0"/>
              <a:t>7</a:t>
            </a:fld>
            <a:endParaRPr lang="en-GB"/>
          </a:p>
        </p:txBody>
      </p:sp>
    </p:spTree>
    <p:extLst>
      <p:ext uri="{BB962C8B-B14F-4D97-AF65-F5344CB8AC3E}">
        <p14:creationId xmlns:p14="http://schemas.microsoft.com/office/powerpoint/2010/main" val="2297570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3C91E-AEF3-5ADF-7444-277EDA84F535}"/>
              </a:ext>
            </a:extLst>
          </p:cNvPr>
          <p:cNvSpPr>
            <a:spLocks noGrp="1"/>
          </p:cNvSpPr>
          <p:nvPr>
            <p:ph type="title"/>
          </p:nvPr>
        </p:nvSpPr>
        <p:spPr>
          <a:xfrm>
            <a:off x="838200" y="365125"/>
            <a:ext cx="10515600" cy="1325563"/>
          </a:xfrm>
        </p:spPr>
        <p:txBody>
          <a:bodyPr>
            <a:normAutofit/>
          </a:bodyPr>
          <a:lstStyle/>
          <a:p>
            <a:r>
              <a:rPr lang="en-US" b="1" dirty="0">
                <a:latin typeface="+mn-lt"/>
              </a:rPr>
              <a:t>OUR MODEL</a:t>
            </a:r>
          </a:p>
        </p:txBody>
      </p:sp>
      <p:graphicFrame>
        <p:nvGraphicFramePr>
          <p:cNvPr id="6" name="Content Placeholder 5" descr="Diagram of the model">
            <a:extLst>
              <a:ext uri="{FF2B5EF4-FFF2-40B4-BE49-F238E27FC236}">
                <a16:creationId xmlns:a16="http://schemas.microsoft.com/office/drawing/2014/main" id="{39649A91-765A-272D-52F2-FE0A2022C827}"/>
              </a:ext>
            </a:extLst>
          </p:cNvPr>
          <p:cNvGraphicFramePr>
            <a:graphicFrameLocks noGrp="1"/>
          </p:cNvGraphicFramePr>
          <p:nvPr>
            <p:ph idx="1"/>
            <p:extLst>
              <p:ext uri="{D42A27DB-BD31-4B8C-83A1-F6EECF244321}">
                <p14:modId xmlns:p14="http://schemas.microsoft.com/office/powerpoint/2010/main" val="3599388078"/>
              </p:ext>
            </p:extLst>
          </p:nvPr>
        </p:nvGraphicFramePr>
        <p:xfrm>
          <a:off x="649557" y="1409482"/>
          <a:ext cx="10892883" cy="471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FA38E0B7-7E90-AD5B-C4F6-75671C4DE795}"/>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E9E624B5-DF84-A78F-99A3-DE4B66B56785}"/>
              </a:ext>
            </a:extLst>
          </p:cNvPr>
          <p:cNvSpPr>
            <a:spLocks noGrp="1"/>
          </p:cNvSpPr>
          <p:nvPr>
            <p:ph type="sldNum" sz="quarter" idx="12"/>
          </p:nvPr>
        </p:nvSpPr>
        <p:spPr/>
        <p:txBody>
          <a:bodyPr/>
          <a:lstStyle/>
          <a:p>
            <a:fld id="{1195A9E4-2CE9-4E32-BE85-7C32F0F78A6D}" type="slidenum">
              <a:rPr lang="en-GB" smtClean="0"/>
              <a:t>8</a:t>
            </a:fld>
            <a:endParaRPr lang="en-GB"/>
          </a:p>
        </p:txBody>
      </p:sp>
      <p:sp>
        <p:nvSpPr>
          <p:cNvPr id="7" name="Arrow: Right 6">
            <a:extLst>
              <a:ext uri="{FF2B5EF4-FFF2-40B4-BE49-F238E27FC236}">
                <a16:creationId xmlns:a16="http://schemas.microsoft.com/office/drawing/2014/main" id="{CC16D460-5E66-2E65-405A-D85695310C09}"/>
              </a:ext>
              <a:ext uri="{C183D7F6-B498-43B3-948B-1728B52AA6E4}">
                <adec:decorative xmlns:adec="http://schemas.microsoft.com/office/drawing/2017/decorative" val="1"/>
              </a:ext>
            </a:extLst>
          </p:cNvPr>
          <p:cNvSpPr/>
          <p:nvPr/>
        </p:nvSpPr>
        <p:spPr>
          <a:xfrm>
            <a:off x="4457756" y="2250413"/>
            <a:ext cx="306604"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Right 7">
            <a:extLst>
              <a:ext uri="{FF2B5EF4-FFF2-40B4-BE49-F238E27FC236}">
                <a16:creationId xmlns:a16="http://schemas.microsoft.com/office/drawing/2014/main" id="{078C9A3B-C43C-4593-5236-0534A8E883DC}"/>
              </a:ext>
              <a:ext uri="{C183D7F6-B498-43B3-948B-1728B52AA6E4}">
                <adec:decorative xmlns:adec="http://schemas.microsoft.com/office/drawing/2017/decorative" val="1"/>
              </a:ext>
            </a:extLst>
          </p:cNvPr>
          <p:cNvSpPr/>
          <p:nvPr/>
        </p:nvSpPr>
        <p:spPr>
          <a:xfrm>
            <a:off x="7972024" y="2250413"/>
            <a:ext cx="306604"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row: Down 9">
            <a:extLst>
              <a:ext uri="{FF2B5EF4-FFF2-40B4-BE49-F238E27FC236}">
                <a16:creationId xmlns:a16="http://schemas.microsoft.com/office/drawing/2014/main" id="{C09B5A9D-BC6A-0051-BB65-2C6B84E50D55}"/>
              </a:ext>
              <a:ext uri="{C183D7F6-B498-43B3-948B-1728B52AA6E4}">
                <adec:decorative xmlns:adec="http://schemas.microsoft.com/office/drawing/2017/decorative" val="1"/>
              </a:ext>
            </a:extLst>
          </p:cNvPr>
          <p:cNvSpPr/>
          <p:nvPr/>
        </p:nvSpPr>
        <p:spPr>
          <a:xfrm>
            <a:off x="8913715" y="3765182"/>
            <a:ext cx="484632" cy="3172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 10">
            <a:extLst>
              <a:ext uri="{FF2B5EF4-FFF2-40B4-BE49-F238E27FC236}">
                <a16:creationId xmlns:a16="http://schemas.microsoft.com/office/drawing/2014/main" id="{3C63E602-6680-5604-06E7-D65AC2B7F4B3}"/>
              </a:ext>
              <a:ext uri="{C183D7F6-B498-43B3-948B-1728B52AA6E4}">
                <adec:decorative xmlns:adec="http://schemas.microsoft.com/office/drawing/2017/decorative" val="1"/>
              </a:ext>
            </a:extLst>
          </p:cNvPr>
          <p:cNvSpPr/>
          <p:nvPr/>
        </p:nvSpPr>
        <p:spPr>
          <a:xfrm>
            <a:off x="5890724" y="4900795"/>
            <a:ext cx="410547" cy="484632"/>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0165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423D7-E8B2-936F-3FD3-38AB9C4D49F6}"/>
              </a:ext>
            </a:extLst>
          </p:cNvPr>
          <p:cNvSpPr>
            <a:spLocks noGrp="1"/>
          </p:cNvSpPr>
          <p:nvPr>
            <p:ph type="title"/>
          </p:nvPr>
        </p:nvSpPr>
        <p:spPr>
          <a:xfrm>
            <a:off x="245327" y="136525"/>
            <a:ext cx="10515600" cy="1325563"/>
          </a:xfrm>
        </p:spPr>
        <p:txBody>
          <a:bodyPr/>
          <a:lstStyle/>
          <a:p>
            <a:r>
              <a:rPr lang="en-US" b="1" dirty="0">
                <a:latin typeface="+mn-lt"/>
              </a:rPr>
              <a:t>Our Sustainability Approach</a:t>
            </a:r>
          </a:p>
        </p:txBody>
      </p:sp>
      <p:sp>
        <p:nvSpPr>
          <p:cNvPr id="3" name="Content Placeholder 2">
            <a:extLst>
              <a:ext uri="{FF2B5EF4-FFF2-40B4-BE49-F238E27FC236}">
                <a16:creationId xmlns:a16="http://schemas.microsoft.com/office/drawing/2014/main" id="{47C54BDF-7804-0F13-739F-68217A4FFAF8}"/>
              </a:ext>
            </a:extLst>
          </p:cNvPr>
          <p:cNvSpPr>
            <a:spLocks noGrp="1"/>
          </p:cNvSpPr>
          <p:nvPr>
            <p:ph idx="1"/>
          </p:nvPr>
        </p:nvSpPr>
        <p:spPr>
          <a:xfrm>
            <a:off x="389706" y="1462088"/>
            <a:ext cx="11108473" cy="4848727"/>
          </a:xfrm>
        </p:spPr>
        <p:txBody>
          <a:bodyPr>
            <a:normAutofit lnSpcReduction="10000"/>
          </a:bodyPr>
          <a:lstStyle/>
          <a:p>
            <a:r>
              <a:rPr lang="en-US" sz="3100" dirty="0"/>
              <a:t>Empowering  schools on repair and maintenance of digital assistive devices through training of technicians.</a:t>
            </a:r>
          </a:p>
          <a:p>
            <a:r>
              <a:rPr lang="en-US" sz="3100" dirty="0"/>
              <a:t>Capacity building schools through teachers to be able to train VI learners on the use of digital assistive devices, STEM, including adapted ICT.</a:t>
            </a:r>
          </a:p>
          <a:p>
            <a:r>
              <a:rPr lang="en-US" sz="3100" dirty="0"/>
              <a:t>Supporting schools to produce curriculum and other content in digital Braille.</a:t>
            </a:r>
          </a:p>
          <a:p>
            <a:r>
              <a:rPr lang="en-US" sz="3100" dirty="0"/>
              <a:t>Providing access to international libraries in accessible formats for more knowledge and information.</a:t>
            </a:r>
          </a:p>
          <a:p>
            <a:r>
              <a:rPr lang="en-US" sz="3100" dirty="0"/>
              <a:t>Partnerships with diverse and likeminded organizations and corporates to provide apprenticeship opportunities for VI youth. </a:t>
            </a:r>
          </a:p>
          <a:p>
            <a:endParaRPr lang="en-US" sz="3600" dirty="0"/>
          </a:p>
        </p:txBody>
      </p:sp>
      <p:sp>
        <p:nvSpPr>
          <p:cNvPr id="4" name="Footer Placeholder 3">
            <a:extLst>
              <a:ext uri="{FF2B5EF4-FFF2-40B4-BE49-F238E27FC236}">
                <a16:creationId xmlns:a16="http://schemas.microsoft.com/office/drawing/2014/main" id="{20A1C1FD-2C50-3A03-8BEB-8B4F0F4BC9E1}"/>
              </a:ext>
            </a:extLst>
          </p:cNvPr>
          <p:cNvSpPr>
            <a:spLocks noGrp="1"/>
          </p:cNvSpPr>
          <p:nvPr>
            <p:ph type="ftr" sz="quarter" idx="11"/>
          </p:nvPr>
        </p:nvSpPr>
        <p:spPr/>
        <p:txBody>
          <a:bodyPr/>
          <a:lstStyle/>
          <a:p>
            <a:r>
              <a:rPr lang="en-US" dirty="0"/>
              <a:t>#ZeroCon24</a:t>
            </a:r>
            <a:endParaRPr lang="en-GB" dirty="0"/>
          </a:p>
        </p:txBody>
      </p:sp>
      <p:sp>
        <p:nvSpPr>
          <p:cNvPr id="5" name="Slide Number Placeholder 4">
            <a:extLst>
              <a:ext uri="{FF2B5EF4-FFF2-40B4-BE49-F238E27FC236}">
                <a16:creationId xmlns:a16="http://schemas.microsoft.com/office/drawing/2014/main" id="{383409DE-2584-4D86-2C86-23674C368058}"/>
              </a:ext>
            </a:extLst>
          </p:cNvPr>
          <p:cNvSpPr>
            <a:spLocks noGrp="1"/>
          </p:cNvSpPr>
          <p:nvPr>
            <p:ph type="sldNum" sz="quarter" idx="12"/>
          </p:nvPr>
        </p:nvSpPr>
        <p:spPr/>
        <p:txBody>
          <a:bodyPr/>
          <a:lstStyle/>
          <a:p>
            <a:fld id="{1195A9E4-2CE9-4E32-BE85-7C32F0F78A6D}" type="slidenum">
              <a:rPr lang="en-GB" smtClean="0"/>
              <a:t>9</a:t>
            </a:fld>
            <a:endParaRPr lang="en-GB"/>
          </a:p>
        </p:txBody>
      </p:sp>
    </p:spTree>
    <p:extLst>
      <p:ext uri="{BB962C8B-B14F-4D97-AF65-F5344CB8AC3E}">
        <p14:creationId xmlns:p14="http://schemas.microsoft.com/office/powerpoint/2010/main" val="3486381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4556</TotalTime>
  <Words>1228</Words>
  <Application>Microsoft Office PowerPoint</Application>
  <PresentationFormat>Widescreen</PresentationFormat>
  <Paragraphs>113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ZER0 PROJECT CONFERENCE 2024</vt:lpstr>
      <vt:lpstr>Background Information</vt:lpstr>
      <vt:lpstr>Strategic Focus Areas in KBTAs End-to-End, Education to Employment  Program</vt:lpstr>
      <vt:lpstr>Why we Drive a Wholistic Intervention from Education to Employment (1)</vt:lpstr>
      <vt:lpstr>Why we Drive a Wholistic Intervention from Education to Employment (2)</vt:lpstr>
      <vt:lpstr>Our Track Record</vt:lpstr>
      <vt:lpstr>Impact</vt:lpstr>
      <vt:lpstr>OUR MODEL</vt:lpstr>
      <vt:lpstr>Our Sustainability Approach</vt:lpstr>
      <vt:lpstr>Opportunities for Partnerships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Maria Chiara Franco | Zeroproject</cp:lastModifiedBy>
  <cp:revision>29</cp:revision>
  <dcterms:created xsi:type="dcterms:W3CDTF">2022-12-05T13:52:15Z</dcterms:created>
  <dcterms:modified xsi:type="dcterms:W3CDTF">2024-02-13T09:28:05Z</dcterms:modified>
</cp:coreProperties>
</file>