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6858000" cx="12192000"/>
  <p:notesSz cx="6858000" cy="9144000"/>
  <p:embeddedFontLst>
    <p:embeddedFont>
      <p:font typeface="Roboto"/>
      <p:regular r:id="rId16"/>
      <p:bold r:id="rId17"/>
      <p:italic r:id="rId18"/>
      <p:boldItalic r:id="rId19"/>
    </p:embeddedFont>
    <p:embeddedFont>
      <p:font typeface="Poppins"/>
      <p:regular r:id="rId20"/>
      <p:bold r:id="rId21"/>
      <p:italic r:id="rId22"/>
      <p:boldItalic r:id="rId23"/>
    </p:embeddedFont>
    <p:embeddedFont>
      <p:font typeface="Quicksand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6" roundtripDataSignature="AMtx7mjLGQeT+WjqlKcQj6lqyKmy6Wzw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-regular.fntdata"/><Relationship Id="rId22" Type="http://schemas.openxmlformats.org/officeDocument/2006/relationships/font" Target="fonts/Poppins-italic.fntdata"/><Relationship Id="rId21" Type="http://schemas.openxmlformats.org/officeDocument/2006/relationships/font" Target="fonts/Poppins-bold.fntdata"/><Relationship Id="rId24" Type="http://schemas.openxmlformats.org/officeDocument/2006/relationships/font" Target="fonts/Quicksand-regular.fntdata"/><Relationship Id="rId23" Type="http://schemas.openxmlformats.org/officeDocument/2006/relationships/font" Target="fonts/Poppins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Quicksan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-bold.fntdata"/><Relationship Id="rId16" Type="http://schemas.openxmlformats.org/officeDocument/2006/relationships/font" Target="fonts/Roboto-regular.fntdata"/><Relationship Id="rId19" Type="http://schemas.openxmlformats.org/officeDocument/2006/relationships/font" Target="fonts/Roboto-boldItalic.fntdata"/><Relationship Id="rId18" Type="http://schemas.openxmlformats.org/officeDocument/2006/relationships/font" Target="fonts/Roboto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3557a12d3c_0_1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33557a12d3c_0_1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Happybots pitch; Rob van de Ven; Happybots, The Netherlands, Tech Forum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#ZeroCon25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4th of March 14:00 - 18:00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33557a12d3c_0_1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3557a12d3c_0_2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g33557a12d3c_0_2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To increase our social impact: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Our goals: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	+ develop business model (sales 🡪 rentals)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	+ 50% yearly growth of turnover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	+ 3-5 new countries &amp; local partnerships 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	+ expanding the team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What do we need: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	· funding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	· local partnerships in new markets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	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0" name="Google Shape;270;g33557a12d3c_0_2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3557a12d3c_0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g33557a12d3c_0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Some of us need attention and guidance </a:t>
            </a: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to communicate </a:t>
            </a: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to form relationships 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But….growing staff-shortages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overstressed healthcare systems </a:t>
            </a: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fully packed classrooms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47650" lvl="0" marL="285750" rtl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🡪"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social isolation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47650" lvl="0" marL="285750" rtl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🡪"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increasing psychological problems </a:t>
            </a: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🡪  growing need of care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33557a12d3c_0_1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3557a12d3c_0_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33557a12d3c_0_1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Felix is a social robot that assists people in sharing their feelings. He is nice, friendly, has no mouth and will not judge you.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Using Felix helps to deal with mental problems and to be part of society.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With Felix mentors and teachers can support more effective, without administrative burden. 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Felix helps relieving the pressure on healthcare systems and schools.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When you turn Felix, he changes colour and his eyes change. With that, he represents different moods or emotions. Press Felix to save this mood in a feeling calendar. You can see the input on our platform.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33557a12d3c_0_1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3557a12d3c_0_1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33557a12d3c_0_1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Felix acts as a buddy for the Felix user and as a co-worker for the professional mentor, teacher or caregiver. You can either use Felix as a communication device in the room or use Felix (with the data in the online-platform) as a starting point for conversation and awareness. Or you can do both.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33557a12d3c_0_1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3557a12d3c_0_1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33557a12d3c_0_1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Felix is used by a lot of different target groups: young and old people with ASD, developmental language disorder, physical and mental disabilities, psychiatric problems, giftedness, depression, burn-out etc.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5" name="Google Shape;215;g33557a12d3c_0_1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3557a12d3c_0_1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g33557a12d3c_0_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Impact: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Poppins"/>
              <a:buChar char="●"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more understanding, improved relations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Poppins"/>
              <a:buChar char="●"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reduced stress levels, fewer escalations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Poppins"/>
              <a:buChar char="●"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improved self-confidence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Poppins"/>
              <a:buChar char="●"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less attention needed of professionals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Poppins"/>
              <a:buChar char="●"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improved quality of care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0" name="Google Shape;240;g33557a12d3c_0_1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3557a12d3c_0_1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g33557a12d3c_0_1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Team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Picture of Rob en Lola, the co-founders of Happybots surrounded by an illustration that shows all their partners: software engineers, research partners, ambassador clients, productions partner, hardware engineers and knitting clubs.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8" name="Google Shape;248;g33557a12d3c_0_1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3557a12d3c_0_2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g33557a12d3c_0_2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Where are we now? (Q1 2025)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Poppins"/>
              <a:buChar char="●"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250+ Felixes sold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Poppins"/>
              <a:buChar char="●"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60+ organisations in NL use Felix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Poppins"/>
              <a:buChar char="●"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200+ subscriptions - €125 a year per subscription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Poppins"/>
              <a:buChar char="●"/>
            </a:pPr>
            <a:r>
              <a:rPr lang="nl-N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100% ownership, bootstrapped until now</a:t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6" name="Google Shape;256;g33557a12d3c_0_2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19" name="Google Shape;19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3" cy="76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2"/>
          <p:cNvSpPr txBox="1"/>
          <p:nvPr/>
        </p:nvSpPr>
        <p:spPr>
          <a:xfrm>
            <a:off x="393290" y="276328"/>
            <a:ext cx="833989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3200" u="none" cap="none" strike="noStrike">
                <a:solidFill>
                  <a:srgbClr val="2B882E"/>
                </a:solidFill>
                <a:latin typeface="Arial"/>
                <a:ea typeface="Arial"/>
                <a:cs typeface="Arial"/>
                <a:sym typeface="Arial"/>
              </a:rPr>
              <a:t>Zero Project Conference 2025 (#ZeroCon25)</a:t>
            </a:r>
            <a:endParaRPr b="0" sz="3200">
              <a:solidFill>
                <a:srgbClr val="2B882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1"/>
          <p:cNvSpPr txBox="1"/>
          <p:nvPr>
            <p:ph idx="1" type="body"/>
          </p:nvPr>
        </p:nvSpPr>
        <p:spPr>
          <a:xfrm rot="5400000">
            <a:off x="4165387" y="-1534669"/>
            <a:ext cx="3861226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86" name="Google Shape;8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3" cy="7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92" name="Google Shape;9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3" cy="7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23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3"/>
          <p:cNvSpPr/>
          <p:nvPr>
            <p:ph idx="2" type="media"/>
          </p:nvPr>
        </p:nvSpPr>
        <p:spPr>
          <a:xfrm>
            <a:off x="11480800" y="6578600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42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37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6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6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3557a12d3c_0_232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5" name="Google Shape;105;g33557a12d3c_0_232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6" name="Google Shape;106;g33557a12d3c_0_23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107" name="Google Shape;107;g33557a12d3c_0_2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8" cy="76835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33557a12d3c_0_232"/>
          <p:cNvSpPr txBox="1"/>
          <p:nvPr/>
        </p:nvSpPr>
        <p:spPr>
          <a:xfrm>
            <a:off x="393290" y="276328"/>
            <a:ext cx="8340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3200" u="none" cap="none" strike="noStrike">
                <a:solidFill>
                  <a:srgbClr val="2B882E"/>
                </a:solidFill>
                <a:latin typeface="Arial"/>
                <a:ea typeface="Arial"/>
                <a:cs typeface="Arial"/>
                <a:sym typeface="Arial"/>
              </a:rPr>
              <a:t>Zero Project Conference 2025 (#ZeroCon25)</a:t>
            </a:r>
            <a:endParaRPr b="0" sz="3200">
              <a:solidFill>
                <a:srgbClr val="2B882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3557a12d3c_0_2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1" name="Google Shape;111;g33557a12d3c_0_238"/>
          <p:cNvSpPr txBox="1"/>
          <p:nvPr>
            <p:ph idx="1" type="body"/>
          </p:nvPr>
        </p:nvSpPr>
        <p:spPr>
          <a:xfrm>
            <a:off x="838200" y="1792518"/>
            <a:ext cx="10515600" cy="3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12" name="Google Shape;112;g33557a12d3c_0_23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3" name="Google Shape;113;g33557a12d3c_0_23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4" name="Google Shape;114;g33557a12d3c_0_23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115" name="Google Shape;115;g33557a12d3c_0_2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8" cy="768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557a12d3c_0_24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8" name="Google Shape;118;g33557a12d3c_0_245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" name="Google Shape;119;g33557a12d3c_0_24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0" name="Google Shape;120;g33557a12d3c_0_24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1" name="Google Shape;121;g33557a12d3c_0_24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122" name="Google Shape;122;g33557a12d3c_0_2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8" cy="768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3557a12d3c_0_25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5" name="Google Shape;125;g33557a12d3c_0_252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26" name="Google Shape;126;g33557a12d3c_0_252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27" name="Google Shape;127;g33557a12d3c_0_25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8" name="Google Shape;128;g33557a12d3c_0_25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9" name="Google Shape;129;g33557a12d3c_0_25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130" name="Google Shape;130;g33557a12d3c_0_2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8" cy="768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3557a12d3c_0_260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3" name="Google Shape;133;g33557a12d3c_0_260"/>
          <p:cNvSpPr txBox="1"/>
          <p:nvPr>
            <p:ph idx="1" type="body"/>
          </p:nvPr>
        </p:nvSpPr>
        <p:spPr>
          <a:xfrm>
            <a:off x="839788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4" name="Google Shape;134;g33557a12d3c_0_260"/>
          <p:cNvSpPr txBox="1"/>
          <p:nvPr>
            <p:ph idx="2" type="body"/>
          </p:nvPr>
        </p:nvSpPr>
        <p:spPr>
          <a:xfrm>
            <a:off x="839788" y="2505075"/>
            <a:ext cx="51579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5" name="Google Shape;135;g33557a12d3c_0_260"/>
          <p:cNvSpPr txBox="1"/>
          <p:nvPr>
            <p:ph idx="3" type="body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6" name="Google Shape;136;g33557a12d3c_0_260"/>
          <p:cNvSpPr txBox="1"/>
          <p:nvPr>
            <p:ph idx="4" type="body"/>
          </p:nvPr>
        </p:nvSpPr>
        <p:spPr>
          <a:xfrm>
            <a:off x="6172200" y="2505075"/>
            <a:ext cx="51831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7" name="Google Shape;137;g33557a12d3c_0_26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8" name="Google Shape;138;g33557a12d3c_0_26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9" name="Google Shape;139;g33557a12d3c_0_26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140" name="Google Shape;140;g33557a12d3c_0_2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8" cy="768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3557a12d3c_0_27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3" name="Google Shape;143;g33557a12d3c_0_27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4" name="Google Shape;144;g33557a12d3c_0_27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5" name="Google Shape;145;g33557a12d3c_0_27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146" name="Google Shape;146;g33557a12d3c_0_2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8" cy="768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3557a12d3c_0_27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9" name="Google Shape;149;g33557a12d3c_0_27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0" name="Google Shape;150;g33557a12d3c_0_27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151" name="Google Shape;151;g33557a12d3c_0_2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8" cy="768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" type="body"/>
          </p:nvPr>
        </p:nvSpPr>
        <p:spPr>
          <a:xfrm>
            <a:off x="838200" y="1792518"/>
            <a:ext cx="10515600" cy="38612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27" name="Google Shape;27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3" cy="7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557a12d3c_0_281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4" name="Google Shape;154;g33557a12d3c_0_281"/>
          <p:cNvSpPr txBox="1"/>
          <p:nvPr>
            <p:ph idx="1" type="body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55" name="Google Shape;155;g33557a12d3c_0_281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156" name="Google Shape;156;g33557a12d3c_0_28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7" name="Google Shape;157;g33557a12d3c_0_28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8" name="Google Shape;158;g33557a12d3c_0_28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159" name="Google Shape;159;g33557a12d3c_0_2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8" cy="768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557a12d3c_0_289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2" name="Google Shape;162;g33557a12d3c_0_289"/>
          <p:cNvSpPr/>
          <p:nvPr>
            <p:ph idx="2" type="pic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g33557a12d3c_0_289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164" name="Google Shape;164;g33557a12d3c_0_28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5" name="Google Shape;165;g33557a12d3c_0_28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6" name="Google Shape;166;g33557a12d3c_0_28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167" name="Google Shape;167;g33557a12d3c_0_2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8" cy="768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3557a12d3c_0_29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0" name="Google Shape;170;g33557a12d3c_0_297"/>
          <p:cNvSpPr txBox="1"/>
          <p:nvPr>
            <p:ph idx="1" type="body"/>
          </p:nvPr>
        </p:nvSpPr>
        <p:spPr>
          <a:xfrm rot="5400000">
            <a:off x="4165350" y="-1534632"/>
            <a:ext cx="38613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71" name="Google Shape;171;g33557a12d3c_0_29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2" name="Google Shape;172;g33557a12d3c_0_29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3" name="Google Shape;173;g33557a12d3c_0_29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174" name="Google Shape;174;g33557a12d3c_0_2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8" cy="768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3557a12d3c_0_304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7" name="Google Shape;177;g33557a12d3c_0_304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78" name="Google Shape;178;g33557a12d3c_0_30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9" name="Google Shape;179;g33557a12d3c_0_30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180" name="Google Shape;180;g33557a12d3c_0_3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8" cy="768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32" name="Google Shape;3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3" cy="7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38" name="Google Shape;3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3" cy="7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45" name="Google Shape;4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3" cy="7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53" name="Google Shape;5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3" cy="7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1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1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1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63" name="Google Shape;6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3" cy="7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7" name="Google Shape;67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8" name="Google Shape;6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71" name="Google Shape;71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3" cy="7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Zero Project Plant: an icon showing a green seedling breaking through a circle." id="79" name="Google Shape;79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30714" y="155575"/>
            <a:ext cx="767583" cy="7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oboto"/>
              <a:buNone/>
              <a:defRPr b="0" i="0" sz="4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838200" y="1792518"/>
            <a:ext cx="10515600" cy="38612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3557a12d3c_0_2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oboto"/>
              <a:buNone/>
              <a:defRPr b="0" i="0" sz="4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/>
        </p:txBody>
      </p:sp>
      <p:sp>
        <p:nvSpPr>
          <p:cNvPr id="99" name="Google Shape;99;g33557a12d3c_0_226"/>
          <p:cNvSpPr txBox="1"/>
          <p:nvPr>
            <p:ph idx="1" type="body"/>
          </p:nvPr>
        </p:nvSpPr>
        <p:spPr>
          <a:xfrm>
            <a:off x="838200" y="1792518"/>
            <a:ext cx="10515600" cy="3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92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92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925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g33557a12d3c_0_22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g33557a12d3c_0_22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g33557a12d3c_0_2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Relationship Id="rId6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Relationship Id="rId6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3557a12d3c_0_155"/>
          <p:cNvSpPr txBox="1"/>
          <p:nvPr>
            <p:ph idx="1" type="subTitle"/>
          </p:nvPr>
        </p:nvSpPr>
        <p:spPr>
          <a:xfrm>
            <a:off x="566150" y="4336571"/>
            <a:ext cx="11234100" cy="1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NL" sz="32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Rob van de Ven | The Netherlands</a:t>
            </a:r>
            <a:endParaRPr sz="32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32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nl-NL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Innovative ICT-based solutions</a:t>
            </a:r>
            <a:endParaRPr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32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7" name="Google Shape;187;g33557a12d3c_0_155"/>
          <p:cNvSpPr txBox="1"/>
          <p:nvPr/>
        </p:nvSpPr>
        <p:spPr>
          <a:xfrm>
            <a:off x="842454" y="6011188"/>
            <a:ext cx="105681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</a:pPr>
            <a:r>
              <a:rPr b="1"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7</a:t>
            </a:r>
            <a:r>
              <a:rPr b="1"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th of March 12:00 - 13:00 </a:t>
            </a:r>
            <a:endParaRPr sz="23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Happybots logo: a stylized version of their social robot Felix with the text: 'HAPPYBOTS'" id="188" name="Google Shape;188;g33557a12d3c_0_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5178" y="2037003"/>
            <a:ext cx="3483075" cy="12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3557a12d3c_0_219"/>
          <p:cNvSpPr txBox="1"/>
          <p:nvPr>
            <p:ph type="title"/>
          </p:nvPr>
        </p:nvSpPr>
        <p:spPr>
          <a:xfrm>
            <a:off x="838200" y="365125"/>
            <a:ext cx="10043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nl-NL" sz="43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Our strategy</a:t>
            </a:r>
            <a:endParaRPr sz="4300"/>
          </a:p>
        </p:txBody>
      </p:sp>
      <p:sp>
        <p:nvSpPr>
          <p:cNvPr id="273" name="Google Shape;273;g33557a12d3c_0_219"/>
          <p:cNvSpPr txBox="1"/>
          <p:nvPr>
            <p:ph idx="12" type="sldNum"/>
          </p:nvPr>
        </p:nvSpPr>
        <p:spPr>
          <a:xfrm>
            <a:off x="6457950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274" name="Google Shape;274;g33557a12d3c_0_219"/>
          <p:cNvSpPr txBox="1"/>
          <p:nvPr>
            <p:ph idx="1" type="body"/>
          </p:nvPr>
        </p:nvSpPr>
        <p:spPr>
          <a:xfrm>
            <a:off x="838200" y="1690725"/>
            <a:ext cx="10722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Increase social impact</a:t>
            </a:r>
            <a:r>
              <a:rPr b="1"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b="1" sz="3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	+ develop business model (sales 🡪 rentals)</a:t>
            </a:r>
            <a:endParaRPr sz="3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	+ product development (&gt; interactions, AI?)</a:t>
            </a:r>
            <a:endParaRPr sz="3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	+ 50% yearly growth of ‘success’-users</a:t>
            </a:r>
            <a:endParaRPr sz="3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	+ 3-5 new countries </a:t>
            </a:r>
            <a:endParaRPr sz="3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3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What do we need:</a:t>
            </a:r>
            <a:endParaRPr b="1" sz="3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31800" lvl="0" marL="9144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Poppins"/>
              <a:buChar char="•"/>
            </a:pPr>
            <a:r>
              <a:rPr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funding</a:t>
            </a:r>
            <a:endParaRPr sz="3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3180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Poppins"/>
              <a:buChar char="•"/>
            </a:pPr>
            <a:r>
              <a:rPr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local partnerships</a:t>
            </a:r>
            <a:endParaRPr sz="3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3180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Poppins"/>
              <a:buChar char="•"/>
            </a:pPr>
            <a:r>
              <a:rPr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expanding the team</a:t>
            </a:r>
            <a:endParaRPr sz="3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609600" lvl="0" marL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3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609600" lvl="0" marL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3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609600" lvl="0" marL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	</a:t>
            </a:r>
            <a:endParaRPr sz="3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557a12d3c_0_162"/>
          <p:cNvSpPr txBox="1"/>
          <p:nvPr>
            <p:ph type="title"/>
          </p:nvPr>
        </p:nvSpPr>
        <p:spPr>
          <a:xfrm>
            <a:off x="838200" y="365125"/>
            <a:ext cx="10043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nl-NL" sz="43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The problem</a:t>
            </a:r>
            <a:endParaRPr sz="4300"/>
          </a:p>
        </p:txBody>
      </p:sp>
      <p:sp>
        <p:nvSpPr>
          <p:cNvPr id="195" name="Google Shape;195;g33557a12d3c_0_162"/>
          <p:cNvSpPr txBox="1"/>
          <p:nvPr>
            <p:ph idx="12" type="sldNum"/>
          </p:nvPr>
        </p:nvSpPr>
        <p:spPr>
          <a:xfrm>
            <a:off x="6457950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Illustration of a girl expressing multiple emotions" id="196" name="Google Shape;196;g33557a12d3c_0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4065" y="0"/>
            <a:ext cx="9719671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of the social robot Felix touched by a hand. Felix is kind off egg shaped and lit up green. He has two eyes and no mouth." id="202" name="Google Shape;202;g33557a12d3c_0_169"/>
          <p:cNvPicPr preferRelativeResize="0"/>
          <p:nvPr/>
        </p:nvPicPr>
        <p:blipFill rotWithShape="1">
          <a:blip r:embed="rId3">
            <a:alphaModFix/>
          </a:blip>
          <a:srcRect b="9706" l="19034" r="0" t="0"/>
          <a:stretch/>
        </p:blipFill>
        <p:spPr>
          <a:xfrm>
            <a:off x="0" y="0"/>
            <a:ext cx="12191995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 illustration of how Felix works. Showing you can trun Felix to select an emotion and then press to sent it to the online platform wich displays the emotions in a calender." id="203" name="Google Shape;203;g33557a12d3c_0_1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7067" y="2252633"/>
            <a:ext cx="5424333" cy="2352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3557a12d3c_0_175"/>
          <p:cNvSpPr txBox="1"/>
          <p:nvPr>
            <p:ph type="title"/>
          </p:nvPr>
        </p:nvSpPr>
        <p:spPr>
          <a:xfrm>
            <a:off x="838200" y="365125"/>
            <a:ext cx="10043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nl-NL" sz="43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How it works</a:t>
            </a:r>
            <a:endParaRPr sz="4300"/>
          </a:p>
        </p:txBody>
      </p:sp>
      <p:sp>
        <p:nvSpPr>
          <p:cNvPr id="210" name="Google Shape;210;g33557a12d3c_0_175"/>
          <p:cNvSpPr txBox="1"/>
          <p:nvPr>
            <p:ph idx="12" type="sldNum"/>
          </p:nvPr>
        </p:nvSpPr>
        <p:spPr>
          <a:xfrm>
            <a:off x="6457950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Illustration showing social robot Felix, a Felix user and his mentor. Arows indicate the relationships Felix is a buddy to the Felix user and a co-worker to his mentor. Examples of mentors are listed: coach, teacher, pedagogue, psycologist, family doctor, etc" id="211" name="Google Shape;211;g33557a12d3c_0_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8073" y="1452476"/>
            <a:ext cx="9655854" cy="5405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3557a12d3c_0_182"/>
          <p:cNvSpPr txBox="1"/>
          <p:nvPr>
            <p:ph type="title"/>
          </p:nvPr>
        </p:nvSpPr>
        <p:spPr>
          <a:xfrm>
            <a:off x="838200" y="365125"/>
            <a:ext cx="10043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nl-NL" sz="43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Felix users</a:t>
            </a:r>
            <a:endParaRPr sz="4300"/>
          </a:p>
        </p:txBody>
      </p:sp>
      <p:sp>
        <p:nvSpPr>
          <p:cNvPr id="218" name="Google Shape;218;g33557a12d3c_0_182"/>
          <p:cNvSpPr txBox="1"/>
          <p:nvPr>
            <p:ph idx="12" type="sldNum"/>
          </p:nvPr>
        </p:nvSpPr>
        <p:spPr>
          <a:xfrm>
            <a:off x="6457950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Three young women sitting on a couch, two of them are holding a Felix. They are smiling and the middle woman is pointing towards the Felixes on her right and left" id="219" name="Google Shape;219;g33557a12d3c_0_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871718">
            <a:off x="6385030" y="459404"/>
            <a:ext cx="4426931" cy="3368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g middle aged man holding Felix" id="220" name="Google Shape;220;g33557a12d3c_0_1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165" y="2818972"/>
            <a:ext cx="3238005" cy="42680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lementary school aged boy holding Felix" id="221" name="Google Shape;221;g33557a12d3c_0_1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33920" y="1680464"/>
            <a:ext cx="5597913" cy="32207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lderly lady holding Felix" id="222" name="Google Shape;222;g33557a12d3c_0_1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05851" y="3872972"/>
            <a:ext cx="2905601" cy="290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A mother and her son are sitting closely near eachother; the boy is laughing to us, and holds a Felix in his hand" id="228" name="Google Shape;228;p7"/>
          <p:cNvPicPr preferRelativeResize="0"/>
          <p:nvPr/>
        </p:nvPicPr>
        <p:blipFill rotWithShape="1">
          <a:blip r:embed="rId3">
            <a:alphaModFix/>
          </a:blip>
          <a:srcRect b="0" l="0" r="0" t="20047"/>
          <a:stretch/>
        </p:blipFill>
        <p:spPr>
          <a:xfrm>
            <a:off x="4576881" y="445444"/>
            <a:ext cx="3488418" cy="37187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teacher and a boy sitting at a table in a classroom; the boy holds Felix before him, he looks happy with his Felix" id="229" name="Google Shape;229;p7"/>
          <p:cNvPicPr preferRelativeResize="0"/>
          <p:nvPr/>
        </p:nvPicPr>
        <p:blipFill rotWithShape="1">
          <a:blip r:embed="rId4">
            <a:alphaModFix/>
          </a:blip>
          <a:srcRect b="0" l="0" r="42103" t="0"/>
          <a:stretch/>
        </p:blipFill>
        <p:spPr>
          <a:xfrm>
            <a:off x="8256325" y="2304835"/>
            <a:ext cx="3826524" cy="37187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o men standing in an office room; they are laughing, one of them raises a green Felix in his hand" id="230" name="Google Shape;230;p7"/>
          <p:cNvPicPr preferRelativeResize="0"/>
          <p:nvPr/>
        </p:nvPicPr>
        <p:blipFill rotWithShape="1">
          <a:blip r:embed="rId5">
            <a:alphaModFix/>
          </a:blip>
          <a:srcRect b="0" l="14973" r="10285" t="0"/>
          <a:stretch/>
        </p:blipFill>
        <p:spPr>
          <a:xfrm>
            <a:off x="75552" y="3281912"/>
            <a:ext cx="4310303" cy="3244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7"/>
          <p:cNvSpPr txBox="1"/>
          <p:nvPr/>
        </p:nvSpPr>
        <p:spPr>
          <a:xfrm>
            <a:off x="5600180" y="4020077"/>
            <a:ext cx="2465120" cy="1189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Quicksand"/>
              <a:buNone/>
            </a:pPr>
            <a:r>
              <a:rPr b="1" lang="nl-NL" sz="3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Home</a:t>
            </a:r>
            <a:endParaRPr/>
          </a:p>
        </p:txBody>
      </p:sp>
      <p:sp>
        <p:nvSpPr>
          <p:cNvPr id="232" name="Google Shape;232;p7"/>
          <p:cNvSpPr txBox="1"/>
          <p:nvPr/>
        </p:nvSpPr>
        <p:spPr>
          <a:xfrm>
            <a:off x="10189182" y="2209071"/>
            <a:ext cx="1963688" cy="1189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Quicksand"/>
              <a:buNone/>
            </a:pPr>
            <a:r>
              <a:rPr b="1" lang="nl-NL" sz="3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School</a:t>
            </a:r>
            <a:endParaRPr/>
          </a:p>
        </p:txBody>
      </p:sp>
      <p:sp>
        <p:nvSpPr>
          <p:cNvPr id="233" name="Google Shape;233;p7"/>
          <p:cNvSpPr txBox="1"/>
          <p:nvPr/>
        </p:nvSpPr>
        <p:spPr>
          <a:xfrm>
            <a:off x="1549045" y="2092875"/>
            <a:ext cx="2026375" cy="1189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Quicksand"/>
              <a:buNone/>
            </a:pPr>
            <a:r>
              <a:rPr b="1" lang="nl-NL" sz="3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Work</a:t>
            </a:r>
            <a:endParaRPr b="1" sz="3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Felix symbol" id="234" name="Google Shape;23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7771" y="2369357"/>
            <a:ext cx="511274" cy="661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lix symbol" id="235" name="Google Shape;235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88896" y="4283907"/>
            <a:ext cx="511274" cy="661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lix symbol" id="236" name="Google Shape;236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77896" y="2369357"/>
            <a:ext cx="511274" cy="661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3557a12d3c_0_192"/>
          <p:cNvSpPr txBox="1"/>
          <p:nvPr>
            <p:ph type="title"/>
          </p:nvPr>
        </p:nvSpPr>
        <p:spPr>
          <a:xfrm>
            <a:off x="838200" y="365125"/>
            <a:ext cx="10043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nl-NL" sz="43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Impact</a:t>
            </a:r>
            <a:endParaRPr sz="4300"/>
          </a:p>
        </p:txBody>
      </p:sp>
      <p:sp>
        <p:nvSpPr>
          <p:cNvPr id="243" name="Google Shape;243;g33557a12d3c_0_192"/>
          <p:cNvSpPr txBox="1"/>
          <p:nvPr>
            <p:ph idx="12" type="sldNum"/>
          </p:nvPr>
        </p:nvSpPr>
        <p:spPr>
          <a:xfrm>
            <a:off x="6457950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244" name="Google Shape;244;g33557a12d3c_0_192"/>
          <p:cNvSpPr txBox="1"/>
          <p:nvPr>
            <p:ph idx="1" type="body"/>
          </p:nvPr>
        </p:nvSpPr>
        <p:spPr>
          <a:xfrm>
            <a:off x="838200" y="1690733"/>
            <a:ext cx="100431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508000" lvl="0" marL="609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Poppins"/>
              <a:buChar char="●"/>
            </a:pPr>
            <a:r>
              <a:rPr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more understanding, improved relations</a:t>
            </a:r>
            <a:endParaRPr sz="3200">
              <a:solidFill>
                <a:srgbClr val="595959"/>
              </a:solidFill>
            </a:endParaRPr>
          </a:p>
          <a:p>
            <a:pPr indent="-508000" lvl="0" marL="609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Poppins"/>
              <a:buChar char="●"/>
            </a:pPr>
            <a:r>
              <a:rPr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reduced stress levels, fewer escalations</a:t>
            </a:r>
            <a:endParaRPr sz="3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508000" lvl="0" marL="609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Poppins"/>
              <a:buChar char="●"/>
            </a:pPr>
            <a:r>
              <a:rPr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improved self-confidence</a:t>
            </a:r>
            <a:endParaRPr sz="32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508000" lvl="0" marL="609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Poppins"/>
              <a:buChar char="●"/>
            </a:pPr>
            <a:r>
              <a:rPr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less attention needed of professionals</a:t>
            </a:r>
            <a:endParaRPr sz="3200">
              <a:solidFill>
                <a:srgbClr val="595959"/>
              </a:solidFill>
            </a:endParaRPr>
          </a:p>
          <a:p>
            <a:pPr indent="-508000" lvl="0" marL="609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Poppins"/>
              <a:buChar char="●"/>
            </a:pPr>
            <a:r>
              <a:rPr lang="nl-NL" sz="32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improved quality of care</a:t>
            </a:r>
            <a:endParaRPr sz="3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3557a12d3c_0_199"/>
          <p:cNvSpPr txBox="1"/>
          <p:nvPr>
            <p:ph type="title"/>
          </p:nvPr>
        </p:nvSpPr>
        <p:spPr>
          <a:xfrm>
            <a:off x="838200" y="365125"/>
            <a:ext cx="10043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nl-NL" sz="43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Team</a:t>
            </a:r>
            <a:endParaRPr sz="4300"/>
          </a:p>
        </p:txBody>
      </p:sp>
      <p:sp>
        <p:nvSpPr>
          <p:cNvPr id="251" name="Google Shape;251;g33557a12d3c_0_199"/>
          <p:cNvSpPr txBox="1"/>
          <p:nvPr>
            <p:ph idx="12" type="sldNum"/>
          </p:nvPr>
        </p:nvSpPr>
        <p:spPr>
          <a:xfrm>
            <a:off x="6457950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Picture of Rob en Lola, the co-founders of Happybots surrounded by an illustration that shows all their partners: software engineers, research partners, ambassador clients, productions partner, hardware engineers and knitting clubs." id="252" name="Google Shape;252;g33557a12d3c_0_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599" y="365133"/>
            <a:ext cx="11542815" cy="6492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3557a12d3c_0_206"/>
          <p:cNvSpPr txBox="1"/>
          <p:nvPr>
            <p:ph type="title"/>
          </p:nvPr>
        </p:nvSpPr>
        <p:spPr>
          <a:xfrm>
            <a:off x="838200" y="365125"/>
            <a:ext cx="10043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nl-NL" sz="43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Where are we now? (Q1 2025)</a:t>
            </a:r>
            <a:endParaRPr sz="43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9" name="Google Shape;259;g33557a12d3c_0_206"/>
          <p:cNvSpPr txBox="1"/>
          <p:nvPr/>
        </p:nvSpPr>
        <p:spPr>
          <a:xfrm>
            <a:off x="754683" y="3871033"/>
            <a:ext cx="2153700" cy="18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nl-NL" sz="4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250+ </a:t>
            </a:r>
            <a:endParaRPr b="1" i="0" sz="400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nl-NL" sz="27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Felixes sold</a:t>
            </a:r>
            <a:endParaRPr b="0" i="0" sz="270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0" name="Google Shape;260;g33557a12d3c_0_206"/>
          <p:cNvSpPr txBox="1"/>
          <p:nvPr/>
        </p:nvSpPr>
        <p:spPr>
          <a:xfrm>
            <a:off x="3330933" y="3871033"/>
            <a:ext cx="2704500" cy="18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nl-NL" sz="4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60+</a:t>
            </a:r>
            <a:r>
              <a:rPr b="1" i="0" lang="nl-NL" sz="21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nl-NL" sz="27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organisations in NL use Felix</a:t>
            </a:r>
            <a:endParaRPr b="0" i="0" sz="270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1" name="Google Shape;261;g33557a12d3c_0_206"/>
          <p:cNvSpPr txBox="1"/>
          <p:nvPr/>
        </p:nvSpPr>
        <p:spPr>
          <a:xfrm>
            <a:off x="6041602" y="3871033"/>
            <a:ext cx="2868900" cy="23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nl-NL" sz="4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200+</a:t>
            </a:r>
            <a:r>
              <a:rPr b="0" i="0" lang="nl-NL" sz="21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0" i="0" sz="270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nl-NL" sz="27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annual</a:t>
            </a:r>
            <a:endParaRPr sz="27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nl-NL" sz="27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subscription fee </a:t>
            </a:r>
            <a:r>
              <a:rPr b="0" i="0" lang="nl-NL" sz="27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€125</a:t>
            </a:r>
            <a:endParaRPr b="0" i="0" sz="270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2" name="Google Shape;262;g33557a12d3c_0_206"/>
          <p:cNvSpPr txBox="1"/>
          <p:nvPr/>
        </p:nvSpPr>
        <p:spPr>
          <a:xfrm>
            <a:off x="9008304" y="3871033"/>
            <a:ext cx="2704500" cy="18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nl-NL" sz="4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100%</a:t>
            </a:r>
            <a:endParaRPr b="1" i="0" sz="400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nl-NL" sz="27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ownership</a:t>
            </a:r>
            <a:endParaRPr b="0" i="0" sz="270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nl-NL" sz="27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bootstrapped</a:t>
            </a:r>
            <a:endParaRPr b="0" i="0" sz="270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nl-NL" sz="27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until now</a:t>
            </a:r>
            <a:endParaRPr b="0" i="0" sz="270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subscription icon" id="263" name="Google Shape;263;g33557a12d3c_0_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8383" y="2169296"/>
            <a:ext cx="1575224" cy="15752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ganisation icon" id="264" name="Google Shape;264;g33557a12d3c_0_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3992" y="2169300"/>
            <a:ext cx="1555017" cy="1575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otstrapping icon" id="265" name="Google Shape;265;g33557a12d3c_0_2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3883" y="2169301"/>
            <a:ext cx="1373232" cy="15752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lix icon" id="266" name="Google Shape;266;g33557a12d3c_0_2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6737" y="2169293"/>
            <a:ext cx="1229448" cy="1575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2022-12-05T13:52:15Z</dcterms:created>
  <dc:creator>Katerina Stanton Balazs</dc:creator>
</cp:coreProperties>
</file>