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handoutMasterIdLst>
    <p:handoutMasterId r:id="rId9"/>
  </p:handoutMasterIdLst>
  <p:sldIdLst>
    <p:sldId id="258" r:id="rId2"/>
    <p:sldId id="259" r:id="rId3"/>
    <p:sldId id="263" r:id="rId4"/>
    <p:sldId id="261" r:id="rId5"/>
    <p:sldId id="260" r:id="rId6"/>
    <p:sldId id="262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B882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7670" autoAdjust="0"/>
    <p:restoredTop sz="75995" autoAdjust="0"/>
  </p:normalViewPr>
  <p:slideViewPr>
    <p:cSldViewPr snapToGrid="0">
      <p:cViewPr varScale="1">
        <p:scale>
          <a:sx n="66" d="100"/>
          <a:sy n="66" d="100"/>
        </p:scale>
        <p:origin x="384" y="43"/>
      </p:cViewPr>
      <p:guideLst/>
    </p:cSldViewPr>
  </p:slideViewPr>
  <p:notesTextViewPr>
    <p:cViewPr>
      <p:scale>
        <a:sx n="1" d="1"/>
        <a:sy n="1" d="1"/>
      </p:scale>
      <p:origin x="0" y="-77"/>
    </p:cViewPr>
  </p:notesTextViewPr>
  <p:notesViewPr>
    <p:cSldViewPr snapToGrid="0">
      <p:cViewPr varScale="1">
        <p:scale>
          <a:sx n="49" d="100"/>
          <a:sy n="49" d="100"/>
        </p:scale>
        <p:origin x="2668" y="5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E0C92A86-C5C9-6113-6AC7-4064BBD0948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6277400-9A88-4A14-1B97-2E611F2842E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F4067AC-4DA6-47DD-9DAA-82F8496AEA1D}" type="datetimeFigureOut">
              <a:rPr lang="en-GB" smtClean="0"/>
              <a:t>21/02/2025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A149F3E-834F-ADBB-A517-1E7341E464AE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0F16239-9E04-27B8-09A3-ACB4AC19F63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862F9E2-E68F-463D-B409-4BB1E4E5370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364850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BB6916-6BB4-491D-A9F6-98CF7382B083}" type="datetimeFigureOut">
              <a:rPr lang="en-GB" smtClean="0"/>
              <a:t>21/02/2025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A8881E3-068B-48DF-8881-A991B8AEA70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735567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otjustartglobal.org/" TargetMode="External"/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Title: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Zero Project India Conference 2025</a:t>
            </a:r>
            <a:endParaRPr lang="en-US" dirty="0" smtClean="0"/>
          </a:p>
          <a:p>
            <a:r>
              <a:rPr lang="en-US" dirty="0" smtClean="0"/>
              <a:t>First name, last name of speaker(s):  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Jyothi</a:t>
            </a:r>
            <a:r>
              <a:rPr lang="en-US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Bezawada</a:t>
            </a:r>
          </a:p>
          <a:p>
            <a:r>
              <a:rPr lang="en-US" dirty="0" smtClean="0"/>
              <a:t>Name of Organization: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Youth4Jobs</a:t>
            </a:r>
            <a:endParaRPr lang="en-US" dirty="0" smtClean="0"/>
          </a:p>
          <a:p>
            <a:r>
              <a:rPr lang="en-US" dirty="0" smtClean="0"/>
              <a:t>Name of Country: India</a:t>
            </a:r>
          </a:p>
          <a:p>
            <a:r>
              <a:rPr lang="en-US" dirty="0" smtClean="0"/>
              <a:t>Name of Session (as written in Agenda):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Digital training platforms and ecosystem building in inclusive employment</a:t>
            </a:r>
            <a:b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dirty="0" smtClean="0"/>
              <a:t>#ZeroCon25</a:t>
            </a:r>
          </a:p>
          <a:p>
            <a:pPr algn="l"/>
            <a:r>
              <a:rPr lang="en-US" dirty="0" smtClean="0"/>
              <a:t>Day and Time of Session: </a:t>
            </a:r>
            <a:r>
              <a:rPr lang="en-US" sz="1200" i="0" dirty="0" smtClean="0">
                <a:solidFill>
                  <a:srgbClr val="222222"/>
                </a:solidFill>
                <a:effectLst/>
                <a:latin typeface="Robto"/>
              </a:rPr>
              <a:t>Wednesday 5 March 2025 | 11:00 - 12:00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8881E3-068B-48DF-8881-A991B8AEA704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7822009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Youth4Jobs</a:t>
            </a:r>
            <a:r>
              <a:rPr lang="en-US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is South </a:t>
            </a:r>
            <a:r>
              <a:rPr lang="en-US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Asias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 largest organization focusing on education and employment for persons with disabilities (</a:t>
            </a:r>
            <a:r>
              <a:rPr lang="en-US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PwD’s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). Youth4Jobs has evolved to be a system changer and has partnered with governments, 1700+ companies, educational institutions, NGOs, youth with disabilities and their parents. It focuses on training the youth and placing them in jobs. Simultaneously, it supports companies with a range of services to ensure business benefits. </a:t>
            </a:r>
          </a:p>
          <a:p>
            <a:endParaRPr lang="en-US" sz="1200" b="0" i="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b="1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WEDO 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</a:t>
            </a:r>
            <a:r>
              <a:rPr lang="en-US" sz="1200" b="1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Women with Disabilities 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– Focused efforts on skilling, entrepreneurship, and financial independence, ensuring women with disabilities become </a:t>
            </a:r>
            <a:r>
              <a:rPr lang="en-US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changemakers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in their families and communities.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b="1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Grassroot</a:t>
            </a:r>
            <a:r>
              <a:rPr lang="en-US" sz="1200" b="1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Academy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– A first-of-its-kind model where </a:t>
            </a:r>
            <a:r>
              <a:rPr lang="en-US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Divyang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Mitrs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—youth with disabilities from the same community—lead change at the village and district levels. 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sz="1200" b="0" i="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We believe youth with disabilities are a talent pool. To sensitize civil society, we hold an annual Global Ability Photography Challenge through </a:t>
            </a:r>
            <a:r>
              <a:rPr lang="en-US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NotJustArt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global, a digital platform of Youth4Jobs, created to support visual artists with disabilities in India and promote their work to a global audience of art lovers, collectors, museums, and galleries.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8881E3-068B-48DF-8881-A991B8AEA704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0333221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20000"/>
              </a:lnSpc>
            </a:pPr>
            <a:r>
              <a:rPr lang="en-US" sz="1200" b="0" dirty="0" smtClean="0"/>
              <a:t>After 12 years, the curriculum was updated with insights from various resources. </a:t>
            </a:r>
          </a:p>
          <a:p>
            <a:pPr>
              <a:lnSpc>
                <a:spcPct val="120000"/>
              </a:lnSpc>
            </a:pPr>
            <a:r>
              <a:rPr lang="en-US" sz="1200" b="0" dirty="0" smtClean="0"/>
              <a:t>Gamification caters to diverse learning abilities.  </a:t>
            </a:r>
          </a:p>
          <a:p>
            <a:pPr>
              <a:lnSpc>
                <a:spcPct val="120000"/>
              </a:lnSpc>
            </a:pPr>
            <a:r>
              <a:rPr lang="en-US" sz="1200" b="0" dirty="0" smtClean="0"/>
              <a:t>A mix of lectures, videos, games, homework, extra </a:t>
            </a:r>
            <a:r>
              <a:rPr lang="en-US" sz="1200" b="0" dirty="0" err="1" smtClean="0"/>
              <a:t>resources,mock</a:t>
            </a:r>
            <a:r>
              <a:rPr lang="en-US" sz="1200" b="0" dirty="0" smtClean="0"/>
              <a:t> interviews, and digital skills</a:t>
            </a:r>
          </a:p>
          <a:p>
            <a:pPr>
              <a:lnSpc>
                <a:spcPct val="120000"/>
              </a:lnSpc>
            </a:pPr>
            <a:r>
              <a:rPr lang="en-US" sz="1200" b="0" dirty="0" smtClean="0"/>
              <a:t>LMS personalizes learning for individual needs.</a:t>
            </a:r>
          </a:p>
          <a:p>
            <a:pPr>
              <a:lnSpc>
                <a:spcPct val="120000"/>
              </a:lnSpc>
            </a:pPr>
            <a:r>
              <a:rPr lang="en-US" sz="1200" b="0" dirty="0" smtClean="0"/>
              <a:t>Shorter, interactive presentations and detailed trainer notes.</a:t>
            </a:r>
          </a:p>
          <a:p>
            <a:pPr>
              <a:lnSpc>
                <a:spcPct val="120000"/>
              </a:lnSpc>
            </a:pPr>
            <a:r>
              <a:rPr lang="en-US" sz="1200" b="0" dirty="0" smtClean="0"/>
              <a:t>Tools like </a:t>
            </a:r>
            <a:r>
              <a:rPr lang="en-US" sz="1200" b="0" dirty="0" err="1" smtClean="0"/>
              <a:t>Grammarly</a:t>
            </a:r>
            <a:r>
              <a:rPr lang="en-US" sz="1200" b="0" dirty="0" smtClean="0"/>
              <a:t>, </a:t>
            </a:r>
            <a:r>
              <a:rPr lang="en-US" sz="1200" b="0" dirty="0" err="1" smtClean="0"/>
              <a:t>ChatGPT</a:t>
            </a:r>
            <a:r>
              <a:rPr lang="en-US" sz="1200" b="0" dirty="0" smtClean="0"/>
              <a:t>, and </a:t>
            </a:r>
            <a:r>
              <a:rPr lang="en-US" sz="1200" b="0" dirty="0" err="1" smtClean="0"/>
              <a:t>Canva</a:t>
            </a:r>
            <a:r>
              <a:rPr lang="en-US" sz="1200" b="0" dirty="0" smtClean="0"/>
              <a:t> for skill improvement.</a:t>
            </a:r>
          </a:p>
          <a:p>
            <a:pPr>
              <a:lnSpc>
                <a:spcPct val="120000"/>
              </a:lnSpc>
            </a:pPr>
            <a:r>
              <a:rPr lang="en-US" sz="1200" b="0" dirty="0" smtClean="0"/>
              <a:t>Industry skills with mentoring and job portal orientation.</a:t>
            </a:r>
          </a:p>
          <a:p>
            <a:pPr>
              <a:lnSpc>
                <a:spcPct val="120000"/>
              </a:lnSpc>
            </a:pPr>
            <a:r>
              <a:rPr lang="en-US" sz="1200" b="0" dirty="0" smtClean="0">
                <a:solidFill>
                  <a:schemeClr val="accent6">
                    <a:lumMod val="75000"/>
                  </a:schemeClr>
                </a:solidFill>
              </a:rPr>
              <a:t>Outcomes:</a:t>
            </a:r>
            <a:r>
              <a:rPr lang="en-US" sz="1200" b="0" dirty="0" smtClean="0"/>
              <a:t> Improved conversational English and life skills and Practical IT and placement skills for workplace readiness.</a:t>
            </a:r>
            <a:endParaRPr lang="en-GB" sz="800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8881E3-068B-48DF-8881-A991B8AEA704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7490232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idea of this project originated at MIT, USA, when Y4J was the Asia winner of their prestigious Future of Work award, Inclusion Innovation Challenge. The Judges told </a:t>
            </a:r>
            <a:r>
              <a:rPr lang="en-US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Meera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Shenoy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that a natural extension to her work was developing a tech platform where all stakeholders could come together. The best of partners were brought together. CII(IBDN), India’s leading business network and ILO are on-boarded subsequently as partners.</a:t>
            </a:r>
          </a:p>
          <a:p>
            <a:endParaRPr lang="en-US" sz="1200" b="0" i="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sz="1200" b="0" i="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8881E3-068B-48DF-8881-A991B8AEA704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6241820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N" b="1" dirty="0" smtClean="0"/>
              <a:t> System Changer</a:t>
            </a:r>
          </a:p>
          <a:p>
            <a:r>
              <a:rPr lang="en-IN" b="1" dirty="0" smtClean="0"/>
              <a:t> </a:t>
            </a:r>
            <a:r>
              <a:rPr lang="en-IN" dirty="0" smtClean="0"/>
              <a:t>6,10</a:t>
            </a:r>
            <a:r>
              <a:rPr lang="en-IN" b="1" dirty="0" smtClean="0"/>
              <a:t>,</a:t>
            </a:r>
            <a:r>
              <a:rPr lang="en-IN" dirty="0" smtClean="0"/>
              <a:t>000 youth with disabilities</a:t>
            </a:r>
          </a:p>
          <a:p>
            <a:r>
              <a:rPr lang="en-IN" dirty="0" smtClean="0"/>
              <a:t> 1800 companies with inclusive and diverse workforce</a:t>
            </a:r>
          </a:p>
          <a:p>
            <a:r>
              <a:rPr lang="en-IN" dirty="0" smtClean="0"/>
              <a:t> 7 Universities 2836 educational institutions</a:t>
            </a:r>
          </a:p>
          <a:p>
            <a:r>
              <a:rPr lang="en-IN" dirty="0" smtClean="0"/>
              <a:t> State/central Governments</a:t>
            </a:r>
          </a:p>
          <a:p>
            <a:r>
              <a:rPr lang="en-US" dirty="0" smtClean="0"/>
              <a:t> Scale with cost/HR efficiency</a:t>
            </a:r>
          </a:p>
          <a:p>
            <a:r>
              <a:rPr lang="en-US" dirty="0" smtClean="0"/>
              <a:t> White labelling it for governments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8881E3-068B-48DF-8881-A991B8AEA704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9596249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endParaRPr lang="en-IN" sz="1200" b="0" dirty="0" smtClean="0"/>
          </a:p>
          <a:p>
            <a:pPr>
              <a:lnSpc>
                <a:spcPct val="100000"/>
              </a:lnSpc>
            </a:pPr>
            <a:r>
              <a:rPr lang="en-IN" sz="1200" b="0" dirty="0" smtClean="0"/>
              <a:t>Add a Data analytics module onto the platform </a:t>
            </a:r>
          </a:p>
          <a:p>
            <a:pPr>
              <a:lnSpc>
                <a:spcPct val="100000"/>
              </a:lnSpc>
            </a:pPr>
            <a:r>
              <a:rPr lang="en-IN" sz="1200" b="0" dirty="0" smtClean="0"/>
              <a:t>Adding features on the platform to support Neuro-diverse individuals</a:t>
            </a:r>
          </a:p>
          <a:p>
            <a:pPr>
              <a:lnSpc>
                <a:spcPct val="100000"/>
              </a:lnSpc>
            </a:pPr>
            <a:r>
              <a:rPr lang="en-IN" sz="1200" b="0" dirty="0" smtClean="0"/>
              <a:t>Digital Showcase for Assistive Devices </a:t>
            </a:r>
          </a:p>
          <a:p>
            <a:pPr>
              <a:lnSpc>
                <a:spcPct val="100000"/>
              </a:lnSpc>
            </a:pPr>
            <a:r>
              <a:rPr lang="en-IN" sz="1200" b="0" dirty="0" smtClean="0"/>
              <a:t>Y4J Data App with Advocacy Services </a:t>
            </a:r>
          </a:p>
          <a:p>
            <a:pPr>
              <a:lnSpc>
                <a:spcPct val="100000"/>
              </a:lnSpc>
            </a:pPr>
            <a:r>
              <a:rPr lang="en-IN" sz="1200" b="0" dirty="0" smtClean="0"/>
              <a:t>Crawlers to list all </a:t>
            </a:r>
            <a:r>
              <a:rPr lang="en-IN" sz="1200" b="0" dirty="0" err="1" smtClean="0"/>
              <a:t>PwD</a:t>
            </a:r>
            <a:r>
              <a:rPr lang="en-IN" sz="1200" b="0" dirty="0" smtClean="0"/>
              <a:t> entitlements on the platform</a:t>
            </a:r>
          </a:p>
          <a:p>
            <a:pPr>
              <a:lnSpc>
                <a:spcPct val="100000"/>
              </a:lnSpc>
            </a:pPr>
            <a:r>
              <a:rPr lang="en-IN" sz="1200" b="0" dirty="0" smtClean="0"/>
              <a:t>Focus on Limited or No Data Entry using AI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8881E3-068B-48DF-8881-A991B8AEA704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666155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14B8CD-9207-0F5A-87AB-B27A517BCE8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AA2C4F2-5991-51CC-558C-A4D5E1F7B12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EA569FD-5A00-3B11-103C-21BA8A71B2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‹#›</a:t>
            </a:fld>
            <a:endParaRPr lang="en-GB"/>
          </a:p>
        </p:txBody>
      </p:sp>
      <p:pic>
        <p:nvPicPr>
          <p:cNvPr id="9" name="Picture 8" descr="Zero Project Plant: an icon showing a green seedling breaking through a circle.">
            <a:extLst>
              <a:ext uri="{FF2B5EF4-FFF2-40B4-BE49-F238E27FC236}">
                <a16:creationId xmlns:a16="http://schemas.microsoft.com/office/drawing/2014/main" id="{0F1C7164-87D9-4217-364F-45206FDAD5F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0714" y="155575"/>
            <a:ext cx="767583" cy="76835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F0236DA-C301-789C-C8AF-938A5F826071}"/>
              </a:ext>
            </a:extLst>
          </p:cNvPr>
          <p:cNvSpPr txBox="1"/>
          <p:nvPr userDrawn="1"/>
        </p:nvSpPr>
        <p:spPr>
          <a:xfrm>
            <a:off x="393290" y="276328"/>
            <a:ext cx="833989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0" dirty="0">
                <a:solidFill>
                  <a:srgbClr val="2B882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Zero Project Conference 2025 (#ZeroCon25)</a:t>
            </a:r>
            <a:endParaRPr lang="en-GB" sz="3200" b="0" dirty="0">
              <a:solidFill>
                <a:srgbClr val="2B882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257227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99A398-607E-19AA-2FA2-6A9486FF41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A67A71F-93D1-3FE1-9D98-47190B6F938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34B76AF-A44B-BCC8-6368-2FCB924767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2FF940-A1E4-49C1-A94C-258B66B1FEFB}" type="datetime1">
              <a:rPr lang="en-GB" smtClean="0"/>
              <a:t>21/02/2025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28CFEDC-9A6E-A3AD-47BB-4544BD9856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#ZeroCon25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A38CCB9-6F66-B343-A239-09809FB7E7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‹#›</a:t>
            </a:fld>
            <a:endParaRPr lang="en-GB"/>
          </a:p>
        </p:txBody>
      </p:sp>
      <p:pic>
        <p:nvPicPr>
          <p:cNvPr id="7" name="Picture 6" descr="Zero Project Plant: an icon showing a green seedling breaking through a circle.">
            <a:extLst>
              <a:ext uri="{FF2B5EF4-FFF2-40B4-BE49-F238E27FC236}">
                <a16:creationId xmlns:a16="http://schemas.microsoft.com/office/drawing/2014/main" id="{D6B42D19-6742-C21D-3E3A-50AF0056C02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0714" y="155575"/>
            <a:ext cx="767583" cy="768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19625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38C57BD-472C-6054-F85B-C6E7EBFD784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0A5734E-BF7C-6ADA-36DF-8345F81F3D9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69FA9AB-245D-7C9C-7F7C-F0DDADFC86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DA194E-3B7B-4619-9F0B-8946120CC2C2}" type="datetime1">
              <a:rPr lang="en-GB" smtClean="0"/>
              <a:t>21/02/2025</a:t>
            </a:fld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88715A0-7D97-C371-F46C-459234CE37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‹#›</a:t>
            </a:fld>
            <a:endParaRPr lang="en-GB"/>
          </a:p>
        </p:txBody>
      </p:sp>
      <p:pic>
        <p:nvPicPr>
          <p:cNvPr id="7" name="Picture 6" descr="Zero Project Plant: an icon showing a green seedling breaking through a circle.">
            <a:extLst>
              <a:ext uri="{FF2B5EF4-FFF2-40B4-BE49-F238E27FC236}">
                <a16:creationId xmlns:a16="http://schemas.microsoft.com/office/drawing/2014/main" id="{A92BB482-4C0F-1893-218E-340DCE3E41C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0714" y="155575"/>
            <a:ext cx="767583" cy="768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04654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32CDE7-D24B-A1C8-5E44-202ABECFC7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62AA8D-420E-E8B5-CDB6-88D3206323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C8133A-0964-2A2C-F557-E8A9D21E46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89F230-EE29-4360-9E5D-C4AB95018DB3}" type="datetime1">
              <a:rPr lang="en-GB" smtClean="0"/>
              <a:t>21/02/2025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26AD633-B6D6-91FA-64FB-501EA2FB2B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#ZeroCon25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7EAAD51-9D5D-25E1-F465-809F007ECF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‹#›</a:t>
            </a:fld>
            <a:endParaRPr lang="en-GB"/>
          </a:p>
        </p:txBody>
      </p:sp>
      <p:pic>
        <p:nvPicPr>
          <p:cNvPr id="8" name="Picture 7" descr="Zero Project Plant: an icon showing a green seedling breaking through a circle.">
            <a:extLst>
              <a:ext uri="{FF2B5EF4-FFF2-40B4-BE49-F238E27FC236}">
                <a16:creationId xmlns:a16="http://schemas.microsoft.com/office/drawing/2014/main" id="{87A3ADA9-529C-6BD8-8B18-D8970777229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0714" y="155575"/>
            <a:ext cx="767583" cy="768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20372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2D86FF-9CEB-1D25-2E90-369E9B0FF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E08384C-F6AC-F088-2F50-A86FF934D8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0C40FCB-67DF-CE66-B624-667997970E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7C451A-BAE8-4BB7-B4A9-840375C61CF2}" type="datetime1">
              <a:rPr lang="en-GB" smtClean="0"/>
              <a:t>21/02/2025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6D9611E-370E-03AF-C519-6268D0A663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#ZeroCon25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F8EE00-A0DC-F045-A7B2-6D6970D172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‹#›</a:t>
            </a:fld>
            <a:endParaRPr lang="en-GB"/>
          </a:p>
        </p:txBody>
      </p:sp>
      <p:pic>
        <p:nvPicPr>
          <p:cNvPr id="8" name="Picture 7" descr="Zero Project Plant: an icon showing a green seedling breaking through a circle.">
            <a:extLst>
              <a:ext uri="{FF2B5EF4-FFF2-40B4-BE49-F238E27FC236}">
                <a16:creationId xmlns:a16="http://schemas.microsoft.com/office/drawing/2014/main" id="{88684AF3-AE79-E964-B9D1-32174968E2E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0714" y="155575"/>
            <a:ext cx="767583" cy="768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28135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F0645F-4ADB-34A8-8348-8DA5EC0B3F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7DEFF4-799C-B171-FDEC-9F32D3683D1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2E9D5E4-9475-B9C9-B19F-C6F90A2573C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ED3DB3A-533A-A389-C798-9BB43D1F7D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1F48CE-F800-44D8-9FB8-C2F14BB717AF}" type="datetime1">
              <a:rPr lang="en-GB" smtClean="0"/>
              <a:t>21/02/2025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A692D28-6A9A-84C4-8E6F-E19FDA416B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#ZeroCon25</a:t>
            </a:r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67EFDAC-0A32-E484-69C9-CAC7902FDD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‹#›</a:t>
            </a:fld>
            <a:endParaRPr lang="en-GB"/>
          </a:p>
        </p:txBody>
      </p:sp>
      <p:pic>
        <p:nvPicPr>
          <p:cNvPr id="8" name="Picture 7" descr="Zero Project Plant: an icon showing a green seedling breaking through a circle.">
            <a:extLst>
              <a:ext uri="{FF2B5EF4-FFF2-40B4-BE49-F238E27FC236}">
                <a16:creationId xmlns:a16="http://schemas.microsoft.com/office/drawing/2014/main" id="{509410CA-2628-6086-32C8-F078A3F00DF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0714" y="155575"/>
            <a:ext cx="767583" cy="768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81226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82298A-1F8E-C04A-F0FC-303981F888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C04B0BE-77C8-FC6F-2D01-52EA579BE89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A30E7F1-9FCB-C624-0AD0-0B4362A9CC7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E940BA5-6077-6C83-9A0A-D929E135311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81A5F4E-F46E-F9D4-EB91-01F3AF3BB72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2A89E74-A823-F039-110E-16DB1050A2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BEAA53-9EBB-475F-81CE-60A0FA17D35A}" type="datetime1">
              <a:rPr lang="en-GB" smtClean="0"/>
              <a:t>21/02/2025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D5C4120-5D85-2DAB-1B82-679CBFE0F3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#ZeroCon25</a:t>
            </a:r>
            <a:endParaRPr lang="en-GB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22AED93-B0A6-16E2-54DD-BAC7D1CFF0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‹#›</a:t>
            </a:fld>
            <a:endParaRPr lang="en-GB"/>
          </a:p>
        </p:txBody>
      </p:sp>
      <p:pic>
        <p:nvPicPr>
          <p:cNvPr id="10" name="Picture 9" descr="Zero Project Plant: an icon showing a green seedling breaking through a circle.">
            <a:extLst>
              <a:ext uri="{FF2B5EF4-FFF2-40B4-BE49-F238E27FC236}">
                <a16:creationId xmlns:a16="http://schemas.microsoft.com/office/drawing/2014/main" id="{6C21E80C-5188-0E99-CB29-5452401034F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0714" y="155575"/>
            <a:ext cx="767583" cy="768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970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CEC525-402E-F69C-210B-5268E9E93C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2CFC308-6A34-9878-DECA-D72CAED769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3E1DF0-723F-4583-B7C7-FD8C4EA08810}" type="datetime1">
              <a:rPr lang="en-GB" smtClean="0"/>
              <a:t>21/02/2025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250079B-A083-6A7F-4194-BA4D85C488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#ZeroCon25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06EC79D-9860-3786-8D4E-46E02CC0EC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‹#›</a:t>
            </a:fld>
            <a:endParaRPr lang="en-GB"/>
          </a:p>
        </p:txBody>
      </p:sp>
      <p:pic>
        <p:nvPicPr>
          <p:cNvPr id="6" name="Picture 5" descr="Zero Project Plant: an icon showing a green seedling breaking through a circle.">
            <a:extLst>
              <a:ext uri="{FF2B5EF4-FFF2-40B4-BE49-F238E27FC236}">
                <a16:creationId xmlns:a16="http://schemas.microsoft.com/office/drawing/2014/main" id="{9B978296-E8D6-80D7-911A-F4F68A8F611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0714" y="155575"/>
            <a:ext cx="767583" cy="768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93185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3DBA8C4-CBF7-6C7C-BB26-6A44D83DE5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0F14AC-2947-477D-A5A3-42D95CFB8153}" type="datetime1">
              <a:rPr lang="en-GB" smtClean="0"/>
              <a:t>21/02/2025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0A765CF-3B46-DDD1-5D61-DEE3956934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#ZeroCon25</a:t>
            </a: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D92119D-5AC0-FA92-AC8A-20B4D8168F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‹#›</a:t>
            </a:fld>
            <a:endParaRPr lang="en-GB"/>
          </a:p>
        </p:txBody>
      </p:sp>
      <p:pic>
        <p:nvPicPr>
          <p:cNvPr id="5" name="Picture 4" descr="Zero Project Plant: an icon showing a green seedling breaking through a circle.">
            <a:extLst>
              <a:ext uri="{FF2B5EF4-FFF2-40B4-BE49-F238E27FC236}">
                <a16:creationId xmlns:a16="http://schemas.microsoft.com/office/drawing/2014/main" id="{D0459225-7B96-6284-00B2-CF639F89264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0714" y="155575"/>
            <a:ext cx="767583" cy="768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28053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685413-E692-6DD2-584B-C153D1CDA3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573494-908C-8287-2878-B8109DD71A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5E99BDB-AE6B-E7B3-79DD-6DA3BEF4359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8EEE4D6-70C6-0DAC-3D3B-CEF908DC77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BA894F-2169-40F5-A488-0DED1E32D92D}" type="datetime1">
              <a:rPr lang="en-GB" smtClean="0"/>
              <a:t>21/02/2025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49C3971-79A3-C209-564C-BD5D9D86E4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#ZeroCon25</a:t>
            </a:r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0402702-277B-3ACF-851A-C0C404ED8B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‹#›</a:t>
            </a:fld>
            <a:endParaRPr lang="en-GB"/>
          </a:p>
        </p:txBody>
      </p:sp>
      <p:pic>
        <p:nvPicPr>
          <p:cNvPr id="8" name="Picture 7" descr="Zero Project Plant: an icon showing a green seedling breaking through a circle.">
            <a:extLst>
              <a:ext uri="{FF2B5EF4-FFF2-40B4-BE49-F238E27FC236}">
                <a16:creationId xmlns:a16="http://schemas.microsoft.com/office/drawing/2014/main" id="{2A8373D0-4AD4-04E7-6DAC-6E1FA947001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0714" y="155575"/>
            <a:ext cx="767583" cy="768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96657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DB3E06-41AF-0ACA-CCBD-F5BAB7AC31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16BC9B1-E8C2-C7D8-0ACB-3D5B734FE3E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278FB8E-65FD-4C56-E3A9-054836CB1FA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8E3F7DA-8E45-6DD8-7482-BC161C4701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800F5A-532D-4F87-AB6D-3F2ECE8BF666}" type="datetime1">
              <a:rPr lang="en-GB" smtClean="0"/>
              <a:t>21/02/2025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0FDB1F6-A587-5CC5-B4A1-6CBC2452ED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#ZeroCon25</a:t>
            </a:r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C3402A9-A0E0-7045-EA1F-7AA57991E9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‹#›</a:t>
            </a:fld>
            <a:endParaRPr lang="en-GB"/>
          </a:p>
        </p:txBody>
      </p:sp>
      <p:pic>
        <p:nvPicPr>
          <p:cNvPr id="8" name="Picture 7" descr="Zero Project Plant: an icon showing a green seedling breaking through a circle.">
            <a:extLst>
              <a:ext uri="{FF2B5EF4-FFF2-40B4-BE49-F238E27FC236}">
                <a16:creationId xmlns:a16="http://schemas.microsoft.com/office/drawing/2014/main" id="{C97FE7C3-62EE-EBCF-7381-9E13CB86ECE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0714" y="155575"/>
            <a:ext cx="767583" cy="768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21751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2C4DFD2-A48F-938F-9C39-58C9547BD1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11346B3-1FB5-CBE0-B15E-5E254CF78A1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792518"/>
            <a:ext cx="10515600" cy="386122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7D545C8-B46A-1919-AEB8-64178D1CD98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F3C978-C8B7-45B7-A1FD-262897265120}" type="datetime1">
              <a:rPr lang="en-GB" smtClean="0"/>
              <a:t>21/02/2025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1ACA2EC-9AAA-A334-BAFC-D20203C40D1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/>
              <a:t>#ZeroCon25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F4DD50-8E12-ED09-0BAF-BA8058E0E33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95A9E4-2CE9-4E32-BE85-7C32F0F78A6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55874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Roboto" panose="02000000000000000000" pitchFamily="2" charset="0"/>
          <a:ea typeface="Roboto" panose="02000000000000000000" pitchFamily="2" charset="0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Roboto" panose="02000000000000000000" pitchFamily="2" charset="0"/>
          <a:ea typeface="Roboto" panose="02000000000000000000" pitchFamily="2" charset="0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Roboto" panose="02000000000000000000" pitchFamily="2" charset="0"/>
          <a:ea typeface="Roboto" panose="02000000000000000000" pitchFamily="2" charset="0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Roboto" panose="02000000000000000000" pitchFamily="2" charset="0"/>
          <a:ea typeface="Roboto" panose="02000000000000000000" pitchFamily="2" charset="0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Roboto" panose="02000000000000000000" pitchFamily="2" charset="0"/>
          <a:ea typeface="Roboto" panose="02000000000000000000" pitchFamily="2" charset="0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Roboto" panose="02000000000000000000" pitchFamily="2" charset="0"/>
          <a:ea typeface="Roboto" panose="02000000000000000000" pitchFamily="2" charset="0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9DF2F47-DE12-0075-6EDB-366148F7F1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>
                <a:latin typeface="Roboto" panose="02000000000000000000" pitchFamily="2" charset="0"/>
                <a:ea typeface="Roboto" panose="02000000000000000000" pitchFamily="2" charset="0"/>
              </a:rPr>
              <a:t>1</a:t>
            </a:fld>
            <a:endParaRPr lang="en-GB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E4771D02-F4E4-C632-E5D7-C5E26F71C09C}"/>
              </a:ext>
            </a:extLst>
          </p:cNvPr>
          <p:cNvSpPr txBox="1">
            <a:spLocks/>
          </p:cNvSpPr>
          <p:nvPr/>
        </p:nvSpPr>
        <p:spPr>
          <a:xfrm>
            <a:off x="842554" y="5692088"/>
            <a:ext cx="10567851" cy="84682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400" b="1" dirty="0">
                <a:latin typeface="Roboto" panose="02000000000000000000" pitchFamily="2" charset="0"/>
                <a:ea typeface="Roboto" panose="02000000000000000000" pitchFamily="2" charset="0"/>
              </a:rPr>
              <a:t>Wednesday 5 March 2025 | 11:00 - 12:00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8D29E75-4221-A94E-345A-B32600075CE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09451" y="3444665"/>
            <a:ext cx="11234057" cy="2211557"/>
          </a:xfrm>
        </p:spPr>
        <p:txBody>
          <a:bodyPr>
            <a:normAutofit fontScale="92500" lnSpcReduction="10000"/>
          </a:bodyPr>
          <a:lstStyle/>
          <a:p>
            <a:r>
              <a:rPr lang="en-US" sz="2600" dirty="0" smtClean="0">
                <a:latin typeface="Roboto" panose="02000000000000000000" pitchFamily="2" charset="0"/>
                <a:ea typeface="Roboto" panose="02000000000000000000" pitchFamily="2" charset="0"/>
              </a:rPr>
              <a:t>Jyothi, Bezawada</a:t>
            </a:r>
            <a:endParaRPr lang="en-US" sz="2600" dirty="0">
              <a:latin typeface="Roboto" panose="02000000000000000000" pitchFamily="2" charset="0"/>
              <a:ea typeface="Roboto" panose="02000000000000000000" pitchFamily="2" charset="0"/>
            </a:endParaRPr>
          </a:p>
          <a:p>
            <a:r>
              <a:rPr lang="en-US" sz="2600" dirty="0" smtClean="0">
                <a:latin typeface="Roboto" panose="02000000000000000000" pitchFamily="2" charset="0"/>
                <a:ea typeface="Roboto" panose="02000000000000000000" pitchFamily="2" charset="0"/>
              </a:rPr>
              <a:t>Youth4Jobs Foundation</a:t>
            </a:r>
            <a:endParaRPr lang="en-US" sz="2600" dirty="0">
              <a:latin typeface="Roboto" panose="02000000000000000000" pitchFamily="2" charset="0"/>
              <a:ea typeface="Roboto" panose="02000000000000000000" pitchFamily="2" charset="0"/>
            </a:endParaRPr>
          </a:p>
          <a:p>
            <a:r>
              <a:rPr lang="en-US" sz="2600" dirty="0" smtClean="0">
                <a:latin typeface="Roboto" panose="02000000000000000000" pitchFamily="2" charset="0"/>
                <a:ea typeface="Roboto" panose="02000000000000000000" pitchFamily="2" charset="0"/>
              </a:rPr>
              <a:t>India</a:t>
            </a:r>
            <a:endParaRPr lang="en-US" sz="2600" dirty="0">
              <a:latin typeface="Roboto" panose="02000000000000000000" pitchFamily="2" charset="0"/>
              <a:ea typeface="Roboto" panose="02000000000000000000" pitchFamily="2" charset="0"/>
            </a:endParaRPr>
          </a:p>
          <a:p>
            <a:r>
              <a:rPr lang="en-US" sz="2600" b="1" dirty="0"/>
              <a:t>Digital training platforms and ecosystem building in inclusive employment</a:t>
            </a:r>
            <a:r>
              <a:rPr lang="en-US" b="1" dirty="0"/>
              <a:t/>
            </a:r>
            <a:br>
              <a:rPr lang="en-US" b="1" dirty="0"/>
            </a:br>
            <a:endParaRPr lang="en-GB"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0A782FC-8B01-42F4-8056-DCC2EFED95D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09451" y="73425"/>
            <a:ext cx="11090030" cy="3188677"/>
          </a:xfrm>
        </p:spPr>
        <p:txBody>
          <a:bodyPr>
            <a:normAutofit/>
          </a:bodyPr>
          <a:lstStyle/>
          <a:p>
            <a:r>
              <a:rPr lang="en-US" sz="5400" dirty="0">
                <a:solidFill>
                  <a:srgbClr val="595959"/>
                </a:solidFill>
              </a:rPr>
              <a:t>Zero</a:t>
            </a:r>
            <a:r>
              <a:rPr lang="en-US" sz="3200" dirty="0">
                <a:solidFill>
                  <a:srgbClr val="595959"/>
                </a:solidFill>
              </a:rPr>
              <a:t> </a:t>
            </a:r>
            <a:r>
              <a:rPr lang="en-US" sz="5400" dirty="0">
                <a:solidFill>
                  <a:srgbClr val="595959"/>
                </a:solidFill>
              </a:rPr>
              <a:t>Project India Conference 2025 </a:t>
            </a:r>
            <a:endParaRPr lang="en-GB" sz="5400" dirty="0"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3765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9867EA19-6E67-4295-F673-081EFF01B2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3400" y="177556"/>
            <a:ext cx="10043160" cy="1325563"/>
          </a:xfrm>
        </p:spPr>
        <p:txBody>
          <a:bodyPr/>
          <a:lstStyle/>
          <a:p>
            <a:r>
              <a:rPr lang="en-IN" b="1" dirty="0" smtClean="0"/>
              <a:t>Youth4Jobs </a:t>
            </a:r>
            <a:endParaRPr lang="en-GB" dirty="0"/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3D12346A-244A-C62E-52D1-C600A5BB60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6861" y="1395046"/>
            <a:ext cx="11617569" cy="4961304"/>
          </a:xfrm>
        </p:spPr>
        <p:txBody>
          <a:bodyPr>
            <a:noAutofit/>
          </a:bodyPr>
          <a:lstStyle/>
          <a:p>
            <a:pPr>
              <a:lnSpc>
                <a:spcPct val="120000"/>
              </a:lnSpc>
            </a:pPr>
            <a:r>
              <a:rPr lang="en-US" sz="2000" b="1" dirty="0" smtClean="0"/>
              <a:t>a </a:t>
            </a:r>
            <a:r>
              <a:rPr lang="en-US" sz="2000" b="1" dirty="0"/>
              <a:t>pioneering organization committed to empowering </a:t>
            </a:r>
            <a:r>
              <a:rPr lang="en-US" sz="2000" b="1" dirty="0" smtClean="0"/>
              <a:t>Persons </a:t>
            </a:r>
            <a:r>
              <a:rPr lang="en-US" sz="2000" b="1" dirty="0"/>
              <a:t>with </a:t>
            </a:r>
            <a:r>
              <a:rPr lang="en-US" sz="2000" b="1" dirty="0" smtClean="0"/>
              <a:t>Disabilities </a:t>
            </a:r>
            <a:r>
              <a:rPr lang="en-US" sz="2000" b="1" dirty="0"/>
              <a:t>in India by fostering sustainable livelihoods. </a:t>
            </a:r>
            <a:endParaRPr lang="en-US" sz="2000" b="1" dirty="0" smtClean="0"/>
          </a:p>
          <a:p>
            <a:pPr>
              <a:lnSpc>
                <a:spcPct val="120000"/>
              </a:lnSpc>
            </a:pPr>
            <a:r>
              <a:rPr lang="en-US" sz="2000" b="1" dirty="0" smtClean="0"/>
              <a:t>We </a:t>
            </a:r>
            <a:r>
              <a:rPr lang="en-US" sz="2000" b="1" dirty="0"/>
              <a:t>collaborate with governments, businesses, and civil society.</a:t>
            </a:r>
          </a:p>
          <a:p>
            <a:pPr>
              <a:lnSpc>
                <a:spcPct val="120000"/>
              </a:lnSpc>
            </a:pPr>
            <a:r>
              <a:rPr lang="en-US" sz="2000" b="1" dirty="0" smtClean="0"/>
              <a:t>We empower youth with disabilities through skills </a:t>
            </a:r>
            <a:r>
              <a:rPr lang="en-US" sz="2000" b="1" dirty="0"/>
              <a:t>training, job placement, and innovative </a:t>
            </a:r>
            <a:r>
              <a:rPr lang="en-US" sz="2000" b="1" dirty="0" smtClean="0"/>
              <a:t>initiatives such as:</a:t>
            </a:r>
          </a:p>
          <a:p>
            <a:pPr lvl="1">
              <a:lnSpc>
                <a:spcPct val="120000"/>
              </a:lnSpc>
            </a:pPr>
            <a:r>
              <a:rPr lang="en-US" sz="2000" b="1" dirty="0" smtClean="0"/>
              <a:t>WE-DO </a:t>
            </a:r>
            <a:r>
              <a:rPr lang="en-US" sz="2000" b="1" dirty="0"/>
              <a:t>(Women Entrepreneurs with Disabilities) </a:t>
            </a:r>
            <a:endParaRPr lang="en-US" sz="2000" b="1" dirty="0" smtClean="0"/>
          </a:p>
          <a:p>
            <a:pPr lvl="1">
              <a:lnSpc>
                <a:spcPct val="120000"/>
              </a:lnSpc>
            </a:pPr>
            <a:r>
              <a:rPr lang="en-US" sz="2000" b="1" dirty="0"/>
              <a:t>G</a:t>
            </a:r>
            <a:r>
              <a:rPr lang="en-US" sz="2000" b="1" dirty="0" smtClean="0"/>
              <a:t>rassroots Academy</a:t>
            </a:r>
          </a:p>
          <a:p>
            <a:pPr lvl="1">
              <a:lnSpc>
                <a:spcPct val="120000"/>
              </a:lnSpc>
            </a:pPr>
            <a:r>
              <a:rPr lang="en-US" sz="2000" b="1" dirty="0" err="1">
                <a:solidFill>
                  <a:schemeClr val="accent6">
                    <a:lumMod val="75000"/>
                  </a:schemeClr>
                </a:solidFill>
              </a:rPr>
              <a:t>SwarajAbility</a:t>
            </a:r>
            <a:r>
              <a:rPr lang="en-US" sz="2000" b="1" dirty="0" smtClean="0"/>
              <a:t> </a:t>
            </a:r>
            <a:endParaRPr lang="en-US" sz="2000" b="1" dirty="0"/>
          </a:p>
          <a:p>
            <a:pPr lvl="1">
              <a:lnSpc>
                <a:spcPct val="120000"/>
              </a:lnSpc>
            </a:pPr>
            <a:r>
              <a:rPr lang="en-US" sz="2000" b="1" dirty="0" err="1" smtClean="0"/>
              <a:t>NotJustArt</a:t>
            </a:r>
            <a:endParaRPr lang="en-US" sz="2000" b="1" dirty="0"/>
          </a:p>
          <a:p>
            <a:pPr>
              <a:lnSpc>
                <a:spcPct val="120000"/>
              </a:lnSpc>
            </a:pPr>
            <a:r>
              <a:rPr lang="en-US" sz="2000" b="1" dirty="0" smtClean="0">
                <a:solidFill>
                  <a:schemeClr val="accent6">
                    <a:lumMod val="75000"/>
                  </a:schemeClr>
                </a:solidFill>
              </a:rPr>
              <a:t>Our Vision: Every youth with disability will be poverty-free, independent and confident. </a:t>
            </a:r>
            <a:endParaRPr lang="en-GB" sz="1000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A434FAB-DF78-BB7C-E7DD-18ED148378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56236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9867EA19-6E67-4295-F673-081EFF01B2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3400" y="177556"/>
            <a:ext cx="10043160" cy="1325563"/>
          </a:xfrm>
        </p:spPr>
        <p:txBody>
          <a:bodyPr/>
          <a:lstStyle/>
          <a:p>
            <a:r>
              <a:rPr lang="en-IN" b="1" dirty="0" smtClean="0"/>
              <a:t>Y4J Learning</a:t>
            </a:r>
            <a:endParaRPr lang="en-GB" dirty="0"/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3D12346A-244A-C62E-52D1-C600A5BB60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6861" y="1395046"/>
            <a:ext cx="11617569" cy="4961304"/>
          </a:xfrm>
        </p:spPr>
        <p:txBody>
          <a:bodyPr>
            <a:noAutofit/>
          </a:bodyPr>
          <a:lstStyle/>
          <a:p>
            <a:pPr>
              <a:lnSpc>
                <a:spcPct val="120000"/>
              </a:lnSpc>
            </a:pPr>
            <a:r>
              <a:rPr lang="en-US" sz="2000" b="1" dirty="0" smtClean="0"/>
              <a:t>After </a:t>
            </a:r>
            <a:r>
              <a:rPr lang="en-US" sz="2000" b="1" dirty="0"/>
              <a:t>12 years, the curriculum was updated with insights from various resources. </a:t>
            </a:r>
            <a:endParaRPr lang="en-US" sz="2000" b="1" dirty="0" smtClean="0"/>
          </a:p>
          <a:p>
            <a:pPr>
              <a:lnSpc>
                <a:spcPct val="120000"/>
              </a:lnSpc>
            </a:pPr>
            <a:r>
              <a:rPr lang="en-US" sz="2000" b="1" dirty="0" smtClean="0"/>
              <a:t>Gamification </a:t>
            </a:r>
            <a:r>
              <a:rPr lang="en-US" sz="2000" b="1" dirty="0"/>
              <a:t>caters to diverse learning abilities.  </a:t>
            </a:r>
            <a:endParaRPr lang="en-US" sz="2000" b="1" dirty="0" smtClean="0"/>
          </a:p>
          <a:p>
            <a:pPr>
              <a:lnSpc>
                <a:spcPct val="120000"/>
              </a:lnSpc>
            </a:pPr>
            <a:r>
              <a:rPr lang="en-US" sz="2000" b="1" dirty="0" smtClean="0"/>
              <a:t>A </a:t>
            </a:r>
            <a:r>
              <a:rPr lang="en-US" sz="2000" b="1" dirty="0"/>
              <a:t>mix of lectures, videos, games, </a:t>
            </a:r>
            <a:r>
              <a:rPr lang="en-US" sz="2000" b="1" dirty="0" smtClean="0"/>
              <a:t>homework, extra </a:t>
            </a:r>
            <a:r>
              <a:rPr lang="en-US" sz="2000" b="1" dirty="0" err="1" smtClean="0"/>
              <a:t>resources,mock</a:t>
            </a:r>
            <a:r>
              <a:rPr lang="en-US" sz="2000" b="1" dirty="0" smtClean="0"/>
              <a:t> </a:t>
            </a:r>
            <a:r>
              <a:rPr lang="en-US" sz="2000" b="1" dirty="0"/>
              <a:t>interviews, and digital </a:t>
            </a:r>
            <a:r>
              <a:rPr lang="en-US" sz="2000" b="1" dirty="0" smtClean="0"/>
              <a:t>skills</a:t>
            </a:r>
          </a:p>
          <a:p>
            <a:pPr>
              <a:lnSpc>
                <a:spcPct val="120000"/>
              </a:lnSpc>
            </a:pPr>
            <a:r>
              <a:rPr lang="en-US" sz="2000" b="1" dirty="0" smtClean="0"/>
              <a:t>LMS </a:t>
            </a:r>
            <a:r>
              <a:rPr lang="en-US" sz="2000" b="1" dirty="0"/>
              <a:t>personalizes learning for individual </a:t>
            </a:r>
            <a:r>
              <a:rPr lang="en-US" sz="2000" b="1" dirty="0" smtClean="0"/>
              <a:t>needs.</a:t>
            </a:r>
          </a:p>
          <a:p>
            <a:pPr>
              <a:lnSpc>
                <a:spcPct val="120000"/>
              </a:lnSpc>
            </a:pPr>
            <a:r>
              <a:rPr lang="en-US" sz="2000" b="1" dirty="0" smtClean="0"/>
              <a:t>Shorter</a:t>
            </a:r>
            <a:r>
              <a:rPr lang="en-US" sz="2000" b="1" dirty="0"/>
              <a:t>, interactive presentations and detailed trainer notes</a:t>
            </a:r>
            <a:r>
              <a:rPr lang="en-US" sz="2000" b="1" dirty="0" smtClean="0"/>
              <a:t>.</a:t>
            </a:r>
          </a:p>
          <a:p>
            <a:pPr>
              <a:lnSpc>
                <a:spcPct val="120000"/>
              </a:lnSpc>
            </a:pPr>
            <a:r>
              <a:rPr lang="en-US" sz="2000" b="1" dirty="0" smtClean="0"/>
              <a:t>Tools </a:t>
            </a:r>
            <a:r>
              <a:rPr lang="en-US" sz="2000" b="1" dirty="0"/>
              <a:t>like </a:t>
            </a:r>
            <a:r>
              <a:rPr lang="en-US" sz="2000" b="1" dirty="0" err="1"/>
              <a:t>Grammarly</a:t>
            </a:r>
            <a:r>
              <a:rPr lang="en-US" sz="2000" b="1" dirty="0"/>
              <a:t>, </a:t>
            </a:r>
            <a:r>
              <a:rPr lang="en-US" sz="2000" b="1" dirty="0" err="1"/>
              <a:t>ChatGPT</a:t>
            </a:r>
            <a:r>
              <a:rPr lang="en-US" sz="2000" b="1" dirty="0"/>
              <a:t>, and </a:t>
            </a:r>
            <a:r>
              <a:rPr lang="en-US" sz="2000" b="1" dirty="0" err="1"/>
              <a:t>Canva</a:t>
            </a:r>
            <a:r>
              <a:rPr lang="en-US" sz="2000" b="1" dirty="0"/>
              <a:t> for skill improvement</a:t>
            </a:r>
            <a:r>
              <a:rPr lang="en-US" sz="2000" b="1" dirty="0" smtClean="0"/>
              <a:t>.</a:t>
            </a:r>
          </a:p>
          <a:p>
            <a:pPr>
              <a:lnSpc>
                <a:spcPct val="120000"/>
              </a:lnSpc>
            </a:pPr>
            <a:r>
              <a:rPr lang="en-US" sz="2000" b="1" dirty="0" smtClean="0"/>
              <a:t>Industry </a:t>
            </a:r>
            <a:r>
              <a:rPr lang="en-US" sz="2000" b="1" dirty="0"/>
              <a:t>skills with mentoring and job portal </a:t>
            </a:r>
            <a:r>
              <a:rPr lang="en-US" sz="2000" b="1" dirty="0" smtClean="0"/>
              <a:t>orientation.</a:t>
            </a:r>
          </a:p>
          <a:p>
            <a:pPr>
              <a:lnSpc>
                <a:spcPct val="120000"/>
              </a:lnSpc>
            </a:pPr>
            <a:r>
              <a:rPr lang="en-US" sz="2000" b="1" dirty="0" smtClean="0">
                <a:solidFill>
                  <a:schemeClr val="accent6">
                    <a:lumMod val="75000"/>
                  </a:schemeClr>
                </a:solidFill>
              </a:rPr>
              <a:t>Outcomes:</a:t>
            </a:r>
            <a:r>
              <a:rPr lang="en-US" sz="2000" b="1" dirty="0" smtClean="0"/>
              <a:t> </a:t>
            </a:r>
            <a:r>
              <a:rPr lang="en-US" sz="2000" b="1" dirty="0"/>
              <a:t>Improved conversational English and life </a:t>
            </a:r>
            <a:r>
              <a:rPr lang="en-US" sz="2000" b="1" dirty="0" smtClean="0"/>
              <a:t>skills and Practical </a:t>
            </a:r>
            <a:r>
              <a:rPr lang="en-US" sz="2000" b="1" dirty="0"/>
              <a:t>IT and placement skills for workplace readiness.</a:t>
            </a:r>
            <a:endParaRPr lang="en-GB" sz="1000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A434FAB-DF78-BB7C-E7DD-18ED148378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030068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9867EA19-6E67-4295-F673-081EFF01B2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043160" cy="1325563"/>
          </a:xfrm>
        </p:spPr>
        <p:txBody>
          <a:bodyPr/>
          <a:lstStyle/>
          <a:p>
            <a:r>
              <a:rPr lang="en-IN" b="1" dirty="0" err="1" smtClean="0"/>
              <a:t>SwarajAbility</a:t>
            </a:r>
            <a:endParaRPr lang="en-GB" dirty="0"/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3D12346A-244A-C62E-52D1-C600A5BB60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92518"/>
            <a:ext cx="10056223" cy="3861226"/>
          </a:xfrm>
        </p:spPr>
        <p:txBody>
          <a:bodyPr>
            <a:normAutofit fontScale="92500" lnSpcReduction="10000"/>
          </a:bodyPr>
          <a:lstStyle/>
          <a:p>
            <a:endParaRPr lang="en-IN" b="1" dirty="0"/>
          </a:p>
          <a:p>
            <a:r>
              <a:rPr lang="en-US" b="1" dirty="0" smtClean="0">
                <a:solidFill>
                  <a:schemeClr val="accent6">
                    <a:lumMod val="75000"/>
                  </a:schemeClr>
                </a:solidFill>
              </a:rPr>
              <a:t>An award-winning, AI driven livelihood platform for the disabled, tested by the disabled.</a:t>
            </a:r>
          </a:p>
          <a:p>
            <a:r>
              <a:rPr lang="en-IN" dirty="0" smtClean="0"/>
              <a:t>Fully </a:t>
            </a:r>
            <a:r>
              <a:rPr lang="en-IN" dirty="0"/>
              <a:t>accessible- WCAG 2.1</a:t>
            </a:r>
          </a:p>
          <a:p>
            <a:r>
              <a:rPr lang="en-IN" dirty="0"/>
              <a:t>Virtual mentor to support </a:t>
            </a:r>
            <a:r>
              <a:rPr lang="en-IN" dirty="0" smtClean="0"/>
              <a:t>simplified registration</a:t>
            </a:r>
            <a:endParaRPr lang="en-IN" dirty="0"/>
          </a:p>
          <a:p>
            <a:r>
              <a:rPr lang="en-IN" dirty="0"/>
              <a:t>Multi </a:t>
            </a:r>
            <a:r>
              <a:rPr lang="en-IN" dirty="0" smtClean="0"/>
              <a:t>languages to support difficult geographies</a:t>
            </a:r>
            <a:endParaRPr lang="en-IN" dirty="0"/>
          </a:p>
          <a:p>
            <a:r>
              <a:rPr lang="en-IN" dirty="0"/>
              <a:t>Sign language </a:t>
            </a:r>
            <a:r>
              <a:rPr lang="en-IN" dirty="0" smtClean="0"/>
              <a:t>videos to aid in applying for jobs</a:t>
            </a:r>
            <a:endParaRPr lang="en-IN" dirty="0"/>
          </a:p>
          <a:p>
            <a:r>
              <a:rPr lang="en-IN" dirty="0"/>
              <a:t>Smart AI job matching</a:t>
            </a:r>
          </a:p>
          <a:p>
            <a:r>
              <a:rPr lang="en-IN" dirty="0" smtClean="0"/>
              <a:t>100</a:t>
            </a:r>
            <a:r>
              <a:rPr lang="en-IN" dirty="0"/>
              <a:t>% data privacy and </a:t>
            </a:r>
            <a:r>
              <a:rPr lang="en-IN" dirty="0" smtClean="0"/>
              <a:t>security</a:t>
            </a:r>
          </a:p>
          <a:p>
            <a:endParaRPr lang="en-IN" dirty="0" smtClean="0"/>
          </a:p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A434FAB-DF78-BB7C-E7DD-18ED148378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936978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9867EA19-6E67-4295-F673-081EFF01B2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043160" cy="1325563"/>
          </a:xfrm>
        </p:spPr>
        <p:txBody>
          <a:bodyPr/>
          <a:lstStyle/>
          <a:p>
            <a:r>
              <a:rPr lang="en-IN" b="1" dirty="0" smtClean="0"/>
              <a:t>Impact</a:t>
            </a:r>
            <a:endParaRPr lang="en-GB" dirty="0"/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3D12346A-244A-C62E-52D1-C600A5BB60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92518"/>
            <a:ext cx="10673862" cy="3861226"/>
          </a:xfrm>
        </p:spPr>
        <p:txBody>
          <a:bodyPr>
            <a:normAutofit fontScale="92500"/>
          </a:bodyPr>
          <a:lstStyle/>
          <a:p>
            <a:endParaRPr lang="en-IN" b="1" dirty="0"/>
          </a:p>
          <a:p>
            <a:r>
              <a:rPr lang="en-IN" b="1" dirty="0"/>
              <a:t> </a:t>
            </a:r>
            <a:r>
              <a:rPr lang="en-IN" b="1" dirty="0" smtClean="0"/>
              <a:t>System Changer</a:t>
            </a:r>
          </a:p>
          <a:p>
            <a:r>
              <a:rPr lang="en-IN" b="1" dirty="0"/>
              <a:t> </a:t>
            </a:r>
            <a:r>
              <a:rPr lang="en-IN" dirty="0" smtClean="0"/>
              <a:t>6,10</a:t>
            </a:r>
            <a:r>
              <a:rPr lang="en-IN" b="1" dirty="0" smtClean="0"/>
              <a:t>,</a:t>
            </a:r>
            <a:r>
              <a:rPr lang="en-IN" dirty="0" smtClean="0"/>
              <a:t>000 </a:t>
            </a:r>
            <a:r>
              <a:rPr lang="en-IN" dirty="0"/>
              <a:t>youth with disabilities</a:t>
            </a:r>
          </a:p>
          <a:p>
            <a:r>
              <a:rPr lang="en-IN" dirty="0" smtClean="0"/>
              <a:t> 1800 </a:t>
            </a:r>
            <a:r>
              <a:rPr lang="en-IN" dirty="0"/>
              <a:t>companies with inclusive and diverse workforce</a:t>
            </a:r>
          </a:p>
          <a:p>
            <a:r>
              <a:rPr lang="en-IN" dirty="0" smtClean="0"/>
              <a:t> 7 </a:t>
            </a:r>
            <a:r>
              <a:rPr lang="en-IN" dirty="0"/>
              <a:t>Universities 2836 educational institutions</a:t>
            </a:r>
          </a:p>
          <a:p>
            <a:r>
              <a:rPr lang="en-IN" dirty="0" smtClean="0"/>
              <a:t> State/central Governments</a:t>
            </a:r>
          </a:p>
          <a:p>
            <a:r>
              <a:rPr lang="en-US" dirty="0" smtClean="0"/>
              <a:t> Scale </a:t>
            </a:r>
            <a:r>
              <a:rPr lang="en-US" dirty="0"/>
              <a:t>with cost/HR efficiency</a:t>
            </a:r>
          </a:p>
          <a:p>
            <a:r>
              <a:rPr lang="en-US" dirty="0" smtClean="0"/>
              <a:t> White </a:t>
            </a:r>
            <a:r>
              <a:rPr lang="en-US" dirty="0"/>
              <a:t>labelling it for governments</a:t>
            </a:r>
          </a:p>
          <a:p>
            <a:endParaRPr lang="en-IN" dirty="0" smtClean="0"/>
          </a:p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A434FAB-DF78-BB7C-E7DD-18ED148378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27394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9867EA19-6E67-4295-F673-081EFF01B2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043160" cy="1325563"/>
          </a:xfrm>
        </p:spPr>
        <p:txBody>
          <a:bodyPr/>
          <a:lstStyle/>
          <a:p>
            <a:r>
              <a:rPr lang="en-IN" b="1" dirty="0"/>
              <a:t>The</a:t>
            </a:r>
            <a:r>
              <a:rPr lang="en-IN" b="1" dirty="0" smtClean="0"/>
              <a:t> way forward</a:t>
            </a:r>
            <a:endParaRPr lang="en-GB" dirty="0"/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3D12346A-244A-C62E-52D1-C600A5BB60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92518"/>
            <a:ext cx="10673862" cy="3861226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endParaRPr lang="en-IN" sz="2400" b="1" dirty="0"/>
          </a:p>
          <a:p>
            <a:pPr>
              <a:lnSpc>
                <a:spcPct val="100000"/>
              </a:lnSpc>
            </a:pPr>
            <a:r>
              <a:rPr lang="en-IN" sz="2400" b="1" dirty="0" smtClean="0"/>
              <a:t>Add </a:t>
            </a:r>
            <a:r>
              <a:rPr lang="en-IN" sz="2400" b="1" dirty="0"/>
              <a:t>a Data analytics module onto the platform </a:t>
            </a:r>
          </a:p>
          <a:p>
            <a:pPr>
              <a:lnSpc>
                <a:spcPct val="100000"/>
              </a:lnSpc>
            </a:pPr>
            <a:r>
              <a:rPr lang="en-IN" sz="2400" b="1" dirty="0" smtClean="0"/>
              <a:t>Adding </a:t>
            </a:r>
            <a:r>
              <a:rPr lang="en-IN" sz="2400" b="1" dirty="0"/>
              <a:t>features on the platform to support Neuro-diverse </a:t>
            </a:r>
            <a:r>
              <a:rPr lang="en-IN" sz="2400" b="1" dirty="0" smtClean="0"/>
              <a:t>individuals</a:t>
            </a:r>
            <a:endParaRPr lang="en-IN" sz="2400" b="1" dirty="0"/>
          </a:p>
          <a:p>
            <a:pPr>
              <a:lnSpc>
                <a:spcPct val="100000"/>
              </a:lnSpc>
            </a:pPr>
            <a:r>
              <a:rPr lang="en-IN" sz="2400" b="1" dirty="0" smtClean="0"/>
              <a:t>Digital </a:t>
            </a:r>
            <a:r>
              <a:rPr lang="en-IN" sz="2400" b="1" dirty="0"/>
              <a:t>Showcase for Assistive Devices </a:t>
            </a:r>
          </a:p>
          <a:p>
            <a:pPr>
              <a:lnSpc>
                <a:spcPct val="100000"/>
              </a:lnSpc>
            </a:pPr>
            <a:r>
              <a:rPr lang="en-IN" sz="2400" b="1" dirty="0" smtClean="0"/>
              <a:t>Y4J </a:t>
            </a:r>
            <a:r>
              <a:rPr lang="en-IN" sz="2400" b="1" dirty="0"/>
              <a:t>Data App with Advocacy Services </a:t>
            </a:r>
            <a:endParaRPr lang="en-IN" sz="2400" b="1" dirty="0" smtClean="0"/>
          </a:p>
          <a:p>
            <a:pPr>
              <a:lnSpc>
                <a:spcPct val="100000"/>
              </a:lnSpc>
            </a:pPr>
            <a:r>
              <a:rPr lang="en-IN" sz="2400" b="1" dirty="0" smtClean="0"/>
              <a:t>Crawlers </a:t>
            </a:r>
            <a:r>
              <a:rPr lang="en-IN" sz="2400" b="1" dirty="0"/>
              <a:t>to list all </a:t>
            </a:r>
            <a:r>
              <a:rPr lang="en-IN" sz="2400" b="1" dirty="0" err="1"/>
              <a:t>PwD</a:t>
            </a:r>
            <a:r>
              <a:rPr lang="en-IN" sz="2400" b="1" dirty="0"/>
              <a:t> </a:t>
            </a:r>
            <a:r>
              <a:rPr lang="en-IN" sz="2400" b="1" dirty="0" smtClean="0"/>
              <a:t>entitlements </a:t>
            </a:r>
            <a:r>
              <a:rPr lang="en-IN" sz="2400" b="1" dirty="0"/>
              <a:t>on the platform</a:t>
            </a:r>
          </a:p>
          <a:p>
            <a:pPr>
              <a:lnSpc>
                <a:spcPct val="100000"/>
              </a:lnSpc>
            </a:pPr>
            <a:r>
              <a:rPr lang="en-IN" sz="2400" b="1" dirty="0" smtClean="0"/>
              <a:t>Focus </a:t>
            </a:r>
            <a:r>
              <a:rPr lang="en-IN" sz="2400" b="1" dirty="0"/>
              <a:t>on Limited or No Data Entry using AI</a:t>
            </a:r>
          </a:p>
          <a:p>
            <a:pPr>
              <a:lnSpc>
                <a:spcPct val="100000"/>
              </a:lnSpc>
            </a:pPr>
            <a:endParaRPr lang="en-IN" sz="2400" dirty="0" smtClean="0"/>
          </a:p>
          <a:p>
            <a:pPr>
              <a:lnSpc>
                <a:spcPct val="100000"/>
              </a:lnSpc>
            </a:pPr>
            <a:endParaRPr lang="en-GB" sz="2400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A434FAB-DF78-BB7C-E7DD-18ED148378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43349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1832</TotalTime>
  <Words>831</Words>
  <Application>Microsoft Office PowerPoint</Application>
  <PresentationFormat>Widescreen</PresentationFormat>
  <Paragraphs>99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Arial</vt:lpstr>
      <vt:lpstr>Calibri</vt:lpstr>
      <vt:lpstr>Roboto</vt:lpstr>
      <vt:lpstr>Robto</vt:lpstr>
      <vt:lpstr>Office Theme</vt:lpstr>
      <vt:lpstr>Zero Project India Conference 2025 </vt:lpstr>
      <vt:lpstr>Youth4Jobs </vt:lpstr>
      <vt:lpstr>Y4J Learning</vt:lpstr>
      <vt:lpstr>SwarajAbility</vt:lpstr>
      <vt:lpstr>Impact</vt:lpstr>
      <vt:lpstr>The way forward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Katerina Stanton Balazs</dc:creator>
  <cp:lastModifiedBy>Jyothi Bezawada</cp:lastModifiedBy>
  <cp:revision>29</cp:revision>
  <dcterms:created xsi:type="dcterms:W3CDTF">2022-12-05T13:52:15Z</dcterms:created>
  <dcterms:modified xsi:type="dcterms:W3CDTF">2025-02-21T05:14:22Z</dcterms:modified>
</cp:coreProperties>
</file>