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8" r:id="rId5"/>
    <p:sldId id="259" r:id="rId6"/>
    <p:sldId id="261" r:id="rId7"/>
    <p:sldId id="262" r:id="rId8"/>
    <p:sldId id="263" r:id="rId9"/>
    <p:sldId id="265"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74185"/>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4" autoAdjust="0"/>
    <p:restoredTop sz="70813" autoAdjust="0"/>
  </p:normalViewPr>
  <p:slideViewPr>
    <p:cSldViewPr snapToGrid="0">
      <p:cViewPr varScale="1">
        <p:scale>
          <a:sx n="78" d="100"/>
          <a:sy n="78" d="100"/>
        </p:scale>
        <p:origin x="2070" y="90"/>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2E4C8-4A88-4F9B-90A0-BC62BC8FE0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91A330BF-63E0-4B52-99CE-450B58997415}">
      <dgm:prSet custT="1"/>
      <dgm:spPr>
        <a:solidFill>
          <a:schemeClr val="bg1"/>
        </a:solidFill>
        <a:ln>
          <a:solidFill>
            <a:schemeClr val="tx1"/>
          </a:solidFill>
        </a:ln>
      </dgm:spPr>
      <dgm:t>
        <a:bodyPr/>
        <a:lstStyle/>
        <a:p>
          <a:pPr rtl="1"/>
          <a:r>
            <a:rPr lang="en-US" sz="2400" b="1">
              <a:solidFill>
                <a:schemeClr val="tx1"/>
              </a:solidFill>
            </a:rPr>
            <a:t>Awareness </a:t>
          </a:r>
          <a:endParaRPr lang="he-IL" sz="2400">
            <a:solidFill>
              <a:schemeClr val="tx1"/>
            </a:solidFill>
          </a:endParaRPr>
        </a:p>
      </dgm:t>
    </dgm:pt>
    <dgm:pt modelId="{BD8E221D-F27E-419A-8444-5D5AD165CBC9}" type="parTrans" cxnId="{5701FC3B-9773-44EC-BBCF-4761199986C7}">
      <dgm:prSet/>
      <dgm:spPr/>
      <dgm:t>
        <a:bodyPr/>
        <a:lstStyle/>
        <a:p>
          <a:pPr rtl="1"/>
          <a:endParaRPr lang="he-IL" sz="2400"/>
        </a:p>
      </dgm:t>
    </dgm:pt>
    <dgm:pt modelId="{701E9357-8A23-4645-9B8A-E9F0777ABFF2}" type="sibTrans" cxnId="{5701FC3B-9773-44EC-BBCF-4761199986C7}">
      <dgm:prSet/>
      <dgm:spPr/>
      <dgm:t>
        <a:bodyPr/>
        <a:lstStyle/>
        <a:p>
          <a:pPr rtl="1"/>
          <a:endParaRPr lang="he-IL" sz="2400"/>
        </a:p>
      </dgm:t>
    </dgm:pt>
    <dgm:pt modelId="{ED49DDB9-88DC-4617-85DD-AEA3DCDCD14E}">
      <dgm:prSet custT="1"/>
      <dgm:spPr>
        <a:solidFill>
          <a:schemeClr val="bg1"/>
        </a:solidFill>
        <a:ln>
          <a:solidFill>
            <a:schemeClr val="tx1"/>
          </a:solidFill>
        </a:ln>
      </dgm:spPr>
      <dgm:t>
        <a:bodyPr/>
        <a:lstStyle/>
        <a:p>
          <a:pPr rtl="1"/>
          <a:r>
            <a:rPr lang="en-US" sz="2400" b="1" dirty="0">
              <a:solidFill>
                <a:srgbClr val="595959"/>
              </a:solidFill>
            </a:rPr>
            <a:t>Trained Task Force</a:t>
          </a:r>
          <a:endParaRPr lang="he-IL" sz="2400" dirty="0">
            <a:solidFill>
              <a:srgbClr val="595959"/>
            </a:solidFill>
          </a:endParaRPr>
        </a:p>
      </dgm:t>
    </dgm:pt>
    <dgm:pt modelId="{49E072A6-9820-4406-AE39-6F8D2355AF3C}" type="parTrans" cxnId="{F741587A-7BAE-4BD4-AE16-3EEF4493E6B4}">
      <dgm:prSet/>
      <dgm:spPr/>
      <dgm:t>
        <a:bodyPr/>
        <a:lstStyle/>
        <a:p>
          <a:pPr rtl="1"/>
          <a:endParaRPr lang="he-IL" sz="2400"/>
        </a:p>
      </dgm:t>
    </dgm:pt>
    <dgm:pt modelId="{FF567D7F-FEB8-41F7-B5DC-74BAC4DC7174}" type="sibTrans" cxnId="{F741587A-7BAE-4BD4-AE16-3EEF4493E6B4}">
      <dgm:prSet/>
      <dgm:spPr/>
      <dgm:t>
        <a:bodyPr/>
        <a:lstStyle/>
        <a:p>
          <a:pPr rtl="1"/>
          <a:endParaRPr lang="he-IL" sz="2400"/>
        </a:p>
      </dgm:t>
    </dgm:pt>
    <dgm:pt modelId="{A5191F03-56FF-4674-9D38-9A7E0B7A9C1D}">
      <dgm:prSet custT="1"/>
      <dgm:spPr>
        <a:solidFill>
          <a:schemeClr val="bg1"/>
        </a:solidFill>
        <a:ln>
          <a:solidFill>
            <a:schemeClr val="tx1"/>
          </a:solidFill>
        </a:ln>
      </dgm:spPr>
      <dgm:t>
        <a:bodyPr/>
        <a:lstStyle/>
        <a:p>
          <a:pPr rtl="1"/>
          <a:r>
            <a:rPr lang="en-US" sz="2400" b="1" dirty="0">
              <a:solidFill>
                <a:srgbClr val="595959"/>
              </a:solidFill>
            </a:rPr>
            <a:t>Real-Time Assistance </a:t>
          </a:r>
          <a:endParaRPr lang="he-IL" sz="2400" dirty="0">
            <a:solidFill>
              <a:srgbClr val="595959"/>
            </a:solidFill>
          </a:endParaRPr>
        </a:p>
      </dgm:t>
    </dgm:pt>
    <dgm:pt modelId="{3DA6A466-A8E5-4601-8146-A9A00AAFC4E6}" type="parTrans" cxnId="{6D155759-5169-49C3-BCAB-C67E0BA297A6}">
      <dgm:prSet/>
      <dgm:spPr/>
      <dgm:t>
        <a:bodyPr/>
        <a:lstStyle/>
        <a:p>
          <a:pPr rtl="1"/>
          <a:endParaRPr lang="he-IL" sz="2400"/>
        </a:p>
      </dgm:t>
    </dgm:pt>
    <dgm:pt modelId="{D4C475F2-1CAC-44BE-A4AD-AA5FE09B7F9A}" type="sibTrans" cxnId="{6D155759-5169-49C3-BCAB-C67E0BA297A6}">
      <dgm:prSet/>
      <dgm:spPr/>
      <dgm:t>
        <a:bodyPr/>
        <a:lstStyle/>
        <a:p>
          <a:pPr rtl="1"/>
          <a:endParaRPr lang="he-IL" sz="2400"/>
        </a:p>
      </dgm:t>
    </dgm:pt>
    <dgm:pt modelId="{416E95D4-816A-4CAD-9E70-4B6B38A8D5F9}">
      <dgm:prSet custT="1"/>
      <dgm:spPr>
        <a:solidFill>
          <a:schemeClr val="bg1"/>
        </a:solidFill>
        <a:ln>
          <a:solidFill>
            <a:schemeClr val="tx1"/>
          </a:solidFill>
        </a:ln>
      </dgm:spPr>
      <dgm:t>
        <a:bodyPr/>
        <a:lstStyle/>
        <a:p>
          <a:pPr rtl="1"/>
          <a:r>
            <a:rPr lang="en-US" sz="2400" b="1" dirty="0">
              <a:solidFill>
                <a:srgbClr val="595959"/>
              </a:solidFill>
            </a:rPr>
            <a:t>Ongoing Information</a:t>
          </a:r>
          <a:endParaRPr lang="he-IL" sz="2400" dirty="0">
            <a:solidFill>
              <a:srgbClr val="595959"/>
            </a:solidFill>
          </a:endParaRPr>
        </a:p>
      </dgm:t>
      <dgm:extLst>
        <a:ext uri="{E40237B7-FDA0-4F09-8148-C483321AD2D9}">
          <dgm14:cNvPr xmlns:dgm14="http://schemas.microsoft.com/office/drawing/2010/diagram" id="0" name="" descr="3 rectangles showing the text:&#10;Trained Task Force, Real-Time Assistance, Ongoing Information.&#10;"/>
        </a:ext>
      </dgm:extLst>
    </dgm:pt>
    <dgm:pt modelId="{91FB66BF-476B-427A-AF63-B1B21ACFDF29}" type="parTrans" cxnId="{C109F400-A11E-41C7-815D-FB2FD0C94281}">
      <dgm:prSet/>
      <dgm:spPr/>
      <dgm:t>
        <a:bodyPr/>
        <a:lstStyle/>
        <a:p>
          <a:pPr rtl="1"/>
          <a:endParaRPr lang="he-IL" sz="2400"/>
        </a:p>
      </dgm:t>
    </dgm:pt>
    <dgm:pt modelId="{496DD147-B343-4D65-9B74-C4A7D1FA568E}" type="sibTrans" cxnId="{C109F400-A11E-41C7-815D-FB2FD0C94281}">
      <dgm:prSet/>
      <dgm:spPr/>
      <dgm:t>
        <a:bodyPr/>
        <a:lstStyle/>
        <a:p>
          <a:pPr rtl="1"/>
          <a:endParaRPr lang="he-IL" sz="2400"/>
        </a:p>
      </dgm:t>
    </dgm:pt>
    <dgm:pt modelId="{61227246-4B90-4CAD-9F08-906C8BB736C4}" type="pres">
      <dgm:prSet presAssocID="{6DC2E4C8-4A88-4F9B-90A0-BC62BC8FE063}" presName="diagram" presStyleCnt="0">
        <dgm:presLayoutVars>
          <dgm:dir/>
          <dgm:resizeHandles val="exact"/>
        </dgm:presLayoutVars>
      </dgm:prSet>
      <dgm:spPr/>
    </dgm:pt>
    <dgm:pt modelId="{6E1FA848-B376-4759-8188-A6B4D332AC59}" type="pres">
      <dgm:prSet presAssocID="{91A330BF-63E0-4B52-99CE-450B58997415}" presName="node" presStyleLbl="node1" presStyleIdx="0" presStyleCnt="4">
        <dgm:presLayoutVars>
          <dgm:bulletEnabled val="1"/>
        </dgm:presLayoutVars>
      </dgm:prSet>
      <dgm:spPr/>
    </dgm:pt>
    <dgm:pt modelId="{8C385FF4-EA57-4C4E-94B1-42EE4E3FA621}" type="pres">
      <dgm:prSet presAssocID="{701E9357-8A23-4645-9B8A-E9F0777ABFF2}" presName="sibTrans" presStyleCnt="0"/>
      <dgm:spPr/>
    </dgm:pt>
    <dgm:pt modelId="{289F755D-F190-4070-9D0C-3A8B47756629}" type="pres">
      <dgm:prSet presAssocID="{ED49DDB9-88DC-4617-85DD-AEA3DCDCD14E}" presName="node" presStyleLbl="node1" presStyleIdx="1" presStyleCnt="4">
        <dgm:presLayoutVars>
          <dgm:bulletEnabled val="1"/>
        </dgm:presLayoutVars>
      </dgm:prSet>
      <dgm:spPr/>
    </dgm:pt>
    <dgm:pt modelId="{EA828A04-B866-47BC-B3FE-19C52B208E50}" type="pres">
      <dgm:prSet presAssocID="{FF567D7F-FEB8-41F7-B5DC-74BAC4DC7174}" presName="sibTrans" presStyleCnt="0"/>
      <dgm:spPr/>
    </dgm:pt>
    <dgm:pt modelId="{114C3979-4DEE-487B-B79D-9EC2DBAF6151}" type="pres">
      <dgm:prSet presAssocID="{A5191F03-56FF-4674-9D38-9A7E0B7A9C1D}" presName="node" presStyleLbl="node1" presStyleIdx="2" presStyleCnt="4">
        <dgm:presLayoutVars>
          <dgm:bulletEnabled val="1"/>
        </dgm:presLayoutVars>
      </dgm:prSet>
      <dgm:spPr/>
    </dgm:pt>
    <dgm:pt modelId="{43DDAD3A-DAD5-41DD-970F-8D020D2DD1BF}" type="pres">
      <dgm:prSet presAssocID="{D4C475F2-1CAC-44BE-A4AD-AA5FE09B7F9A}" presName="sibTrans" presStyleCnt="0"/>
      <dgm:spPr/>
    </dgm:pt>
    <dgm:pt modelId="{F9F5014E-6BCC-48E5-B165-D89BFF94BA80}" type="pres">
      <dgm:prSet presAssocID="{416E95D4-816A-4CAD-9E70-4B6B38A8D5F9}" presName="node" presStyleLbl="node1" presStyleIdx="3" presStyleCnt="4">
        <dgm:presLayoutVars>
          <dgm:bulletEnabled val="1"/>
        </dgm:presLayoutVars>
      </dgm:prSet>
      <dgm:spPr/>
    </dgm:pt>
  </dgm:ptLst>
  <dgm:cxnLst>
    <dgm:cxn modelId="{C109F400-A11E-41C7-815D-FB2FD0C94281}" srcId="{6DC2E4C8-4A88-4F9B-90A0-BC62BC8FE063}" destId="{416E95D4-816A-4CAD-9E70-4B6B38A8D5F9}" srcOrd="3" destOrd="0" parTransId="{91FB66BF-476B-427A-AF63-B1B21ACFDF29}" sibTransId="{496DD147-B343-4D65-9B74-C4A7D1FA568E}"/>
    <dgm:cxn modelId="{5701FC3B-9773-44EC-BBCF-4761199986C7}" srcId="{6DC2E4C8-4A88-4F9B-90A0-BC62BC8FE063}" destId="{91A330BF-63E0-4B52-99CE-450B58997415}" srcOrd="0" destOrd="0" parTransId="{BD8E221D-F27E-419A-8444-5D5AD165CBC9}" sibTransId="{701E9357-8A23-4645-9B8A-E9F0777ABFF2}"/>
    <dgm:cxn modelId="{7940674F-C1A2-4BD2-9841-A853EE6CDAFC}" type="presOf" srcId="{ED49DDB9-88DC-4617-85DD-AEA3DCDCD14E}" destId="{289F755D-F190-4070-9D0C-3A8B47756629}" srcOrd="0" destOrd="0" presId="urn:microsoft.com/office/officeart/2005/8/layout/default"/>
    <dgm:cxn modelId="{CF7C8473-6B03-4F1A-8445-BBFCEA06303A}" type="presOf" srcId="{416E95D4-816A-4CAD-9E70-4B6B38A8D5F9}" destId="{F9F5014E-6BCC-48E5-B165-D89BFF94BA80}" srcOrd="0" destOrd="0" presId="urn:microsoft.com/office/officeart/2005/8/layout/default"/>
    <dgm:cxn modelId="{D1906655-FF2A-4ED3-97DC-41105C36FFC2}" type="presOf" srcId="{A5191F03-56FF-4674-9D38-9A7E0B7A9C1D}" destId="{114C3979-4DEE-487B-B79D-9EC2DBAF6151}" srcOrd="0" destOrd="0" presId="urn:microsoft.com/office/officeart/2005/8/layout/default"/>
    <dgm:cxn modelId="{6D155759-5169-49C3-BCAB-C67E0BA297A6}" srcId="{6DC2E4C8-4A88-4F9B-90A0-BC62BC8FE063}" destId="{A5191F03-56FF-4674-9D38-9A7E0B7A9C1D}" srcOrd="2" destOrd="0" parTransId="{3DA6A466-A8E5-4601-8146-A9A00AAFC4E6}" sibTransId="{D4C475F2-1CAC-44BE-A4AD-AA5FE09B7F9A}"/>
    <dgm:cxn modelId="{D8F3B159-9764-4040-A606-54C2D8AD8EDF}" type="presOf" srcId="{6DC2E4C8-4A88-4F9B-90A0-BC62BC8FE063}" destId="{61227246-4B90-4CAD-9F08-906C8BB736C4}" srcOrd="0" destOrd="0" presId="urn:microsoft.com/office/officeart/2005/8/layout/default"/>
    <dgm:cxn modelId="{F741587A-7BAE-4BD4-AE16-3EEF4493E6B4}" srcId="{6DC2E4C8-4A88-4F9B-90A0-BC62BC8FE063}" destId="{ED49DDB9-88DC-4617-85DD-AEA3DCDCD14E}" srcOrd="1" destOrd="0" parTransId="{49E072A6-9820-4406-AE39-6F8D2355AF3C}" sibTransId="{FF567D7F-FEB8-41F7-B5DC-74BAC4DC7174}"/>
    <dgm:cxn modelId="{60AB5A8F-B538-4613-98AB-DD226B25A311}" type="presOf" srcId="{91A330BF-63E0-4B52-99CE-450B58997415}" destId="{6E1FA848-B376-4759-8188-A6B4D332AC59}" srcOrd="0" destOrd="0" presId="urn:microsoft.com/office/officeart/2005/8/layout/default"/>
    <dgm:cxn modelId="{023D20BD-6B67-4C4C-A887-F7EA94B89FD5}" type="presParOf" srcId="{61227246-4B90-4CAD-9F08-906C8BB736C4}" destId="{6E1FA848-B376-4759-8188-A6B4D332AC59}" srcOrd="0" destOrd="0" presId="urn:microsoft.com/office/officeart/2005/8/layout/default"/>
    <dgm:cxn modelId="{A16D6CEF-3B05-4B92-B96B-4231B68FE6AB}" type="presParOf" srcId="{61227246-4B90-4CAD-9F08-906C8BB736C4}" destId="{8C385FF4-EA57-4C4E-94B1-42EE4E3FA621}" srcOrd="1" destOrd="0" presId="urn:microsoft.com/office/officeart/2005/8/layout/default"/>
    <dgm:cxn modelId="{D94AC0A5-B034-4031-B8EE-E23D30FEDBFA}" type="presParOf" srcId="{61227246-4B90-4CAD-9F08-906C8BB736C4}" destId="{289F755D-F190-4070-9D0C-3A8B47756629}" srcOrd="2" destOrd="0" presId="urn:microsoft.com/office/officeart/2005/8/layout/default"/>
    <dgm:cxn modelId="{55E6116D-E124-4463-8194-CB7A5E863DCC}" type="presParOf" srcId="{61227246-4B90-4CAD-9F08-906C8BB736C4}" destId="{EA828A04-B866-47BC-B3FE-19C52B208E50}" srcOrd="3" destOrd="0" presId="urn:microsoft.com/office/officeart/2005/8/layout/default"/>
    <dgm:cxn modelId="{B8633260-986F-4D71-ACB2-8B13D61958D5}" type="presParOf" srcId="{61227246-4B90-4CAD-9F08-906C8BB736C4}" destId="{114C3979-4DEE-487B-B79D-9EC2DBAF6151}" srcOrd="4" destOrd="0" presId="urn:microsoft.com/office/officeart/2005/8/layout/default"/>
    <dgm:cxn modelId="{F04E82F6-E225-4FA3-A2E6-2B4D92D58739}" type="presParOf" srcId="{61227246-4B90-4CAD-9F08-906C8BB736C4}" destId="{43DDAD3A-DAD5-41DD-970F-8D020D2DD1BF}" srcOrd="5" destOrd="0" presId="urn:microsoft.com/office/officeart/2005/8/layout/default"/>
    <dgm:cxn modelId="{482A8078-B278-4594-A924-9380217CC49A}" type="presParOf" srcId="{61227246-4B90-4CAD-9F08-906C8BB736C4}" destId="{F9F5014E-6BCC-48E5-B165-D89BFF94BA80}" srcOrd="6" destOrd="0" presId="urn:microsoft.com/office/officeart/2005/8/layout/default"/>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548FD-E7C1-4116-937A-A9BE010BCE0F}" type="doc">
      <dgm:prSet loTypeId="urn:microsoft.com/office/officeart/2005/8/layout/vList3" loCatId="list" qsTypeId="urn:microsoft.com/office/officeart/2005/8/quickstyle/simple1" qsCatId="simple" csTypeId="urn:microsoft.com/office/officeart/2005/8/colors/accent0_3" csCatId="mainScheme" phldr="1"/>
      <dgm:spPr/>
    </dgm:pt>
    <dgm:pt modelId="{10F808F2-11AF-45B4-B57A-96638748C611}">
      <dgm:prSet phldrT="[טקסט]" custT="1"/>
      <dgm:spPr>
        <a:solidFill>
          <a:schemeClr val="bg1">
            <a:lumMod val="95000"/>
          </a:schemeClr>
        </a:solidFill>
      </dgm:spPr>
      <dgm:t>
        <a:bodyPr/>
        <a:lstStyle/>
        <a:p>
          <a:pPr algn="ctr" rtl="1"/>
          <a:r>
            <a:rPr lang="en-US" sz="2200" b="1" dirty="0">
              <a:solidFill>
                <a:schemeClr val="tx1"/>
              </a:solidFill>
              <a:latin typeface="Roboto" panose="02000000000000000000" pitchFamily="2" charset="0"/>
              <a:ea typeface="Roboto" panose="02000000000000000000" pitchFamily="2" charset="0"/>
              <a:cs typeface="Roboto" panose="02000000000000000000" pitchFamily="2" charset="0"/>
            </a:rPr>
            <a:t>Globally Applicable</a:t>
          </a:r>
          <a:endParaRPr lang="he-IL" sz="22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FB498C9F-8D60-4C8E-A122-F3E7F581AB30}" type="parTrans" cxnId="{5487FE47-3CCB-4683-B0ED-7F65339B2891}">
      <dgm:prSet/>
      <dgm:spPr/>
      <dgm:t>
        <a:bodyPr/>
        <a:lstStyle/>
        <a:p>
          <a:pPr rtl="1"/>
          <a:endParaRPr lang="he-IL"/>
        </a:p>
      </dgm:t>
    </dgm:pt>
    <dgm:pt modelId="{D0CE24B1-A918-44F4-B37F-7B498F945B0F}" type="sibTrans" cxnId="{5487FE47-3CCB-4683-B0ED-7F65339B2891}">
      <dgm:prSet/>
      <dgm:spPr/>
      <dgm:t>
        <a:bodyPr/>
        <a:lstStyle/>
        <a:p>
          <a:pPr rtl="1"/>
          <a:endParaRPr lang="he-IL"/>
        </a:p>
      </dgm:t>
    </dgm:pt>
    <dgm:pt modelId="{10D1DCBC-CC80-4AAF-88BE-9BBB69686020}">
      <dgm:prSet phldrT="[טקסט]" custT="1"/>
      <dgm:spPr>
        <a:solidFill>
          <a:schemeClr val="bg1">
            <a:lumMod val="95000"/>
          </a:schemeClr>
        </a:solidFill>
      </dgm:spPr>
      <dgm:t>
        <a:bodyPr/>
        <a:lstStyle/>
        <a:p>
          <a:pPr rtl="1">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Universally Relevant</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4930211-A886-4FE2-A2FB-A531F93B6450}" type="parTrans" cxnId="{11CEDAC3-C0FB-4AC7-B315-700CAA5F8988}">
      <dgm:prSet/>
      <dgm:spPr/>
      <dgm:t>
        <a:bodyPr/>
        <a:lstStyle/>
        <a:p>
          <a:pPr rtl="1"/>
          <a:endParaRPr lang="he-IL"/>
        </a:p>
      </dgm:t>
    </dgm:pt>
    <dgm:pt modelId="{4A6F1D1E-B857-495D-9866-7EB10ACC3D8D}" type="sibTrans" cxnId="{11CEDAC3-C0FB-4AC7-B315-700CAA5F8988}">
      <dgm:prSet/>
      <dgm:spPr/>
      <dgm:t>
        <a:bodyPr/>
        <a:lstStyle/>
        <a:p>
          <a:pPr rtl="1"/>
          <a:endParaRPr lang="he-IL"/>
        </a:p>
      </dgm:t>
    </dgm:pt>
    <dgm:pt modelId="{CF30DC6C-A088-4A0E-B49C-7C151D12D58E}">
      <dgm:prSet phldrT="[טקסט]" custT="1"/>
      <dgm:spPr>
        <a:solidFill>
          <a:schemeClr val="bg1">
            <a:lumMod val="95000"/>
          </a:schemeClr>
        </a:solidFill>
      </dgm:spPr>
      <dgm:t>
        <a:bodyPr/>
        <a:lstStyle/>
        <a:p>
          <a:pPr algn="ctr" rtl="1">
            <a:buNone/>
          </a:pPr>
          <a:r>
            <a:rPr lang="en-US" sz="2200" b="1" u="sng" kern="1200" dirty="0">
              <a:solidFill>
                <a:schemeClr val="tx1"/>
              </a:solidFill>
              <a:latin typeface="Roboto" panose="02000000000000000000" pitchFamily="2" charset="0"/>
              <a:ea typeface="Roboto" panose="02000000000000000000" pitchFamily="2" charset="0"/>
              <a:cs typeface="Roboto" panose="02000000000000000000" pitchFamily="2" charset="0"/>
            </a:rPr>
            <a:t>Local</a:t>
          </a: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 Task Force</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B8F653F6-4B5F-4A4F-BA67-5D2722F2D320}" type="parTrans" cxnId="{62E8A890-11C7-445E-9CA4-7A7004A30C7B}">
      <dgm:prSet/>
      <dgm:spPr/>
      <dgm:t>
        <a:bodyPr/>
        <a:lstStyle/>
        <a:p>
          <a:pPr rtl="1"/>
          <a:endParaRPr lang="he-IL"/>
        </a:p>
      </dgm:t>
    </dgm:pt>
    <dgm:pt modelId="{D44ADB37-F33D-47B0-A729-4BACF6705367}" type="sibTrans" cxnId="{62E8A890-11C7-445E-9CA4-7A7004A30C7B}">
      <dgm:prSet/>
      <dgm:spPr/>
      <dgm:t>
        <a:bodyPr/>
        <a:lstStyle/>
        <a:p>
          <a:pPr rtl="1"/>
          <a:endParaRPr lang="he-IL"/>
        </a:p>
      </dgm:t>
    </dgm:pt>
    <dgm:pt modelId="{3E76193A-4C95-4507-AC24-99B2507F09F6}">
      <dgm:prSet custT="1"/>
      <dgm:spPr>
        <a:solidFill>
          <a:schemeClr val="bg1">
            <a:lumMod val="95000"/>
          </a:schemeClr>
        </a:solidFill>
      </dgm:spPr>
      <dgm:t>
        <a:bodyPr/>
        <a:lstStyle/>
        <a:p>
          <a:pPr rtl="1">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Bridges Existing Gaps</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1E4B4427-CB34-4CEF-85F4-F919F60A578D}" type="parTrans" cxnId="{E192C68E-A7C9-49E8-99D2-16F025CDEC29}">
      <dgm:prSet/>
      <dgm:spPr/>
      <dgm:t>
        <a:bodyPr/>
        <a:lstStyle/>
        <a:p>
          <a:pPr rtl="1"/>
          <a:endParaRPr lang="he-IL"/>
        </a:p>
      </dgm:t>
    </dgm:pt>
    <dgm:pt modelId="{A7A461DE-1C53-4B55-9B1C-F5D136D45295}" type="sibTrans" cxnId="{E192C68E-A7C9-49E8-99D2-16F025CDEC29}">
      <dgm:prSet/>
      <dgm:spPr/>
      <dgm:t>
        <a:bodyPr/>
        <a:lstStyle/>
        <a:p>
          <a:pPr rtl="1"/>
          <a:endParaRPr lang="he-IL"/>
        </a:p>
      </dgm:t>
    </dgm:pt>
    <dgm:pt modelId="{7130B46F-BA3D-4CAD-8E66-FCECF0997D80}">
      <dgm:prSet custT="1"/>
      <dgm:spPr>
        <a:solidFill>
          <a:schemeClr val="bg1">
            <a:lumMod val="95000"/>
          </a:schemeClr>
        </a:solidFill>
      </dgm:spPr>
      <dgm:t>
        <a:bodyPr/>
        <a:lstStyle/>
        <a:p>
          <a:pPr rtl="1">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Global Community</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F63A44F6-44C7-4E91-A4F0-A23552ADEDFB}" type="parTrans" cxnId="{F554A084-07E5-4516-88E4-D1129FAC9172}">
      <dgm:prSet/>
      <dgm:spPr/>
      <dgm:t>
        <a:bodyPr/>
        <a:lstStyle/>
        <a:p>
          <a:pPr rtl="1"/>
          <a:endParaRPr lang="he-IL"/>
        </a:p>
      </dgm:t>
    </dgm:pt>
    <dgm:pt modelId="{DC94C968-14DD-4421-B922-44FD0292938A}" type="sibTrans" cxnId="{F554A084-07E5-4516-88E4-D1129FAC9172}">
      <dgm:prSet/>
      <dgm:spPr/>
      <dgm:t>
        <a:bodyPr/>
        <a:lstStyle/>
        <a:p>
          <a:pPr rtl="1"/>
          <a:endParaRPr lang="he-IL"/>
        </a:p>
      </dgm:t>
    </dgm:pt>
    <dgm:pt modelId="{983AABEA-D55F-4D50-BEDD-536EAF8759DA}" type="pres">
      <dgm:prSet presAssocID="{0F7548FD-E7C1-4116-937A-A9BE010BCE0F}" presName="linearFlow" presStyleCnt="0">
        <dgm:presLayoutVars>
          <dgm:dir/>
          <dgm:resizeHandles val="exact"/>
        </dgm:presLayoutVars>
      </dgm:prSet>
      <dgm:spPr/>
    </dgm:pt>
    <dgm:pt modelId="{90CD6EF2-A479-4D6E-8F69-C593C9E7630D}" type="pres">
      <dgm:prSet presAssocID="{10F808F2-11AF-45B4-B57A-96638748C611}" presName="composite" presStyleCnt="0"/>
      <dgm:spPr/>
    </dgm:pt>
    <dgm:pt modelId="{00B9F70A-B2F8-4F9B-AB76-3378B4E48C74}" type="pres">
      <dgm:prSet presAssocID="{10F808F2-11AF-45B4-B57A-96638748C611}" presName="imgShp" presStyleLbl="fgImgPlace1" presStyleIdx="0" presStyleCnt="5"/>
      <dgm:spPr/>
    </dgm:pt>
    <dgm:pt modelId="{4EA7FF0B-2E40-4A24-B541-2EF29196FAD9}" type="pres">
      <dgm:prSet presAssocID="{10F808F2-11AF-45B4-B57A-96638748C611}" presName="txShp" presStyleLbl="node1" presStyleIdx="0" presStyleCnt="5">
        <dgm:presLayoutVars>
          <dgm:bulletEnabled val="1"/>
        </dgm:presLayoutVars>
      </dgm:prSet>
      <dgm:spPr/>
    </dgm:pt>
    <dgm:pt modelId="{7CD3D5AB-C6D2-4B3C-A4C5-21E514A9AF1F}" type="pres">
      <dgm:prSet presAssocID="{D0CE24B1-A918-44F4-B37F-7B498F945B0F}" presName="spacing" presStyleCnt="0"/>
      <dgm:spPr/>
    </dgm:pt>
    <dgm:pt modelId="{39CA2E73-2756-449E-A870-8295F2F5A27F}" type="pres">
      <dgm:prSet presAssocID="{10D1DCBC-CC80-4AAF-88BE-9BBB69686020}" presName="composite" presStyleCnt="0"/>
      <dgm:spPr/>
    </dgm:pt>
    <dgm:pt modelId="{281F9A77-1B41-4DDC-906F-57451BD2EB8D}" type="pres">
      <dgm:prSet presAssocID="{10D1DCBC-CC80-4AAF-88BE-9BBB69686020}" presName="imgShp" presStyleLbl="fgImgPlace1" presStyleIdx="1" presStyleCnt="5"/>
      <dgm:spPr/>
    </dgm:pt>
    <dgm:pt modelId="{7BCFF092-B520-4823-B908-AB66323801B7}" type="pres">
      <dgm:prSet presAssocID="{10D1DCBC-CC80-4AAF-88BE-9BBB69686020}" presName="txShp" presStyleLbl="node1" presStyleIdx="1" presStyleCnt="5">
        <dgm:presLayoutVars>
          <dgm:bulletEnabled val="1"/>
        </dgm:presLayoutVars>
      </dgm:prSet>
      <dgm:spPr/>
    </dgm:pt>
    <dgm:pt modelId="{24F8474A-1860-476E-A539-21A9B52F3556}" type="pres">
      <dgm:prSet presAssocID="{4A6F1D1E-B857-495D-9866-7EB10ACC3D8D}" presName="spacing" presStyleCnt="0"/>
      <dgm:spPr/>
    </dgm:pt>
    <dgm:pt modelId="{F40CA436-1417-4550-AEFF-30FA1558DC1C}" type="pres">
      <dgm:prSet presAssocID="{CF30DC6C-A088-4A0E-B49C-7C151D12D58E}" presName="composite" presStyleCnt="0"/>
      <dgm:spPr/>
    </dgm:pt>
    <dgm:pt modelId="{156AF362-2ABE-4AF5-837C-E34B0A4E0DF2}" type="pres">
      <dgm:prSet presAssocID="{CF30DC6C-A088-4A0E-B49C-7C151D12D58E}" presName="imgShp" presStyleLbl="fgImgPlace1" presStyleIdx="2" presStyleCnt="5"/>
      <dgm:spPr/>
    </dgm:pt>
    <dgm:pt modelId="{079B3DE9-8DB2-46D5-B4F2-C2984C16A243}" type="pres">
      <dgm:prSet presAssocID="{CF30DC6C-A088-4A0E-B49C-7C151D12D58E}" presName="txShp" presStyleLbl="node1" presStyleIdx="2" presStyleCnt="5">
        <dgm:presLayoutVars>
          <dgm:bulletEnabled val="1"/>
        </dgm:presLayoutVars>
      </dgm:prSet>
      <dgm:spPr/>
    </dgm:pt>
    <dgm:pt modelId="{48909AC6-400D-4DC1-A56E-6C1AA0E489A1}" type="pres">
      <dgm:prSet presAssocID="{D44ADB37-F33D-47B0-A729-4BACF6705367}" presName="spacing" presStyleCnt="0"/>
      <dgm:spPr/>
    </dgm:pt>
    <dgm:pt modelId="{57569464-FAEE-4A1F-AB8A-581BCBF42787}" type="pres">
      <dgm:prSet presAssocID="{3E76193A-4C95-4507-AC24-99B2507F09F6}" presName="composite" presStyleCnt="0"/>
      <dgm:spPr/>
    </dgm:pt>
    <dgm:pt modelId="{0FD16257-6E10-4586-9AF1-9D5CD194A7D7}" type="pres">
      <dgm:prSet presAssocID="{3E76193A-4C95-4507-AC24-99B2507F09F6}" presName="imgShp" presStyleLbl="fgImgPlace1" presStyleIdx="3" presStyleCnt="5"/>
      <dgm:spPr/>
    </dgm:pt>
    <dgm:pt modelId="{CED71F7F-0874-40FE-86CF-C1890FEDC067}" type="pres">
      <dgm:prSet presAssocID="{3E76193A-4C95-4507-AC24-99B2507F09F6}" presName="txShp" presStyleLbl="node1" presStyleIdx="3" presStyleCnt="5">
        <dgm:presLayoutVars>
          <dgm:bulletEnabled val="1"/>
        </dgm:presLayoutVars>
      </dgm:prSet>
      <dgm:spPr/>
    </dgm:pt>
    <dgm:pt modelId="{67F67691-F99C-4B01-963E-282FF2E60341}" type="pres">
      <dgm:prSet presAssocID="{A7A461DE-1C53-4B55-9B1C-F5D136D45295}" presName="spacing" presStyleCnt="0"/>
      <dgm:spPr/>
    </dgm:pt>
    <dgm:pt modelId="{36DC750D-57A1-42BD-8A8B-6BFBF147B929}" type="pres">
      <dgm:prSet presAssocID="{7130B46F-BA3D-4CAD-8E66-FCECF0997D80}" presName="composite" presStyleCnt="0"/>
      <dgm:spPr/>
    </dgm:pt>
    <dgm:pt modelId="{A5F3063F-6ECF-4D30-89E8-F867ABA925FC}" type="pres">
      <dgm:prSet presAssocID="{7130B46F-BA3D-4CAD-8E66-FCECF0997D80}" presName="imgShp" presStyleLbl="fgImgPlace1" presStyleIdx="4" presStyleCnt="5"/>
      <dgm:spPr/>
    </dgm:pt>
    <dgm:pt modelId="{AEF0666B-592B-41A2-BF35-7A8FB1563FCD}" type="pres">
      <dgm:prSet presAssocID="{7130B46F-BA3D-4CAD-8E66-FCECF0997D80}" presName="txShp" presStyleLbl="node1" presStyleIdx="4" presStyleCnt="5">
        <dgm:presLayoutVars>
          <dgm:bulletEnabled val="1"/>
        </dgm:presLayoutVars>
      </dgm:prSet>
      <dgm:spPr/>
    </dgm:pt>
  </dgm:ptLst>
  <dgm:cxnLst>
    <dgm:cxn modelId="{C690A919-C14F-4525-9EC5-C37F2EEA29CA}" type="presOf" srcId="{CF30DC6C-A088-4A0E-B49C-7C151D12D58E}" destId="{079B3DE9-8DB2-46D5-B4F2-C2984C16A243}" srcOrd="0" destOrd="0" presId="urn:microsoft.com/office/officeart/2005/8/layout/vList3"/>
    <dgm:cxn modelId="{4AB00E3C-AD55-463C-B029-1C29F770A64D}" type="presOf" srcId="{3E76193A-4C95-4507-AC24-99B2507F09F6}" destId="{CED71F7F-0874-40FE-86CF-C1890FEDC067}" srcOrd="0" destOrd="0" presId="urn:microsoft.com/office/officeart/2005/8/layout/vList3"/>
    <dgm:cxn modelId="{5487FE47-3CCB-4683-B0ED-7F65339B2891}" srcId="{0F7548FD-E7C1-4116-937A-A9BE010BCE0F}" destId="{10F808F2-11AF-45B4-B57A-96638748C611}" srcOrd="0" destOrd="0" parTransId="{FB498C9F-8D60-4C8E-A122-F3E7F581AB30}" sibTransId="{D0CE24B1-A918-44F4-B37F-7B498F945B0F}"/>
    <dgm:cxn modelId="{F554A084-07E5-4516-88E4-D1129FAC9172}" srcId="{0F7548FD-E7C1-4116-937A-A9BE010BCE0F}" destId="{7130B46F-BA3D-4CAD-8E66-FCECF0997D80}" srcOrd="4" destOrd="0" parTransId="{F63A44F6-44C7-4E91-A4F0-A23552ADEDFB}" sibTransId="{DC94C968-14DD-4421-B922-44FD0292938A}"/>
    <dgm:cxn modelId="{A3DB9F8D-5D6E-425F-A619-FD42BD683B3F}" type="presOf" srcId="{10D1DCBC-CC80-4AAF-88BE-9BBB69686020}" destId="{7BCFF092-B520-4823-B908-AB66323801B7}" srcOrd="0" destOrd="0" presId="urn:microsoft.com/office/officeart/2005/8/layout/vList3"/>
    <dgm:cxn modelId="{E192C68E-A7C9-49E8-99D2-16F025CDEC29}" srcId="{0F7548FD-E7C1-4116-937A-A9BE010BCE0F}" destId="{3E76193A-4C95-4507-AC24-99B2507F09F6}" srcOrd="3" destOrd="0" parTransId="{1E4B4427-CB34-4CEF-85F4-F919F60A578D}" sibTransId="{A7A461DE-1C53-4B55-9B1C-F5D136D45295}"/>
    <dgm:cxn modelId="{62E8A890-11C7-445E-9CA4-7A7004A30C7B}" srcId="{0F7548FD-E7C1-4116-937A-A9BE010BCE0F}" destId="{CF30DC6C-A088-4A0E-B49C-7C151D12D58E}" srcOrd="2" destOrd="0" parTransId="{B8F653F6-4B5F-4A4F-BA67-5D2722F2D320}" sibTransId="{D44ADB37-F33D-47B0-A729-4BACF6705367}"/>
    <dgm:cxn modelId="{9A0D91A6-6FFD-4D7D-A4AD-01CAF5FC86BE}" type="presOf" srcId="{7130B46F-BA3D-4CAD-8E66-FCECF0997D80}" destId="{AEF0666B-592B-41A2-BF35-7A8FB1563FCD}" srcOrd="0" destOrd="0" presId="urn:microsoft.com/office/officeart/2005/8/layout/vList3"/>
    <dgm:cxn modelId="{47B38AA9-9D69-4903-97CE-F62CFDABA215}" type="presOf" srcId="{10F808F2-11AF-45B4-B57A-96638748C611}" destId="{4EA7FF0B-2E40-4A24-B541-2EF29196FAD9}" srcOrd="0" destOrd="0" presId="urn:microsoft.com/office/officeart/2005/8/layout/vList3"/>
    <dgm:cxn modelId="{04C467B3-E668-4D6A-A5B4-83D7D77AEA3B}" type="presOf" srcId="{0F7548FD-E7C1-4116-937A-A9BE010BCE0F}" destId="{983AABEA-D55F-4D50-BEDD-536EAF8759DA}" srcOrd="0" destOrd="0" presId="urn:microsoft.com/office/officeart/2005/8/layout/vList3"/>
    <dgm:cxn modelId="{11CEDAC3-C0FB-4AC7-B315-700CAA5F8988}" srcId="{0F7548FD-E7C1-4116-937A-A9BE010BCE0F}" destId="{10D1DCBC-CC80-4AAF-88BE-9BBB69686020}" srcOrd="1" destOrd="0" parTransId="{94930211-A886-4FE2-A2FB-A531F93B6450}" sibTransId="{4A6F1D1E-B857-495D-9866-7EB10ACC3D8D}"/>
    <dgm:cxn modelId="{7090DEB3-2611-4915-8554-3CA8B8960278}" type="presParOf" srcId="{983AABEA-D55F-4D50-BEDD-536EAF8759DA}" destId="{90CD6EF2-A479-4D6E-8F69-C593C9E7630D}" srcOrd="0" destOrd="0" presId="urn:microsoft.com/office/officeart/2005/8/layout/vList3"/>
    <dgm:cxn modelId="{5EC51F4B-C385-4B78-9BD4-2855FD8C8D32}" type="presParOf" srcId="{90CD6EF2-A479-4D6E-8F69-C593C9E7630D}" destId="{00B9F70A-B2F8-4F9B-AB76-3378B4E48C74}" srcOrd="0" destOrd="0" presId="urn:microsoft.com/office/officeart/2005/8/layout/vList3"/>
    <dgm:cxn modelId="{8AB5416A-3A78-4613-B479-6935E2C53F56}" type="presParOf" srcId="{90CD6EF2-A479-4D6E-8F69-C593C9E7630D}" destId="{4EA7FF0B-2E40-4A24-B541-2EF29196FAD9}" srcOrd="1" destOrd="0" presId="urn:microsoft.com/office/officeart/2005/8/layout/vList3"/>
    <dgm:cxn modelId="{D00EFDF0-EE00-4680-87CA-B198FE9F5B9C}" type="presParOf" srcId="{983AABEA-D55F-4D50-BEDD-536EAF8759DA}" destId="{7CD3D5AB-C6D2-4B3C-A4C5-21E514A9AF1F}" srcOrd="1" destOrd="0" presId="urn:microsoft.com/office/officeart/2005/8/layout/vList3"/>
    <dgm:cxn modelId="{FF4189EB-D369-43B8-B664-CB227A05CDDA}" type="presParOf" srcId="{983AABEA-D55F-4D50-BEDD-536EAF8759DA}" destId="{39CA2E73-2756-449E-A870-8295F2F5A27F}" srcOrd="2" destOrd="0" presId="urn:microsoft.com/office/officeart/2005/8/layout/vList3"/>
    <dgm:cxn modelId="{F3C40E48-10FB-444B-B4BB-E4D42BB538B4}" type="presParOf" srcId="{39CA2E73-2756-449E-A870-8295F2F5A27F}" destId="{281F9A77-1B41-4DDC-906F-57451BD2EB8D}" srcOrd="0" destOrd="0" presId="urn:microsoft.com/office/officeart/2005/8/layout/vList3"/>
    <dgm:cxn modelId="{403A228C-D099-49F8-8074-BA26108324B0}" type="presParOf" srcId="{39CA2E73-2756-449E-A870-8295F2F5A27F}" destId="{7BCFF092-B520-4823-B908-AB66323801B7}" srcOrd="1" destOrd="0" presId="urn:microsoft.com/office/officeart/2005/8/layout/vList3"/>
    <dgm:cxn modelId="{378151F2-8D99-44D5-88A7-2BBA8B6042EA}" type="presParOf" srcId="{983AABEA-D55F-4D50-BEDD-536EAF8759DA}" destId="{24F8474A-1860-476E-A539-21A9B52F3556}" srcOrd="3" destOrd="0" presId="urn:microsoft.com/office/officeart/2005/8/layout/vList3"/>
    <dgm:cxn modelId="{1471CD06-1F3B-48CE-86B2-6D5A9823284C}" type="presParOf" srcId="{983AABEA-D55F-4D50-BEDD-536EAF8759DA}" destId="{F40CA436-1417-4550-AEFF-30FA1558DC1C}" srcOrd="4" destOrd="0" presId="urn:microsoft.com/office/officeart/2005/8/layout/vList3"/>
    <dgm:cxn modelId="{9B402B2A-DAAD-4C75-8F8C-9C2A21E05522}" type="presParOf" srcId="{F40CA436-1417-4550-AEFF-30FA1558DC1C}" destId="{156AF362-2ABE-4AF5-837C-E34B0A4E0DF2}" srcOrd="0" destOrd="0" presId="urn:microsoft.com/office/officeart/2005/8/layout/vList3"/>
    <dgm:cxn modelId="{2FE4BC6B-26BF-47AD-A084-FCC0B11EA22A}" type="presParOf" srcId="{F40CA436-1417-4550-AEFF-30FA1558DC1C}" destId="{079B3DE9-8DB2-46D5-B4F2-C2984C16A243}" srcOrd="1" destOrd="0" presId="urn:microsoft.com/office/officeart/2005/8/layout/vList3"/>
    <dgm:cxn modelId="{963B3B4E-73FD-4CB8-8E95-D1B4A1AE3912}" type="presParOf" srcId="{983AABEA-D55F-4D50-BEDD-536EAF8759DA}" destId="{48909AC6-400D-4DC1-A56E-6C1AA0E489A1}" srcOrd="5" destOrd="0" presId="urn:microsoft.com/office/officeart/2005/8/layout/vList3"/>
    <dgm:cxn modelId="{85F6DDF4-F6C4-40BF-98A9-A49E97212C5A}" type="presParOf" srcId="{983AABEA-D55F-4D50-BEDD-536EAF8759DA}" destId="{57569464-FAEE-4A1F-AB8A-581BCBF42787}" srcOrd="6" destOrd="0" presId="urn:microsoft.com/office/officeart/2005/8/layout/vList3"/>
    <dgm:cxn modelId="{9E57625B-ABF6-47AB-BA8B-1C419CBCB2B4}" type="presParOf" srcId="{57569464-FAEE-4A1F-AB8A-581BCBF42787}" destId="{0FD16257-6E10-4586-9AF1-9D5CD194A7D7}" srcOrd="0" destOrd="0" presId="urn:microsoft.com/office/officeart/2005/8/layout/vList3"/>
    <dgm:cxn modelId="{5C21E7FA-EE9A-4063-B659-69C7CD5F0A2E}" type="presParOf" srcId="{57569464-FAEE-4A1F-AB8A-581BCBF42787}" destId="{CED71F7F-0874-40FE-86CF-C1890FEDC067}" srcOrd="1" destOrd="0" presId="urn:microsoft.com/office/officeart/2005/8/layout/vList3"/>
    <dgm:cxn modelId="{B370A4B1-81D6-44F8-AE3A-A3836F406756}" type="presParOf" srcId="{983AABEA-D55F-4D50-BEDD-536EAF8759DA}" destId="{67F67691-F99C-4B01-963E-282FF2E60341}" srcOrd="7" destOrd="0" presId="urn:microsoft.com/office/officeart/2005/8/layout/vList3"/>
    <dgm:cxn modelId="{9490CB90-B1BB-40CA-A162-05EB820080D8}" type="presParOf" srcId="{983AABEA-D55F-4D50-BEDD-536EAF8759DA}" destId="{36DC750D-57A1-42BD-8A8B-6BFBF147B929}" srcOrd="8" destOrd="0" presId="urn:microsoft.com/office/officeart/2005/8/layout/vList3"/>
    <dgm:cxn modelId="{701C4D0A-2540-4A51-89BF-AFEFBEAC1C6F}" type="presParOf" srcId="{36DC750D-57A1-42BD-8A8B-6BFBF147B929}" destId="{A5F3063F-6ECF-4D30-89E8-F867ABA925FC}" srcOrd="0" destOrd="0" presId="urn:microsoft.com/office/officeart/2005/8/layout/vList3"/>
    <dgm:cxn modelId="{FF168CE6-9669-4A42-8BBA-3E67EB2DA2D4}" type="presParOf" srcId="{36DC750D-57A1-42BD-8A8B-6BFBF147B929}" destId="{AEF0666B-592B-41A2-BF35-7A8FB1563FC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FA848-B376-4759-8188-A6B4D332AC59}">
      <dsp:nvSpPr>
        <dsp:cNvPr id="0" name=""/>
        <dsp:cNvSpPr/>
      </dsp:nvSpPr>
      <dsp:spPr>
        <a:xfrm>
          <a:off x="2161" y="456608"/>
          <a:ext cx="1714886" cy="1028932"/>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a:solidFill>
                <a:schemeClr val="tx1"/>
              </a:solidFill>
            </a:rPr>
            <a:t>Awareness </a:t>
          </a:r>
          <a:endParaRPr lang="he-IL" sz="2400" kern="1200">
            <a:solidFill>
              <a:schemeClr val="tx1"/>
            </a:solidFill>
          </a:endParaRPr>
        </a:p>
      </dsp:txBody>
      <dsp:txXfrm>
        <a:off x="2161" y="456608"/>
        <a:ext cx="1714886" cy="1028932"/>
      </dsp:txXfrm>
    </dsp:sp>
    <dsp:sp modelId="{289F755D-F190-4070-9D0C-3A8B47756629}">
      <dsp:nvSpPr>
        <dsp:cNvPr id="0" name=""/>
        <dsp:cNvSpPr/>
      </dsp:nvSpPr>
      <dsp:spPr>
        <a:xfrm>
          <a:off x="1888537" y="456608"/>
          <a:ext cx="1714886" cy="1028932"/>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rgbClr val="595959"/>
              </a:solidFill>
            </a:rPr>
            <a:t>Trained Task Force</a:t>
          </a:r>
          <a:endParaRPr lang="he-IL" sz="2400" kern="1200" dirty="0">
            <a:solidFill>
              <a:srgbClr val="595959"/>
            </a:solidFill>
          </a:endParaRPr>
        </a:p>
      </dsp:txBody>
      <dsp:txXfrm>
        <a:off x="1888537" y="456608"/>
        <a:ext cx="1714886" cy="1028932"/>
      </dsp:txXfrm>
    </dsp:sp>
    <dsp:sp modelId="{114C3979-4DEE-487B-B79D-9EC2DBAF6151}">
      <dsp:nvSpPr>
        <dsp:cNvPr id="0" name=""/>
        <dsp:cNvSpPr/>
      </dsp:nvSpPr>
      <dsp:spPr>
        <a:xfrm>
          <a:off x="3774912" y="456608"/>
          <a:ext cx="1714886" cy="1028932"/>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rgbClr val="595959"/>
              </a:solidFill>
            </a:rPr>
            <a:t>Real-Time Assistance </a:t>
          </a:r>
          <a:endParaRPr lang="he-IL" sz="2400" kern="1200" dirty="0">
            <a:solidFill>
              <a:srgbClr val="595959"/>
            </a:solidFill>
          </a:endParaRPr>
        </a:p>
      </dsp:txBody>
      <dsp:txXfrm>
        <a:off x="3774912" y="456608"/>
        <a:ext cx="1714886" cy="1028932"/>
      </dsp:txXfrm>
    </dsp:sp>
    <dsp:sp modelId="{F9F5014E-6BCC-48E5-B165-D89BFF94BA80}">
      <dsp:nvSpPr>
        <dsp:cNvPr id="0" name=""/>
        <dsp:cNvSpPr/>
      </dsp:nvSpPr>
      <dsp:spPr>
        <a:xfrm>
          <a:off x="5661288" y="456608"/>
          <a:ext cx="1714886" cy="1028932"/>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rgbClr val="595959"/>
              </a:solidFill>
            </a:rPr>
            <a:t>Ongoing Information</a:t>
          </a:r>
          <a:endParaRPr lang="he-IL" sz="2400" kern="1200" dirty="0">
            <a:solidFill>
              <a:srgbClr val="595959"/>
            </a:solidFill>
          </a:endParaRPr>
        </a:p>
      </dsp:txBody>
      <dsp:txXfrm>
        <a:off x="5661288" y="456608"/>
        <a:ext cx="1714886" cy="1028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7FF0B-2E40-4A24-B541-2EF29196FAD9}">
      <dsp:nvSpPr>
        <dsp:cNvPr id="0" name=""/>
        <dsp:cNvSpPr/>
      </dsp:nvSpPr>
      <dsp:spPr>
        <a:xfrm rot="10800000">
          <a:off x="2106748" y="2829"/>
          <a:ext cx="7550277" cy="819948"/>
        </a:xfrm>
        <a:prstGeom prst="homePlate">
          <a:avLst/>
        </a:prstGeom>
        <a:solidFill>
          <a:schemeClr val="bg1">
            <a:lumMod val="9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575" tIns="83820" rIns="156464" bIns="83820" numCol="1" spcCol="1270" anchor="ctr" anchorCtr="0">
          <a:noAutofit/>
        </a:bodyPr>
        <a:lstStyle/>
        <a:p>
          <a:pPr marL="0" lvl="0" indent="0" algn="ctr" defTabSz="977900" rtl="1">
            <a:lnSpc>
              <a:spcPct val="90000"/>
            </a:lnSpc>
            <a:spcBef>
              <a:spcPct val="0"/>
            </a:spcBef>
            <a:spcAft>
              <a:spcPct val="35000"/>
            </a:spcAft>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Globally Applicable</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rot="10800000">
        <a:off x="2311735" y="2829"/>
        <a:ext cx="7345290" cy="819948"/>
      </dsp:txXfrm>
    </dsp:sp>
    <dsp:sp modelId="{00B9F70A-B2F8-4F9B-AB76-3378B4E48C74}">
      <dsp:nvSpPr>
        <dsp:cNvPr id="0" name=""/>
        <dsp:cNvSpPr/>
      </dsp:nvSpPr>
      <dsp:spPr>
        <a:xfrm>
          <a:off x="1696774" y="2829"/>
          <a:ext cx="819948" cy="819948"/>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FF092-B520-4823-B908-AB66323801B7}">
      <dsp:nvSpPr>
        <dsp:cNvPr id="0" name=""/>
        <dsp:cNvSpPr/>
      </dsp:nvSpPr>
      <dsp:spPr>
        <a:xfrm rot="10800000">
          <a:off x="2106748" y="1067539"/>
          <a:ext cx="7550277" cy="819948"/>
        </a:xfrm>
        <a:prstGeom prst="homePlate">
          <a:avLst/>
        </a:prstGeom>
        <a:solidFill>
          <a:schemeClr val="bg1">
            <a:lumMod val="9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575" tIns="83820" rIns="156464" bIns="83820" numCol="1" spcCol="1270" anchor="ctr" anchorCtr="0">
          <a:noAutofit/>
        </a:bodyPr>
        <a:lstStyle/>
        <a:p>
          <a:pPr marL="0" lvl="0" indent="0" algn="ctr" defTabSz="977900" rtl="1">
            <a:lnSpc>
              <a:spcPct val="90000"/>
            </a:lnSpc>
            <a:spcBef>
              <a:spcPct val="0"/>
            </a:spcBef>
            <a:spcAft>
              <a:spcPct val="35000"/>
            </a:spcAft>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Universally Relevant</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rot="10800000">
        <a:off x="2311735" y="1067539"/>
        <a:ext cx="7345290" cy="819948"/>
      </dsp:txXfrm>
    </dsp:sp>
    <dsp:sp modelId="{281F9A77-1B41-4DDC-906F-57451BD2EB8D}">
      <dsp:nvSpPr>
        <dsp:cNvPr id="0" name=""/>
        <dsp:cNvSpPr/>
      </dsp:nvSpPr>
      <dsp:spPr>
        <a:xfrm>
          <a:off x="1696774" y="1067539"/>
          <a:ext cx="819948" cy="819948"/>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B3DE9-8DB2-46D5-B4F2-C2984C16A243}">
      <dsp:nvSpPr>
        <dsp:cNvPr id="0" name=""/>
        <dsp:cNvSpPr/>
      </dsp:nvSpPr>
      <dsp:spPr>
        <a:xfrm rot="10800000">
          <a:off x="2106748" y="2132249"/>
          <a:ext cx="7550277" cy="819948"/>
        </a:xfrm>
        <a:prstGeom prst="homePlate">
          <a:avLst/>
        </a:prstGeom>
        <a:solidFill>
          <a:schemeClr val="bg1">
            <a:lumMod val="9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575" tIns="83820" rIns="156464" bIns="83820" numCol="1" spcCol="1270" anchor="ctr" anchorCtr="0">
          <a:noAutofit/>
        </a:bodyPr>
        <a:lstStyle/>
        <a:p>
          <a:pPr marL="0" lvl="0" indent="0" algn="ctr" defTabSz="977900" rtl="1">
            <a:lnSpc>
              <a:spcPct val="90000"/>
            </a:lnSpc>
            <a:spcBef>
              <a:spcPct val="0"/>
            </a:spcBef>
            <a:spcAft>
              <a:spcPct val="35000"/>
            </a:spcAft>
            <a:buNone/>
          </a:pPr>
          <a:r>
            <a:rPr lang="en-US" sz="2200" b="1" u="sng" kern="1200" dirty="0">
              <a:solidFill>
                <a:schemeClr val="tx1"/>
              </a:solidFill>
              <a:latin typeface="Roboto" panose="02000000000000000000" pitchFamily="2" charset="0"/>
              <a:ea typeface="Roboto" panose="02000000000000000000" pitchFamily="2" charset="0"/>
              <a:cs typeface="Roboto" panose="02000000000000000000" pitchFamily="2" charset="0"/>
            </a:rPr>
            <a:t>Local</a:t>
          </a: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 Task Force</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rot="10800000">
        <a:off x="2311735" y="2132249"/>
        <a:ext cx="7345290" cy="819948"/>
      </dsp:txXfrm>
    </dsp:sp>
    <dsp:sp modelId="{156AF362-2ABE-4AF5-837C-E34B0A4E0DF2}">
      <dsp:nvSpPr>
        <dsp:cNvPr id="0" name=""/>
        <dsp:cNvSpPr/>
      </dsp:nvSpPr>
      <dsp:spPr>
        <a:xfrm>
          <a:off x="1696774" y="2132249"/>
          <a:ext cx="819948" cy="819948"/>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D71F7F-0874-40FE-86CF-C1890FEDC067}">
      <dsp:nvSpPr>
        <dsp:cNvPr id="0" name=""/>
        <dsp:cNvSpPr/>
      </dsp:nvSpPr>
      <dsp:spPr>
        <a:xfrm rot="10800000">
          <a:off x="2106748" y="3196959"/>
          <a:ext cx="7550277" cy="819948"/>
        </a:xfrm>
        <a:prstGeom prst="homePlate">
          <a:avLst/>
        </a:prstGeom>
        <a:solidFill>
          <a:schemeClr val="bg1">
            <a:lumMod val="9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575" tIns="83820" rIns="156464" bIns="83820" numCol="1" spcCol="1270" anchor="ctr" anchorCtr="0">
          <a:noAutofit/>
        </a:bodyPr>
        <a:lstStyle/>
        <a:p>
          <a:pPr marL="0" lvl="0" indent="0" algn="ctr" defTabSz="977900" rtl="1">
            <a:lnSpc>
              <a:spcPct val="90000"/>
            </a:lnSpc>
            <a:spcBef>
              <a:spcPct val="0"/>
            </a:spcBef>
            <a:spcAft>
              <a:spcPct val="35000"/>
            </a:spcAft>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Bridges Existing Gaps</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rot="10800000">
        <a:off x="2311735" y="3196959"/>
        <a:ext cx="7345290" cy="819948"/>
      </dsp:txXfrm>
    </dsp:sp>
    <dsp:sp modelId="{0FD16257-6E10-4586-9AF1-9D5CD194A7D7}">
      <dsp:nvSpPr>
        <dsp:cNvPr id="0" name=""/>
        <dsp:cNvSpPr/>
      </dsp:nvSpPr>
      <dsp:spPr>
        <a:xfrm>
          <a:off x="1696774" y="3196959"/>
          <a:ext cx="819948" cy="819948"/>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0666B-592B-41A2-BF35-7A8FB1563FCD}">
      <dsp:nvSpPr>
        <dsp:cNvPr id="0" name=""/>
        <dsp:cNvSpPr/>
      </dsp:nvSpPr>
      <dsp:spPr>
        <a:xfrm rot="10800000">
          <a:off x="2106748" y="4261669"/>
          <a:ext cx="7550277" cy="819948"/>
        </a:xfrm>
        <a:prstGeom prst="homePlate">
          <a:avLst/>
        </a:prstGeom>
        <a:solidFill>
          <a:schemeClr val="bg1">
            <a:lumMod val="9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575" tIns="83820" rIns="156464" bIns="83820" numCol="1" spcCol="1270" anchor="ctr" anchorCtr="0">
          <a:noAutofit/>
        </a:bodyPr>
        <a:lstStyle/>
        <a:p>
          <a:pPr marL="0" lvl="0" indent="0" algn="ctr" defTabSz="977900" rtl="1">
            <a:lnSpc>
              <a:spcPct val="90000"/>
            </a:lnSpc>
            <a:spcBef>
              <a:spcPct val="0"/>
            </a:spcBef>
            <a:spcAft>
              <a:spcPct val="35000"/>
            </a:spcAft>
            <a:buNone/>
          </a:pPr>
          <a:r>
            <a:rPr lang="en-US" sz="2200" b="1" kern="1200" dirty="0">
              <a:solidFill>
                <a:schemeClr val="tx1"/>
              </a:solidFill>
              <a:latin typeface="Roboto" panose="02000000000000000000" pitchFamily="2" charset="0"/>
              <a:ea typeface="Roboto" panose="02000000000000000000" pitchFamily="2" charset="0"/>
              <a:cs typeface="Roboto" panose="02000000000000000000" pitchFamily="2" charset="0"/>
            </a:rPr>
            <a:t>Global Community</a:t>
          </a:r>
          <a:endParaRPr lang="he-IL"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rot="10800000">
        <a:off x="2311735" y="4261669"/>
        <a:ext cx="7345290" cy="819948"/>
      </dsp:txXfrm>
    </dsp:sp>
    <dsp:sp modelId="{A5F3063F-6ECF-4D30-89E8-F867ABA925FC}">
      <dsp:nvSpPr>
        <dsp:cNvPr id="0" name=""/>
        <dsp:cNvSpPr/>
      </dsp:nvSpPr>
      <dsp:spPr>
        <a:xfrm>
          <a:off x="1696774" y="4261669"/>
          <a:ext cx="819948" cy="819948"/>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27/02/2025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r>
              <a:rPr lang="en-US" sz="1200" b="0" dirty="0">
                <a:solidFill>
                  <a:srgbClr val="595959"/>
                </a:solidFill>
              </a:rPr>
              <a:t>PURPLE VEST: Leave No One Behind</a:t>
            </a:r>
            <a:r>
              <a:rPr lang="en-US" sz="1000" b="0" dirty="0">
                <a:solidFill>
                  <a:srgbClr val="595959"/>
                </a:solidFill>
                <a:latin typeface="Roboto" panose="02000000000000000000" pitchFamily="2" charset="0"/>
                <a:ea typeface="Roboto" panose="02000000000000000000" pitchFamily="2" charset="0"/>
              </a:rPr>
              <a:t> </a:t>
            </a:r>
            <a:br>
              <a:rPr lang="en-US" sz="1000" b="0" dirty="0">
                <a:solidFill>
                  <a:srgbClr val="595959"/>
                </a:solidFill>
                <a:latin typeface="Roboto" panose="02000000000000000000" pitchFamily="2" charset="0"/>
                <a:ea typeface="Roboto" panose="02000000000000000000" pitchFamily="2" charset="0"/>
              </a:rPr>
            </a:br>
            <a:br>
              <a:rPr lang="en-US" sz="1000" b="0" dirty="0">
                <a:solidFill>
                  <a:srgbClr val="595959"/>
                </a:solidFill>
                <a:latin typeface="Roboto" panose="02000000000000000000" pitchFamily="2" charset="0"/>
                <a:ea typeface="Roboto" panose="02000000000000000000" pitchFamily="2" charset="0"/>
              </a:rPr>
            </a:br>
            <a:r>
              <a:rPr lang="en-US" sz="1200" b="0" dirty="0">
                <a:solidFill>
                  <a:srgbClr val="595959"/>
                </a:solidFill>
                <a:latin typeface="Roboto" panose="02000000000000000000" pitchFamily="2" charset="0"/>
                <a:ea typeface="Roboto" panose="02000000000000000000" pitchFamily="2" charset="0"/>
              </a:rPr>
              <a:t>Michal Rimon, CEO</a:t>
            </a:r>
          </a:p>
          <a:p>
            <a:pPr algn="l">
              <a:lnSpc>
                <a:spcPct val="110000"/>
              </a:lnSpc>
            </a:pPr>
            <a:r>
              <a:rPr lang="en-US" sz="1200" b="0" dirty="0">
                <a:solidFill>
                  <a:srgbClr val="595959"/>
                </a:solidFill>
                <a:latin typeface="Roboto" panose="02000000000000000000" pitchFamily="2" charset="0"/>
                <a:ea typeface="Roboto" panose="02000000000000000000" pitchFamily="2" charset="0"/>
              </a:rPr>
              <a:t>Access Israel</a:t>
            </a:r>
          </a:p>
          <a:p>
            <a:pPr algn="l">
              <a:lnSpc>
                <a:spcPct val="110000"/>
              </a:lnSpc>
            </a:pPr>
            <a:r>
              <a:rPr lang="en-US" sz="1200" b="0" dirty="0">
                <a:solidFill>
                  <a:srgbClr val="595959"/>
                </a:solidFill>
                <a:latin typeface="Roboto" panose="02000000000000000000" pitchFamily="2" charset="0"/>
                <a:ea typeface="Roboto" panose="02000000000000000000" pitchFamily="2" charset="0"/>
              </a:rPr>
              <a:t>Israel</a:t>
            </a:r>
          </a:p>
          <a:p>
            <a:pPr algn="l">
              <a:lnSpc>
                <a:spcPct val="110000"/>
              </a:lnSpc>
            </a:pPr>
            <a:r>
              <a:rPr lang="en-US" sz="1200" b="0" dirty="0">
                <a:solidFill>
                  <a:srgbClr val="595959"/>
                </a:solidFill>
                <a:effectLst/>
                <a:latin typeface="Arial" panose="020B0604020202020204" pitchFamily="34" charset="0"/>
                <a:ea typeface="MS Mincho" panose="02020609040205080304" pitchFamily="49" charset="-128"/>
                <a:cs typeface="Arial" panose="020B0604020202020204" pitchFamily="34" charset="0"/>
              </a:rPr>
              <a:t>Disability Inclusive Disaster Risk Reduction (DRR)</a:t>
            </a:r>
          </a:p>
          <a:p>
            <a:pPr algn="l">
              <a:lnSpc>
                <a:spcPct val="110000"/>
              </a:lnSpc>
            </a:pPr>
            <a:endParaRPr lang="en-US" sz="1200" b="0" dirty="0">
              <a:solidFill>
                <a:srgbClr val="595959"/>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0" dirty="0">
                <a:solidFill>
                  <a:srgbClr val="595959"/>
                </a:solidFill>
                <a:latin typeface="Roboto" panose="02000000000000000000" pitchFamily="2" charset="0"/>
                <a:ea typeface="Roboto" panose="02000000000000000000" pitchFamily="2" charset="0"/>
              </a:rPr>
              <a:t>March 5</a:t>
            </a:r>
            <a:r>
              <a:rPr lang="en-US" sz="1200" b="0" baseline="30000" dirty="0">
                <a:solidFill>
                  <a:srgbClr val="595959"/>
                </a:solidFill>
                <a:latin typeface="Roboto" panose="02000000000000000000" pitchFamily="2" charset="0"/>
                <a:ea typeface="Roboto" panose="02000000000000000000" pitchFamily="2" charset="0"/>
              </a:rPr>
              <a:t>th</a:t>
            </a:r>
            <a:r>
              <a:rPr lang="en-US" sz="1200" b="0" dirty="0">
                <a:solidFill>
                  <a:srgbClr val="595959"/>
                </a:solidFill>
                <a:latin typeface="Roboto" panose="02000000000000000000" pitchFamily="2" charset="0"/>
                <a:ea typeface="Roboto" panose="02000000000000000000" pitchFamily="2" charset="0"/>
              </a:rPr>
              <a:t> 12:40-13:10</a:t>
            </a:r>
            <a:endParaRPr lang="en-US" sz="1200" b="0" dirty="0">
              <a:solidFill>
                <a:srgbClr val="595959"/>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595959"/>
                </a:solidFill>
                <a:cs typeface="Roboto" panose="02000000000000000000" pitchFamily="2" charset="0"/>
              </a:rPr>
              <a:t>What is our mission? </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Ensure preparedness to accessibility in times of emergency leveraging the human factor to ensure that no one is left behind.</a:t>
            </a:r>
          </a:p>
          <a:p>
            <a:br>
              <a:rPr lang="en-US" b="1" dirty="0">
                <a:solidFill>
                  <a:srgbClr val="595959"/>
                </a:solidFill>
                <a:cs typeface="Roboto" panose="02000000000000000000" pitchFamily="2" charset="0"/>
              </a:rPr>
            </a:b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rimson Pro Semi Bold" pitchFamily="34" charset="0"/>
                <a:ea typeface="Crimson Pro Semi Bold" pitchFamily="34" charset="-122"/>
                <a:cs typeface="Crimson Pro Semi Bold" pitchFamily="34" charset="-120"/>
              </a:rPr>
              <a:t>Global Implementation Model</a:t>
            </a:r>
            <a:br>
              <a:rPr lang="en-US" sz="1200" b="1" dirty="0"/>
            </a:b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C4D"/>
                </a:solidFill>
                <a:latin typeface="Roboto" panose="02000000000000000000" pitchFamily="2" charset="0"/>
                <a:ea typeface="Roboto" panose="02000000000000000000" pitchFamily="2" charset="0"/>
                <a:cs typeface="Roboto" panose="02000000000000000000" pitchFamily="2" charset="0"/>
              </a:rPr>
              <a:t>1 National Partnerships</a:t>
            </a: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200" dirty="0">
                <a:solidFill>
                  <a:srgbClr val="4C4C4D"/>
                </a:solidFill>
                <a:latin typeface="Roboto" panose="02000000000000000000" pitchFamily="2" charset="0"/>
                <a:ea typeface="Roboto" panose="02000000000000000000" pitchFamily="2" charset="0"/>
                <a:cs typeface="Roboto" panose="02000000000000000000" pitchFamily="2" charset="0"/>
              </a:rPr>
              <a:t>Engage with countries and local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C4D"/>
                </a:solidFill>
                <a:latin typeface="Roboto" panose="02000000000000000000" pitchFamily="2" charset="0"/>
                <a:ea typeface="Roboto" panose="02000000000000000000" pitchFamily="2" charset="0"/>
                <a:cs typeface="Roboto" panose="02000000000000000000" pitchFamily="2" charset="0"/>
              </a:rPr>
              <a:t>2 Local Facilitators: </a:t>
            </a:r>
            <a:r>
              <a:rPr lang="en-US" sz="1200" dirty="0">
                <a:solidFill>
                  <a:srgbClr val="4C4C4D"/>
                </a:solidFill>
                <a:latin typeface="Roboto" panose="02000000000000000000" pitchFamily="2" charset="0"/>
                <a:ea typeface="Roboto" panose="02000000000000000000" pitchFamily="2" charset="0"/>
                <a:cs typeface="Roboto" panose="02000000000000000000" pitchFamily="2" charset="0"/>
              </a:rPr>
              <a:t>Creating Local Infrastructure for Model Deployment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C4D"/>
                </a:solidFill>
                <a:latin typeface="Roboto" panose="02000000000000000000" pitchFamily="2" charset="0"/>
                <a:ea typeface="Roboto" panose="02000000000000000000" pitchFamily="2" charset="0"/>
                <a:cs typeface="Roboto" panose="02000000000000000000" pitchFamily="2" charset="0"/>
              </a:rPr>
              <a:t>3 Establishing a Network of Local Cell Leader: </a:t>
            </a:r>
            <a:r>
              <a:rPr lang="en-US" sz="800" dirty="0">
                <a:solidFill>
                  <a:srgbClr val="4C4C4D"/>
                </a:solidFill>
                <a:latin typeface="Roboto" panose="02000000000000000000" pitchFamily="2" charset="0"/>
                <a:ea typeface="Roboto" panose="02000000000000000000" pitchFamily="2" charset="0"/>
                <a:cs typeface="Roboto" panose="02000000000000000000" pitchFamily="2" charset="0"/>
              </a:rPr>
              <a:t>Equip local cell leaders by comprehensive training and ongoing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C4D"/>
                </a:solidFill>
                <a:latin typeface="Roboto" panose="02000000000000000000" pitchFamily="2" charset="0"/>
                <a:ea typeface="Roboto" panose="02000000000000000000" pitchFamily="2" charset="0"/>
                <a:cs typeface="Roboto" panose="02000000000000000000" pitchFamily="2" charset="0"/>
              </a:rPr>
              <a:t>4 Volunteer Network: </a:t>
            </a:r>
            <a:r>
              <a:rPr lang="en-US" sz="1200" dirty="0">
                <a:solidFill>
                  <a:srgbClr val="4C4C4D"/>
                </a:solidFill>
                <a:latin typeface="Roboto" panose="02000000000000000000" pitchFamily="2" charset="0"/>
                <a:ea typeface="Roboto" panose="02000000000000000000" pitchFamily="2" charset="0"/>
                <a:cs typeface="Roboto" panose="02000000000000000000" pitchFamily="2" charset="0"/>
              </a:rPr>
              <a:t>Create a community support system based on local volunteers</a:t>
            </a:r>
          </a:p>
          <a:p>
            <a:r>
              <a:rPr lang="en-US" sz="1200" b="1" dirty="0">
                <a:solidFill>
                  <a:srgbClr val="4C4C4D"/>
                </a:solidFill>
                <a:latin typeface="Roboto" panose="02000000000000000000" pitchFamily="2" charset="0"/>
                <a:ea typeface="Roboto" panose="02000000000000000000" pitchFamily="2" charset="0"/>
                <a:cs typeface="Roboto" panose="02000000000000000000" pitchFamily="2" charset="0"/>
              </a:rPr>
              <a:t>5 Ongoing Information: </a:t>
            </a:r>
            <a:r>
              <a:rPr lang="en-US" sz="1200" dirty="0">
                <a:solidFill>
                  <a:srgbClr val="4C4C4D"/>
                </a:solidFill>
                <a:latin typeface="Roboto" panose="02000000000000000000" pitchFamily="2" charset="0"/>
                <a:ea typeface="Roboto" panose="02000000000000000000" pitchFamily="2" charset="0"/>
                <a:cs typeface="Roboto" panose="02000000000000000000" pitchFamily="2" charset="0"/>
              </a:rPr>
              <a:t>Maintain volunteer 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C4C4D"/>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4C4C4D"/>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panose="02000000000000000000" pitchFamily="2" charset="0"/>
              <a:ea typeface="Roboto" panose="02000000000000000000" pitchFamily="2" charset="0"/>
              <a:cs typeface="Roboto" panose="02000000000000000000"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29710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nSpc>
                <a:spcPct val="120000"/>
              </a:lnSpc>
            </a:pPr>
            <a:r>
              <a:rPr lang="en-US" sz="1200" b="1" dirty="0">
                <a:solidFill>
                  <a:srgbClr val="595959"/>
                </a:solidFill>
                <a:cs typeface="Roboto" panose="02000000000000000000" pitchFamily="2" charset="0"/>
              </a:rPr>
              <a:t>Purple Vest Training Curriculum</a:t>
            </a:r>
            <a:br>
              <a:rPr lang="en-US" sz="1050" b="1" dirty="0">
                <a:solidFill>
                  <a:srgbClr val="595959"/>
                </a:solidFill>
                <a:cs typeface="Roboto" panose="02000000000000000000" pitchFamily="2" charset="0"/>
              </a:rPr>
            </a:br>
            <a:r>
              <a:rPr lang="en-US" b="1" dirty="0">
                <a:solidFill>
                  <a:srgbClr val="595959"/>
                </a:solidFill>
                <a:cs typeface="Roboto" panose="02000000000000000000" pitchFamily="2" charset="0"/>
              </a:rPr>
              <a:t>Disability Awareness </a:t>
            </a:r>
            <a:r>
              <a:rPr lang="en-US" dirty="0">
                <a:solidFill>
                  <a:srgbClr val="595959"/>
                </a:solidFill>
                <a:cs typeface="Roboto" panose="02000000000000000000" pitchFamily="2" charset="0"/>
              </a:rPr>
              <a:t>- </a:t>
            </a:r>
            <a:r>
              <a:rPr lang="en-US" sz="1200" dirty="0">
                <a:solidFill>
                  <a:srgbClr val="595959"/>
                </a:solidFill>
                <a:cs typeface="Roboto" panose="02000000000000000000" pitchFamily="2" charset="0"/>
              </a:rPr>
              <a:t>Understanding diverse disabilities.</a:t>
            </a:r>
          </a:p>
          <a:p>
            <a:pPr>
              <a:lnSpc>
                <a:spcPct val="120000"/>
              </a:lnSpc>
            </a:pPr>
            <a:r>
              <a:rPr lang="en-US" sz="1200" b="1" dirty="0">
                <a:solidFill>
                  <a:srgbClr val="595959"/>
                </a:solidFill>
                <a:cs typeface="Roboto" panose="02000000000000000000" pitchFamily="2" charset="0"/>
              </a:rPr>
              <a:t>Emergency Challenges </a:t>
            </a:r>
            <a:r>
              <a:rPr lang="en-US" sz="1200" dirty="0">
                <a:solidFill>
                  <a:srgbClr val="595959"/>
                </a:solidFill>
                <a:cs typeface="Roboto" panose="02000000000000000000" pitchFamily="2" charset="0"/>
              </a:rPr>
              <a:t>- Identifying unique needs in crises.</a:t>
            </a:r>
          </a:p>
          <a:p>
            <a:pPr>
              <a:lnSpc>
                <a:spcPct val="120000"/>
              </a:lnSpc>
            </a:pPr>
            <a:r>
              <a:rPr lang="en-US" sz="1200" b="1" dirty="0">
                <a:solidFill>
                  <a:srgbClr val="595959"/>
                </a:solidFill>
                <a:cs typeface="Roboto" panose="02000000000000000000" pitchFamily="2" charset="0"/>
              </a:rPr>
              <a:t>Preparedness Steps </a:t>
            </a:r>
            <a:r>
              <a:rPr lang="en-US" sz="1200" dirty="0">
                <a:solidFill>
                  <a:srgbClr val="595959"/>
                </a:solidFill>
                <a:cs typeface="Roboto" panose="02000000000000000000" pitchFamily="2" charset="0"/>
              </a:rPr>
              <a:t>- Learning practical preparation including working with other stakeholders.</a:t>
            </a:r>
          </a:p>
          <a:p>
            <a:pPr>
              <a:lnSpc>
                <a:spcPct val="120000"/>
              </a:lnSpc>
            </a:pPr>
            <a:r>
              <a:rPr lang="en-US" sz="1200" b="1" dirty="0">
                <a:solidFill>
                  <a:srgbClr val="595959"/>
                </a:solidFill>
                <a:cs typeface="Roboto" panose="02000000000000000000" pitchFamily="2" charset="0"/>
              </a:rPr>
              <a:t>Workshops</a:t>
            </a:r>
            <a:r>
              <a:rPr lang="en-US" sz="1200" dirty="0">
                <a:solidFill>
                  <a:srgbClr val="595959"/>
                </a:solidFill>
                <a:cs typeface="Roboto" panose="02000000000000000000" pitchFamily="2" charset="0"/>
              </a:rPr>
              <a:t> - Writing personal evacuation plans</a:t>
            </a:r>
          </a:p>
          <a:p>
            <a:pPr>
              <a:lnSpc>
                <a:spcPct val="120000"/>
              </a:lnSpc>
            </a:pPr>
            <a:r>
              <a:rPr lang="en-US" sz="1200" b="1" dirty="0">
                <a:solidFill>
                  <a:srgbClr val="595959"/>
                </a:solidFill>
                <a:cs typeface="Roboto" panose="02000000000000000000" pitchFamily="2" charset="0"/>
              </a:rPr>
              <a:t>Evacuation scenarios Practice </a:t>
            </a:r>
            <a:r>
              <a:rPr lang="en-US" sz="1200" dirty="0">
                <a:solidFill>
                  <a:srgbClr val="595959"/>
                </a:solidFill>
                <a:cs typeface="Roboto" panose="02000000000000000000" pitchFamily="2" charset="0"/>
              </a:rPr>
              <a:t>- Including practicing on evacuation means</a:t>
            </a:r>
          </a:p>
          <a:p>
            <a:pPr>
              <a:lnSpc>
                <a:spcPct val="120000"/>
              </a:lnSpc>
            </a:pPr>
            <a:r>
              <a:rPr lang="en-US" sz="1200" b="1" dirty="0">
                <a:solidFill>
                  <a:srgbClr val="595959"/>
                </a:solidFill>
                <a:cs typeface="Roboto" panose="02000000000000000000" pitchFamily="2" charset="0"/>
              </a:rPr>
              <a:t>Accessible Assistance</a:t>
            </a:r>
            <a:r>
              <a:rPr lang="en-US" b="1" dirty="0">
                <a:solidFill>
                  <a:srgbClr val="595959"/>
                </a:solidFill>
                <a:cs typeface="Roboto" panose="02000000000000000000" pitchFamily="2" charset="0"/>
              </a:rPr>
              <a:t> </a:t>
            </a:r>
            <a:r>
              <a:rPr lang="en-US" dirty="0">
                <a:solidFill>
                  <a:srgbClr val="595959"/>
                </a:solidFill>
                <a:cs typeface="Roboto" panose="02000000000000000000" pitchFamily="2" charset="0"/>
              </a:rPr>
              <a:t>- </a:t>
            </a:r>
            <a:r>
              <a:rPr lang="en-US" sz="1200" dirty="0">
                <a:solidFill>
                  <a:srgbClr val="595959"/>
                </a:solidFill>
                <a:cs typeface="Roboto" panose="02000000000000000000" pitchFamily="2" charset="0"/>
              </a:rPr>
              <a:t>Providing support for people with disabilities.</a:t>
            </a:r>
          </a:p>
          <a:p>
            <a:endParaRPr lang="he-IL" dirty="0"/>
          </a:p>
        </p:txBody>
      </p:sp>
      <p:sp>
        <p:nvSpPr>
          <p:cNvPr id="4" name="מציין מיקום של מספר שקופית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8026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95959"/>
                </a:solidFill>
                <a:cs typeface="Roboto" panose="02000000000000000000" pitchFamily="2" charset="0"/>
              </a:rPr>
              <a:t>The Model's Unique Strengths</a:t>
            </a:r>
            <a:br>
              <a:rPr lang="en-US" sz="1200" b="1" dirty="0">
                <a:solidFill>
                  <a:srgbClr val="595959"/>
                </a:solidFill>
                <a:cs typeface="Roboto" panose="02000000000000000000" pitchFamily="2" charset="0"/>
              </a:rPr>
            </a:br>
            <a:r>
              <a:rPr lang="en-US" dirty="0"/>
              <a:t>1. Globally Applicable - Can be implemented anywhere</a:t>
            </a:r>
          </a:p>
          <a:p>
            <a:r>
              <a:rPr lang="en-US" dirty="0"/>
              <a:t>2. Universally Relevant - Benefits everyone in the community</a:t>
            </a:r>
          </a:p>
          <a:p>
            <a:r>
              <a:rPr lang="en-US" dirty="0"/>
              <a:t>3. Local Task Force - Relies on area experts</a:t>
            </a:r>
          </a:p>
          <a:p>
            <a:r>
              <a:rPr lang="en-US" dirty="0"/>
              <a:t>4. Bridges Existing Gaps - Addresses emergency response shortfalls</a:t>
            </a:r>
          </a:p>
          <a:p>
            <a:r>
              <a:rPr lang="en-US" dirty="0"/>
              <a:t>5. Global Community - Connects members via the Purple Vest app</a:t>
            </a: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13132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b="1" dirty="0">
                <a:solidFill>
                  <a:srgbClr val="595959"/>
                </a:solidFill>
                <a:cs typeface="Roboto" panose="02000000000000000000" pitchFamily="2" charset="0"/>
              </a:rPr>
              <a:t>The Purple Vest App</a:t>
            </a:r>
            <a:endParaRPr lang="en-US" sz="1200" b="1" dirty="0">
              <a:solidFill>
                <a:srgbClr val="595959"/>
              </a:solidFill>
              <a:cs typeface="Roboto" panose="02000000000000000000" pitchFamily="2" charset="0"/>
            </a:endParaRPr>
          </a:p>
          <a:p>
            <a:pPr marL="171450" indent="-171450">
              <a:lnSpc>
                <a:spcPct val="100000"/>
              </a:lnSpc>
              <a:buFont typeface="Arial" panose="020B0604020202020204" pitchFamily="34" charset="0"/>
              <a:buChar char="•"/>
            </a:pPr>
            <a:r>
              <a:rPr lang="en-US" sz="1200" dirty="0">
                <a:solidFill>
                  <a:srgbClr val="595959"/>
                </a:solidFill>
                <a:cs typeface="Roboto" panose="02000000000000000000" pitchFamily="2" charset="0"/>
              </a:rPr>
              <a:t>Connects volunteers with people with disability and elderly needing help.</a:t>
            </a:r>
          </a:p>
          <a:p>
            <a:pPr marL="171450" indent="-171450">
              <a:lnSpc>
                <a:spcPct val="100000"/>
              </a:lnSpc>
              <a:buFont typeface="Arial" panose="020B0604020202020204" pitchFamily="34" charset="0"/>
              <a:buChar char="•"/>
            </a:pPr>
            <a:r>
              <a:rPr lang="en-US" sz="1200" dirty="0">
                <a:solidFill>
                  <a:srgbClr val="595959"/>
                </a:solidFill>
                <a:cs typeface="Roboto" panose="02000000000000000000" pitchFamily="2" charset="0"/>
              </a:rPr>
              <a:t>Enables aid requests during emergencies.</a:t>
            </a:r>
          </a:p>
          <a:p>
            <a:pPr marL="171450" indent="-171450">
              <a:lnSpc>
                <a:spcPct val="100000"/>
              </a:lnSpc>
              <a:buFont typeface="Arial" panose="020B0604020202020204" pitchFamily="34" charset="0"/>
              <a:buChar char="•"/>
            </a:pPr>
            <a:r>
              <a:rPr lang="en-US" sz="1200" dirty="0">
                <a:solidFill>
                  <a:srgbClr val="595959"/>
                </a:solidFill>
                <a:cs typeface="Roboto" panose="02000000000000000000" pitchFamily="2" charset="0"/>
              </a:rPr>
              <a:t>Activates volunteer alerts during incidents.</a:t>
            </a:r>
          </a:p>
          <a:p>
            <a:pPr marL="171450" indent="-171450">
              <a:lnSpc>
                <a:spcPct val="100000"/>
              </a:lnSpc>
              <a:buFont typeface="Arial" panose="020B0604020202020204" pitchFamily="34" charset="0"/>
              <a:buChar char="•"/>
            </a:pPr>
            <a:r>
              <a:rPr lang="en-US" sz="1200" dirty="0">
                <a:solidFill>
                  <a:srgbClr val="595959"/>
                </a:solidFill>
                <a:cs typeface="Roboto" panose="02000000000000000000" pitchFamily="2" charset="0"/>
              </a:rPr>
              <a:t>Facilitates personal connections.</a:t>
            </a:r>
          </a:p>
          <a:p>
            <a:pPr marL="171450" indent="-171450">
              <a:lnSpc>
                <a:spcPct val="100000"/>
              </a:lnSpc>
              <a:buFont typeface="Arial" panose="020B0604020202020204" pitchFamily="34" charset="0"/>
              <a:buChar char="•"/>
            </a:pPr>
            <a:r>
              <a:rPr lang="en-US" sz="1200" dirty="0">
                <a:solidFill>
                  <a:srgbClr val="595959"/>
                </a:solidFill>
                <a:cs typeface="Roboto" panose="02000000000000000000" pitchFamily="2" charset="0"/>
              </a:rPr>
              <a:t>Offers customized disaster management tools.</a:t>
            </a:r>
          </a:p>
          <a:p>
            <a:pPr marL="171450" indent="-171450">
              <a:lnSpc>
                <a:spcPct val="100000"/>
              </a:lnSpc>
              <a:buFont typeface="Arial" panose="020B0604020202020204" pitchFamily="34" charset="0"/>
              <a:buChar char="•"/>
            </a:pPr>
            <a:r>
              <a:rPr lang="en-US" sz="1200" dirty="0">
                <a:solidFill>
                  <a:srgbClr val="595959"/>
                </a:solidFill>
                <a:cs typeface="Roboto" panose="02000000000000000000" pitchFamily="2" charset="0"/>
              </a:rPr>
              <a:t>A unique tool for emergencies, tailored to the location.</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52119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1" dirty="0">
                <a:solidFill>
                  <a:srgbClr val="595959"/>
                </a:solidFill>
                <a:cs typeface="Roboto" panose="02000000000000000000" pitchFamily="2" charset="0"/>
              </a:rPr>
              <a:t>The Purple Vest Mission: Bridging between Technologies and emergencies.</a:t>
            </a:r>
            <a:endParaRPr lang="en-US" dirty="0"/>
          </a:p>
          <a:p>
            <a:r>
              <a:rPr lang="en-US" dirty="0"/>
              <a:t>Tikkun Olam Makers</a:t>
            </a:r>
          </a:p>
          <a:p>
            <a:r>
              <a:rPr lang="en-US" dirty="0"/>
              <a:t>TA'AL</a:t>
            </a:r>
          </a:p>
          <a:p>
            <a:r>
              <a:rPr lang="en-US" dirty="0" err="1"/>
              <a:t>Airobotics</a:t>
            </a:r>
            <a:r>
              <a:rPr lang="en-US" dirty="0"/>
              <a:t> – Trusted Autonomous Drones</a:t>
            </a:r>
            <a:br>
              <a:rPr lang="en-US" dirty="0"/>
            </a:br>
            <a:r>
              <a:rPr lang="en-US" dirty="0"/>
              <a:t>relaxelf.io</a:t>
            </a:r>
            <a:br>
              <a:rPr lang="en-US" dirty="0"/>
            </a:br>
            <a:r>
              <a:rPr lang="en-US" dirty="0" err="1"/>
              <a:t>Bettear</a:t>
            </a:r>
            <a:br>
              <a:rPr lang="en-US" dirty="0"/>
            </a:br>
            <a:r>
              <a:rPr lang="en-US" dirty="0"/>
              <a:t>Right Hear – App for Visually Impaired &amp; Blind People</a:t>
            </a:r>
            <a:br>
              <a:rPr lang="en-US" dirty="0"/>
            </a:br>
            <a:r>
              <a:rPr lang="en-US" dirty="0"/>
              <a:t>Siri – Apple</a:t>
            </a:r>
            <a:br>
              <a:rPr lang="en-US" dirty="0"/>
            </a:br>
            <a:r>
              <a:rPr lang="en-US" dirty="0"/>
              <a:t>Step hear – Accessibility in 123</a:t>
            </a:r>
            <a:br>
              <a:rPr lang="en-US" dirty="0"/>
            </a:br>
            <a:r>
              <a:rPr lang="en-US" dirty="0"/>
              <a:t>Google Translate </a:t>
            </a:r>
            <a:br>
              <a:rPr lang="en-US" dirty="0"/>
            </a:br>
            <a:r>
              <a:rPr lang="en-US" dirty="0"/>
              <a:t>App Review: Aira Explorer - Sight Support</a:t>
            </a:r>
          </a:p>
        </p:txBody>
      </p:sp>
      <p:sp>
        <p:nvSpPr>
          <p:cNvPr id="4" name="מציין מיקום של מספר שקופית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89011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054950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27/02/2025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27/02/2025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27/02/2025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27/02/2025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27/02/2025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27/02/2025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27/02/2025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27/02/2025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27/02/2025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27/02/2025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27/02/2025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svg"/><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PVM@AISRAEL.ORG" TargetMode="External"/><Relationship Id="rId5" Type="http://schemas.openxmlformats.org/officeDocument/2006/relationships/hyperlink" Target="http://Purple-vest.net"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019909" y="1000664"/>
            <a:ext cx="8172091" cy="2073065"/>
          </a:xfrm>
        </p:spPr>
        <p:txBody>
          <a:bodyPr>
            <a:normAutofit fontScale="90000"/>
          </a:bodyPr>
          <a:lstStyle/>
          <a:p>
            <a:r>
              <a:rPr lang="en-US" sz="7200" b="1" dirty="0">
                <a:solidFill>
                  <a:srgbClr val="595959"/>
                </a:solidFill>
              </a:rPr>
              <a:t>PURPLE VEST: </a:t>
            </a:r>
            <a:br>
              <a:rPr lang="en-US" sz="7200" b="1" dirty="0">
                <a:solidFill>
                  <a:srgbClr val="595959"/>
                </a:solidFill>
              </a:rPr>
            </a:br>
            <a:r>
              <a:rPr lang="en-US" sz="6700" b="1" dirty="0">
                <a:solidFill>
                  <a:srgbClr val="595959"/>
                </a:solidFill>
              </a:rPr>
              <a:t>Leave No One Behind</a:t>
            </a:r>
            <a:r>
              <a:rPr lang="en-US" sz="5300" b="1" dirty="0">
                <a:solidFill>
                  <a:srgbClr val="595959"/>
                </a:solidFill>
                <a:latin typeface="Roboto" panose="02000000000000000000" pitchFamily="2" charset="0"/>
                <a:ea typeface="Roboto" panose="02000000000000000000" pitchFamily="2" charset="0"/>
              </a:rPr>
              <a:t> </a:t>
            </a:r>
            <a:endParaRPr lang="en-GB" b="1"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4249595" y="3480531"/>
            <a:ext cx="5230108" cy="2211557"/>
          </a:xfrm>
        </p:spPr>
        <p:txBody>
          <a:bodyPr>
            <a:normAutofit fontScale="92500" lnSpcReduction="20000"/>
          </a:bodyPr>
          <a:lstStyle/>
          <a:p>
            <a:pPr algn="l">
              <a:lnSpc>
                <a:spcPct val="110000"/>
              </a:lnSpc>
            </a:pPr>
            <a:r>
              <a:rPr lang="en-US" sz="2800" b="1" dirty="0">
                <a:solidFill>
                  <a:srgbClr val="595959"/>
                </a:solidFill>
                <a:latin typeface="Roboto" panose="02000000000000000000" pitchFamily="2" charset="0"/>
                <a:ea typeface="Roboto" panose="02000000000000000000" pitchFamily="2" charset="0"/>
              </a:rPr>
              <a:t>Michal Rimon, CEO</a:t>
            </a:r>
          </a:p>
          <a:p>
            <a:pPr algn="l">
              <a:lnSpc>
                <a:spcPct val="110000"/>
              </a:lnSpc>
            </a:pPr>
            <a:r>
              <a:rPr lang="en-US" sz="2800" b="1" dirty="0">
                <a:solidFill>
                  <a:srgbClr val="595959"/>
                </a:solidFill>
                <a:latin typeface="Roboto" panose="02000000000000000000" pitchFamily="2" charset="0"/>
                <a:ea typeface="Roboto" panose="02000000000000000000" pitchFamily="2" charset="0"/>
              </a:rPr>
              <a:t>Access Israel</a:t>
            </a:r>
          </a:p>
          <a:p>
            <a:pPr algn="l">
              <a:lnSpc>
                <a:spcPct val="110000"/>
              </a:lnSpc>
            </a:pPr>
            <a:r>
              <a:rPr lang="en-US" sz="2800" dirty="0">
                <a:solidFill>
                  <a:srgbClr val="595959"/>
                </a:solidFill>
                <a:latin typeface="Roboto" panose="02000000000000000000" pitchFamily="2" charset="0"/>
                <a:ea typeface="Roboto" panose="02000000000000000000" pitchFamily="2" charset="0"/>
              </a:rPr>
              <a:t>Israel</a:t>
            </a:r>
          </a:p>
          <a:p>
            <a:pPr algn="l">
              <a:lnSpc>
                <a:spcPct val="110000"/>
              </a:lnSpc>
            </a:pPr>
            <a:r>
              <a:rPr lang="en-US" sz="2600" dirty="0">
                <a:solidFill>
                  <a:srgbClr val="595959"/>
                </a:solidFill>
                <a:effectLst/>
                <a:latin typeface="Arial" panose="020B0604020202020204" pitchFamily="34" charset="0"/>
                <a:ea typeface="MS Mincho" panose="02020609040205080304" pitchFamily="49" charset="-128"/>
                <a:cs typeface="Arial" panose="020B0604020202020204" pitchFamily="34" charset="0"/>
              </a:rPr>
              <a:t>Disability Inclusive Disaster Risk Reduction (DRR)</a:t>
            </a:r>
          </a:p>
          <a:p>
            <a:pPr algn="l">
              <a:lnSpc>
                <a:spcPct val="110000"/>
              </a:lnSpc>
            </a:pPr>
            <a:endParaRPr lang="en-US" sz="1800"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599915" y="5656027"/>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solidFill>
                  <a:srgbClr val="595959"/>
                </a:solidFill>
                <a:latin typeface="Roboto" panose="02000000000000000000" pitchFamily="2" charset="0"/>
                <a:ea typeface="Roboto" panose="02000000000000000000" pitchFamily="2" charset="0"/>
              </a:rPr>
              <a:t>March 5</a:t>
            </a:r>
            <a:r>
              <a:rPr lang="en-US" sz="2400" b="1" baseline="30000" dirty="0">
                <a:solidFill>
                  <a:srgbClr val="595959"/>
                </a:solidFill>
                <a:latin typeface="Roboto" panose="02000000000000000000" pitchFamily="2" charset="0"/>
                <a:ea typeface="Roboto" panose="02000000000000000000" pitchFamily="2" charset="0"/>
              </a:rPr>
              <a:t>th</a:t>
            </a:r>
            <a:r>
              <a:rPr lang="en-US" sz="2400" b="1" dirty="0">
                <a:solidFill>
                  <a:srgbClr val="595959"/>
                </a:solidFill>
                <a:latin typeface="Roboto" panose="02000000000000000000" pitchFamily="2" charset="0"/>
                <a:ea typeface="Roboto" panose="02000000000000000000" pitchFamily="2" charset="0"/>
              </a:rPr>
              <a:t> 12:40-13:10</a:t>
            </a:r>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pic>
        <p:nvPicPr>
          <p:cNvPr id="5" name="Image 0" descr="A black and white photograph showing a group of people assisting an elderly person in a wheelchair. Several individuals, some wearing caps and reflective vests, are carefully lifting or securing her near the back of a van. The scene suggests a humanitarian effort, possibly an evacuation or assistance operation.">
            <a:extLst>
              <a:ext uri="{FF2B5EF4-FFF2-40B4-BE49-F238E27FC236}">
                <a16:creationId xmlns:a16="http://schemas.microsoft.com/office/drawing/2014/main" id="{64A414DC-3C21-4D74-8400-2E595F4670E7}"/>
              </a:ext>
            </a:extLst>
          </p:cNvPr>
          <p:cNvPicPr>
            <a:picLocks noChangeAspect="1"/>
          </p:cNvPicPr>
          <p:nvPr/>
        </p:nvPicPr>
        <p:blipFill>
          <a:blip r:embed="rId3"/>
          <a:stretch>
            <a:fillRect/>
          </a:stretch>
        </p:blipFill>
        <p:spPr>
          <a:xfrm>
            <a:off x="0" y="1000664"/>
            <a:ext cx="3904891" cy="5857336"/>
          </a:xfrm>
          <a:prstGeom prst="rect">
            <a:avLst/>
          </a:prstGeom>
        </p:spPr>
      </p:pic>
      <p:pic>
        <p:nvPicPr>
          <p:cNvPr id="8" name="תמונה 7" descr="תמונה שמכילה טקסט, גופן, לוגו, גרפיקה&#10;&#10;תוכן שנוצר על-ידי בינה מלאכותית עשוי להיות שגוי.">
            <a:extLst>
              <a:ext uri="{FF2B5EF4-FFF2-40B4-BE49-F238E27FC236}">
                <a16:creationId xmlns:a16="http://schemas.microsoft.com/office/drawing/2014/main" id="{CAA411F0-441D-D5E9-7AE1-86EEA28929A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86429" y="4274820"/>
            <a:ext cx="3231301" cy="2583180"/>
          </a:xfrm>
          <a:prstGeom prst="rect">
            <a:avLst/>
          </a:prstGeom>
        </p:spPr>
      </p:pic>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6625243" y="311285"/>
            <a:ext cx="4308645" cy="1464379"/>
          </a:xfrm>
        </p:spPr>
        <p:txBody>
          <a:bodyPr/>
          <a:lstStyle/>
          <a:p>
            <a:r>
              <a:rPr lang="en-US" b="1" dirty="0">
                <a:solidFill>
                  <a:srgbClr val="595959"/>
                </a:solidFill>
                <a:cs typeface="Roboto" panose="02000000000000000000" pitchFamily="2" charset="0"/>
              </a:rPr>
              <a:t>Our Mission</a:t>
            </a:r>
            <a:br>
              <a:rPr lang="en-US" b="1" dirty="0">
                <a:solidFill>
                  <a:srgbClr val="595959"/>
                </a:solidFill>
                <a:cs typeface="Roboto" panose="02000000000000000000" pitchFamily="2" charset="0"/>
              </a:rPr>
            </a:br>
            <a:endParaRPr lang="en-GB" b="1" dirty="0">
              <a:solidFill>
                <a:srgbClr val="595959"/>
              </a:solidFill>
              <a:cs typeface="Roboto" panose="02000000000000000000" pitchFamily="2" charset="0"/>
            </a:endParaRPr>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4" name="תיבת טקסט 3">
            <a:extLst>
              <a:ext uri="{FF2B5EF4-FFF2-40B4-BE49-F238E27FC236}">
                <a16:creationId xmlns:a16="http://schemas.microsoft.com/office/drawing/2014/main" id="{4AB71CC6-FF25-1517-8116-2F4921FA6065}"/>
              </a:ext>
            </a:extLst>
          </p:cNvPr>
          <p:cNvSpPr txBox="1"/>
          <p:nvPr/>
        </p:nvSpPr>
        <p:spPr>
          <a:xfrm>
            <a:off x="6824749" y="1304499"/>
            <a:ext cx="5137266" cy="3606115"/>
          </a:xfrm>
          <a:prstGeom prst="rect">
            <a:avLst/>
          </a:prstGeom>
          <a:noFill/>
        </p:spPr>
        <p:txBody>
          <a:bodyPr wrap="square">
            <a:spAutoFit/>
          </a:bodyPr>
          <a:lstStyle/>
          <a:p>
            <a:pPr marL="0" indent="0">
              <a:lnSpc>
                <a:spcPts val="5550"/>
              </a:lnSpc>
              <a:buNone/>
            </a:pP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Ensure preparedness to accessibility in times of emergency leveraging on the human factor to ensure that no one is left behind.</a:t>
            </a:r>
          </a:p>
        </p:txBody>
      </p:sp>
      <p:pic>
        <p:nvPicPr>
          <p:cNvPr id="7" name="תמונה 6">
            <a:extLst>
              <a:ext uri="{FF2B5EF4-FFF2-40B4-BE49-F238E27FC236}">
                <a16:creationId xmlns:a16="http://schemas.microsoft.com/office/drawing/2014/main" id="{BCBD72C7-2E5A-2DFC-459F-FF22ECB18A3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733701" y="-3624"/>
            <a:ext cx="1512300" cy="1208969"/>
          </a:xfrm>
          <a:prstGeom prst="rect">
            <a:avLst/>
          </a:prstGeom>
        </p:spPr>
      </p:pic>
      <p:graphicFrame>
        <p:nvGraphicFramePr>
          <p:cNvPr id="5" name="דיאגרמה 4" descr="3 rectangles showing the text:&#10;Trained Task Force, Real-Time Assistance, Ongoing Information.">
            <a:extLst>
              <a:ext uri="{FF2B5EF4-FFF2-40B4-BE49-F238E27FC236}">
                <a16:creationId xmlns:a16="http://schemas.microsoft.com/office/drawing/2014/main" id="{E29CA299-0291-7175-B626-A0CE1F7B9FFE}"/>
              </a:ext>
            </a:extLst>
          </p:cNvPr>
          <p:cNvGraphicFramePr/>
          <p:nvPr>
            <p:extLst>
              <p:ext uri="{D42A27DB-BD31-4B8C-83A1-F6EECF244321}">
                <p14:modId xmlns:p14="http://schemas.microsoft.com/office/powerpoint/2010/main" val="610120975"/>
              </p:ext>
            </p:extLst>
          </p:nvPr>
        </p:nvGraphicFramePr>
        <p:xfrm>
          <a:off x="4705598" y="4779325"/>
          <a:ext cx="7378337" cy="1942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A smiling elderly woman with gray hair, wearing a cream-colored fleece jacket, holds hands with a younger woman wearing a purple volunteer vest with accessibility symbols and text. They are standing outdoors in front of a tree and a building, with a black car visible in the background.">
            <a:extLst>
              <a:ext uri="{FF2B5EF4-FFF2-40B4-BE49-F238E27FC236}">
                <a16:creationId xmlns:a16="http://schemas.microsoft.com/office/drawing/2014/main" id="{C4ABD101-018F-E229-ACC7-FDD8E78A05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147" r="8642"/>
          <a:stretch/>
        </p:blipFill>
        <p:spPr bwMode="auto">
          <a:xfrm>
            <a:off x="49874" y="110317"/>
            <a:ext cx="6442364" cy="6496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F8C6AB-0AA7-7DA2-8A76-A8E1B231E542}"/>
              </a:ext>
            </a:extLst>
          </p:cNvPr>
          <p:cNvSpPr>
            <a:spLocks noGrp="1"/>
          </p:cNvSpPr>
          <p:nvPr>
            <p:ph type="title"/>
          </p:nvPr>
        </p:nvSpPr>
        <p:spPr>
          <a:xfrm>
            <a:off x="838200" y="314114"/>
            <a:ext cx="10515600" cy="1325563"/>
          </a:xfrm>
        </p:spPr>
        <p:txBody>
          <a:bodyPr/>
          <a:lstStyle/>
          <a:p>
            <a:r>
              <a:rPr lang="en-US" b="1" dirty="0">
                <a:solidFill>
                  <a:srgbClr val="595959"/>
                </a:solidFill>
                <a:cs typeface="Roboto" panose="02000000000000000000" pitchFamily="2" charset="0"/>
              </a:rPr>
              <a:t>Global Implementation Model</a:t>
            </a:r>
            <a:br>
              <a:rPr lang="en-US" b="1" dirty="0">
                <a:solidFill>
                  <a:srgbClr val="595959"/>
                </a:solidFill>
                <a:cs typeface="Roboto" panose="02000000000000000000" pitchFamily="2" charset="0"/>
              </a:rPr>
            </a:br>
            <a:endParaRPr lang="he-IL" b="1" dirty="0">
              <a:solidFill>
                <a:srgbClr val="595959"/>
              </a:solidFill>
              <a:cs typeface="Roboto" panose="02000000000000000000" pitchFamily="2" charset="0"/>
            </a:endParaRPr>
          </a:p>
        </p:txBody>
      </p:sp>
      <p:sp>
        <p:nvSpPr>
          <p:cNvPr id="4" name="מציין מיקום של כותרת תחתונה 3">
            <a:extLst>
              <a:ext uri="{FF2B5EF4-FFF2-40B4-BE49-F238E27FC236}">
                <a16:creationId xmlns:a16="http://schemas.microsoft.com/office/drawing/2014/main" id="{91EE8A45-6A90-C2C6-110E-7B522B48656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#ZeroCon25</a:t>
            </a:r>
            <a:endParaRPr lang="en-GB" dirty="0"/>
          </a:p>
        </p:txBody>
      </p:sp>
      <p:sp>
        <p:nvSpPr>
          <p:cNvPr id="5" name="מציין מיקום של מספר שקופית 4">
            <a:extLst>
              <a:ext uri="{FF2B5EF4-FFF2-40B4-BE49-F238E27FC236}">
                <a16:creationId xmlns:a16="http://schemas.microsoft.com/office/drawing/2014/main" id="{18620A29-D5C8-A208-470C-BE38FAC42C83}"/>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6" name="Image 0" descr="A large group of people wearing purple reflective vests pose together outdoors, smiling and making the sign for 'I love you' in sign language. Some individuals are holding certificates, while others are seated, including persons with disabilities.">
            <a:extLst>
              <a:ext uri="{FF2B5EF4-FFF2-40B4-BE49-F238E27FC236}">
                <a16:creationId xmlns:a16="http://schemas.microsoft.com/office/drawing/2014/main" id="{39A58EC2-04BE-68BA-6863-BC1E6FBD4BD9}"/>
              </a:ext>
            </a:extLst>
          </p:cNvPr>
          <p:cNvPicPr>
            <a:picLocks noChangeAspect="1"/>
          </p:cNvPicPr>
          <p:nvPr/>
        </p:nvPicPr>
        <p:blipFill>
          <a:blip r:embed="rId3"/>
          <a:stretch>
            <a:fillRect/>
          </a:stretch>
        </p:blipFill>
        <p:spPr>
          <a:xfrm>
            <a:off x="0" y="5289032"/>
            <a:ext cx="12192000" cy="1569811"/>
          </a:xfrm>
          <a:prstGeom prst="rect">
            <a:avLst/>
          </a:prstGeom>
        </p:spPr>
      </p:pic>
      <p:pic>
        <p:nvPicPr>
          <p:cNvPr id="27" name="Image 1" descr="Grey shape with the number 1">
            <a:extLst>
              <a:ext uri="{FF2B5EF4-FFF2-40B4-BE49-F238E27FC236}">
                <a16:creationId xmlns:a16="http://schemas.microsoft.com/office/drawing/2014/main" id="{2D6BBE7A-2730-2801-57E5-E6EA5F99561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67309" y="1157303"/>
            <a:ext cx="1102031" cy="1322469"/>
          </a:xfrm>
          <a:prstGeom prst="rect">
            <a:avLst/>
          </a:prstGeom>
        </p:spPr>
      </p:pic>
      <p:sp>
        <p:nvSpPr>
          <p:cNvPr id="33" name="תיבת טקסט 32">
            <a:extLst>
              <a:ext uri="{FF2B5EF4-FFF2-40B4-BE49-F238E27FC236}">
                <a16:creationId xmlns:a16="http://schemas.microsoft.com/office/drawing/2014/main" id="{006F27D0-680E-F5F5-6260-18A66B729668}"/>
              </a:ext>
            </a:extLst>
          </p:cNvPr>
          <p:cNvSpPr txBox="1"/>
          <p:nvPr/>
        </p:nvSpPr>
        <p:spPr>
          <a:xfrm>
            <a:off x="1418869" y="1648513"/>
            <a:ext cx="6453979" cy="352019"/>
          </a:xfrm>
          <a:prstGeom prst="rect">
            <a:avLst/>
          </a:prstGeom>
          <a:noFill/>
        </p:spPr>
        <p:txBody>
          <a:bodyPr wrap="square">
            <a:spAutoFit/>
          </a:bodyPr>
          <a:lstStyle/>
          <a:p>
            <a:pPr marL="0" indent="0" algn="l">
              <a:lnSpc>
                <a:spcPts val="1900"/>
              </a:lnSpc>
              <a:buNone/>
            </a:pPr>
            <a:r>
              <a:rPr lang="en-US" sz="2400" b="1" dirty="0">
                <a:solidFill>
                  <a:srgbClr val="4C4C4D"/>
                </a:solidFill>
                <a:latin typeface="Roboto" panose="02000000000000000000" pitchFamily="2" charset="0"/>
                <a:ea typeface="Roboto" panose="02000000000000000000" pitchFamily="2" charset="0"/>
                <a:cs typeface="Roboto" panose="02000000000000000000" pitchFamily="2" charset="0"/>
              </a:rPr>
              <a:t>National/ Organizational Partnerships</a:t>
            </a:r>
            <a:endParaRPr lang="en-US" sz="2400" b="1" dirty="0">
              <a:latin typeface="Roboto" panose="02000000000000000000" pitchFamily="2" charset="0"/>
              <a:ea typeface="Roboto" panose="02000000000000000000" pitchFamily="2" charset="0"/>
              <a:cs typeface="Roboto" panose="02000000000000000000" pitchFamily="2" charset="0"/>
            </a:endParaRPr>
          </a:p>
        </p:txBody>
      </p:sp>
      <p:pic>
        <p:nvPicPr>
          <p:cNvPr id="28" name="Image 2" descr="Grey shape with the number 2">
            <a:extLst>
              <a:ext uri="{FF2B5EF4-FFF2-40B4-BE49-F238E27FC236}">
                <a16:creationId xmlns:a16="http://schemas.microsoft.com/office/drawing/2014/main" id="{C2F840D7-7836-AE89-EC05-00F848D3D0E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67309" y="2587123"/>
            <a:ext cx="1102030" cy="1322468"/>
          </a:xfrm>
          <a:prstGeom prst="rect">
            <a:avLst/>
          </a:prstGeom>
        </p:spPr>
      </p:pic>
      <p:sp>
        <p:nvSpPr>
          <p:cNvPr id="37" name="תיבת טקסט 36">
            <a:extLst>
              <a:ext uri="{FF2B5EF4-FFF2-40B4-BE49-F238E27FC236}">
                <a16:creationId xmlns:a16="http://schemas.microsoft.com/office/drawing/2014/main" id="{BF5EEB9E-962E-9950-EBCC-250312932730}"/>
              </a:ext>
            </a:extLst>
          </p:cNvPr>
          <p:cNvSpPr txBox="1"/>
          <p:nvPr/>
        </p:nvSpPr>
        <p:spPr>
          <a:xfrm>
            <a:off x="1489805" y="3009489"/>
            <a:ext cx="6099242" cy="352019"/>
          </a:xfrm>
          <a:prstGeom prst="rect">
            <a:avLst/>
          </a:prstGeom>
          <a:noFill/>
        </p:spPr>
        <p:txBody>
          <a:bodyPr wrap="square">
            <a:spAutoFit/>
          </a:bodyPr>
          <a:lstStyle/>
          <a:p>
            <a:pPr marL="0" indent="0" algn="l">
              <a:lnSpc>
                <a:spcPts val="1900"/>
              </a:lnSpc>
              <a:buNone/>
            </a:pPr>
            <a:r>
              <a:rPr lang="en-US" sz="2400" b="1" dirty="0">
                <a:solidFill>
                  <a:srgbClr val="4C4C4D"/>
                </a:solidFill>
                <a:latin typeface="Roboto" panose="02000000000000000000" pitchFamily="2" charset="0"/>
                <a:ea typeface="Roboto" panose="02000000000000000000" pitchFamily="2" charset="0"/>
                <a:cs typeface="Roboto" panose="02000000000000000000" pitchFamily="2" charset="0"/>
              </a:rPr>
              <a:t>Local Facilitators</a:t>
            </a:r>
          </a:p>
        </p:txBody>
      </p:sp>
      <p:pic>
        <p:nvPicPr>
          <p:cNvPr id="29" name="Image 3" descr="Grey shape with the number 3">
            <a:extLst>
              <a:ext uri="{FF2B5EF4-FFF2-40B4-BE49-F238E27FC236}">
                <a16:creationId xmlns:a16="http://schemas.microsoft.com/office/drawing/2014/main" id="{3382D6B5-9B4D-ED76-D0E3-0CE31A41DFF0}"/>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67309" y="3951741"/>
            <a:ext cx="1102030" cy="1322469"/>
          </a:xfrm>
          <a:prstGeom prst="rect">
            <a:avLst/>
          </a:prstGeom>
        </p:spPr>
      </p:pic>
      <p:sp>
        <p:nvSpPr>
          <p:cNvPr id="41" name="תיבת טקסט 40">
            <a:extLst>
              <a:ext uri="{FF2B5EF4-FFF2-40B4-BE49-F238E27FC236}">
                <a16:creationId xmlns:a16="http://schemas.microsoft.com/office/drawing/2014/main" id="{E4121037-B4A9-4FA4-BC30-45B487E1EC33}"/>
              </a:ext>
            </a:extLst>
          </p:cNvPr>
          <p:cNvSpPr txBox="1"/>
          <p:nvPr/>
        </p:nvSpPr>
        <p:spPr>
          <a:xfrm>
            <a:off x="1407367" y="4260314"/>
            <a:ext cx="5355742" cy="1074653"/>
          </a:xfrm>
          <a:prstGeom prst="rect">
            <a:avLst/>
          </a:prstGeom>
          <a:noFill/>
        </p:spPr>
        <p:txBody>
          <a:bodyPr wrap="square">
            <a:spAutoFit/>
          </a:bodyPr>
          <a:lstStyle/>
          <a:p>
            <a:pPr marL="0" indent="0" algn="l">
              <a:buNone/>
            </a:pPr>
            <a:r>
              <a:rPr lang="en-US" sz="2400" b="1" dirty="0">
                <a:solidFill>
                  <a:srgbClr val="4C4C4D"/>
                </a:solidFill>
                <a:latin typeface="Roboto" panose="02000000000000000000" pitchFamily="2" charset="0"/>
                <a:ea typeface="Roboto" panose="02000000000000000000" pitchFamily="2" charset="0"/>
                <a:cs typeface="Roboto" panose="02000000000000000000" pitchFamily="2" charset="0"/>
              </a:rPr>
              <a:t>Establishing a Network of Local Cell Leader</a:t>
            </a:r>
            <a:endParaRPr lang="en-US" sz="800" b="1" dirty="0">
              <a:solidFill>
                <a:srgbClr val="4C4C4D"/>
              </a:solidFill>
              <a:latin typeface="Roboto" panose="02000000000000000000" pitchFamily="2" charset="0"/>
              <a:ea typeface="Roboto" panose="02000000000000000000" pitchFamily="2" charset="0"/>
              <a:cs typeface="Roboto" panose="02000000000000000000" pitchFamily="2" charset="0"/>
            </a:endParaRPr>
          </a:p>
          <a:p>
            <a:pPr marL="0" indent="0" algn="l">
              <a:lnSpc>
                <a:spcPts val="1900"/>
              </a:lnSpc>
              <a:buNone/>
            </a:pPr>
            <a:endParaRPr lang="en-US" sz="1800" dirty="0"/>
          </a:p>
        </p:txBody>
      </p:sp>
      <p:pic>
        <p:nvPicPr>
          <p:cNvPr id="30" name="Image 4" descr="Grey shape with the number 4">
            <a:extLst>
              <a:ext uri="{FF2B5EF4-FFF2-40B4-BE49-F238E27FC236}">
                <a16:creationId xmlns:a16="http://schemas.microsoft.com/office/drawing/2014/main" id="{C2DE7B38-95CE-4369-6622-6F46C8A43825}"/>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249346" y="1430721"/>
            <a:ext cx="1102031" cy="1322469"/>
          </a:xfrm>
          <a:prstGeom prst="rect">
            <a:avLst/>
          </a:prstGeom>
        </p:spPr>
      </p:pic>
      <p:sp>
        <p:nvSpPr>
          <p:cNvPr id="54" name="תיבת טקסט 53">
            <a:extLst>
              <a:ext uri="{FF2B5EF4-FFF2-40B4-BE49-F238E27FC236}">
                <a16:creationId xmlns:a16="http://schemas.microsoft.com/office/drawing/2014/main" id="{40ED1F43-7D07-0CFB-DED2-EF0832B482C5}"/>
              </a:ext>
            </a:extLst>
          </p:cNvPr>
          <p:cNvSpPr txBox="1"/>
          <p:nvPr/>
        </p:nvSpPr>
        <p:spPr>
          <a:xfrm>
            <a:off x="8441839" y="1509123"/>
            <a:ext cx="4076739" cy="1074653"/>
          </a:xfrm>
          <a:prstGeom prst="rect">
            <a:avLst/>
          </a:prstGeom>
          <a:noFill/>
        </p:spPr>
        <p:txBody>
          <a:bodyPr wrap="square">
            <a:spAutoFit/>
          </a:bodyPr>
          <a:lstStyle/>
          <a:p>
            <a:pPr marL="0" indent="0" algn="l">
              <a:buNone/>
            </a:pPr>
            <a:r>
              <a:rPr lang="en-US" sz="2400" b="1" dirty="0">
                <a:solidFill>
                  <a:srgbClr val="4C4C4D"/>
                </a:solidFill>
                <a:latin typeface="Roboto" panose="02000000000000000000" pitchFamily="2" charset="0"/>
                <a:ea typeface="Roboto" panose="02000000000000000000" pitchFamily="2" charset="0"/>
                <a:cs typeface="Roboto" panose="02000000000000000000" pitchFamily="2" charset="0"/>
              </a:rPr>
              <a:t>Creating a Volunteer Network</a:t>
            </a:r>
          </a:p>
          <a:p>
            <a:pPr marL="0" indent="0" algn="l">
              <a:lnSpc>
                <a:spcPts val="1900"/>
              </a:lnSpc>
              <a:buNone/>
            </a:pPr>
            <a:endParaRPr lang="en-US" sz="1800" dirty="0"/>
          </a:p>
        </p:txBody>
      </p:sp>
      <p:pic>
        <p:nvPicPr>
          <p:cNvPr id="31" name="Image 5" descr="Grey shape with the number 5">
            <a:extLst>
              <a:ext uri="{FF2B5EF4-FFF2-40B4-BE49-F238E27FC236}">
                <a16:creationId xmlns:a16="http://schemas.microsoft.com/office/drawing/2014/main" id="{F51B92FD-7E54-85D2-8AE3-0DC5B5440EA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7294112" y="3568278"/>
            <a:ext cx="1102031" cy="1322472"/>
          </a:xfrm>
          <a:prstGeom prst="rect">
            <a:avLst/>
          </a:prstGeom>
        </p:spPr>
      </p:pic>
      <p:sp>
        <p:nvSpPr>
          <p:cNvPr id="50" name="תיבת טקסט 49">
            <a:extLst>
              <a:ext uri="{FF2B5EF4-FFF2-40B4-BE49-F238E27FC236}">
                <a16:creationId xmlns:a16="http://schemas.microsoft.com/office/drawing/2014/main" id="{8AABCCC4-CF7E-3BC7-3A0A-421E00FCDD2A}"/>
              </a:ext>
            </a:extLst>
          </p:cNvPr>
          <p:cNvSpPr txBox="1"/>
          <p:nvPr/>
        </p:nvSpPr>
        <p:spPr>
          <a:xfrm>
            <a:off x="8441839" y="3833972"/>
            <a:ext cx="3587548" cy="1107996"/>
          </a:xfrm>
          <a:prstGeom prst="rect">
            <a:avLst/>
          </a:prstGeom>
          <a:noFill/>
        </p:spPr>
        <p:txBody>
          <a:bodyPr wrap="square">
            <a:spAutoFit/>
          </a:bodyPr>
          <a:lstStyle/>
          <a:p>
            <a:r>
              <a:rPr lang="en-US" sz="2400" b="1" dirty="0">
                <a:solidFill>
                  <a:srgbClr val="4C4C4D"/>
                </a:solidFill>
                <a:latin typeface="Roboto" panose="02000000000000000000" pitchFamily="2" charset="0"/>
                <a:ea typeface="Roboto" panose="02000000000000000000" pitchFamily="2" charset="0"/>
                <a:cs typeface="Roboto" panose="02000000000000000000" pitchFamily="2" charset="0"/>
              </a:rPr>
              <a:t>Ongoing Information and training</a:t>
            </a:r>
          </a:p>
          <a:p>
            <a:pPr marL="0" indent="0" algn="l">
              <a:buNone/>
            </a:pPr>
            <a:endParaRPr lang="en-US" sz="1800" dirty="0"/>
          </a:p>
        </p:txBody>
      </p:sp>
      <p:pic>
        <p:nvPicPr>
          <p:cNvPr id="56" name="תמונה 55">
            <a:extLst>
              <a:ext uri="{FF2B5EF4-FFF2-40B4-BE49-F238E27FC236}">
                <a16:creationId xmlns:a16="http://schemas.microsoft.com/office/drawing/2014/main" id="{27E3D675-BB6E-DB00-B411-A8B4C4394F61}"/>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55480" y="70794"/>
            <a:ext cx="1402080" cy="1120856"/>
          </a:xfrm>
          <a:prstGeom prst="rect">
            <a:avLst/>
          </a:prstGeom>
        </p:spPr>
      </p:pic>
    </p:spTree>
    <p:extLst>
      <p:ext uri="{BB962C8B-B14F-4D97-AF65-F5344CB8AC3E}">
        <p14:creationId xmlns:p14="http://schemas.microsoft.com/office/powerpoint/2010/main" val="288625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28707B-CC92-B305-5DD0-BDFB5DDCE80B}"/>
              </a:ext>
            </a:extLst>
          </p:cNvPr>
          <p:cNvSpPr>
            <a:spLocks noGrp="1"/>
          </p:cNvSpPr>
          <p:nvPr>
            <p:ph type="title"/>
          </p:nvPr>
        </p:nvSpPr>
        <p:spPr>
          <a:xfrm>
            <a:off x="4267200" y="382381"/>
            <a:ext cx="7315200" cy="1325563"/>
          </a:xfrm>
        </p:spPr>
        <p:txBody>
          <a:bodyPr>
            <a:normAutofit fontScale="90000"/>
          </a:bodyPr>
          <a:lstStyle/>
          <a:p>
            <a:r>
              <a:rPr lang="en-US" sz="4900" b="1" dirty="0">
                <a:solidFill>
                  <a:srgbClr val="595959"/>
                </a:solidFill>
                <a:cs typeface="Roboto" panose="02000000000000000000" pitchFamily="2" charset="0"/>
              </a:rPr>
              <a:t>Purple Vest Training Curriculum</a:t>
            </a:r>
            <a:br>
              <a:rPr lang="en-US" sz="4400" b="1" dirty="0">
                <a:solidFill>
                  <a:srgbClr val="595959"/>
                </a:solidFill>
                <a:cs typeface="Roboto" panose="02000000000000000000" pitchFamily="2" charset="0"/>
              </a:rPr>
            </a:br>
            <a:endParaRPr lang="he-IL" b="1" dirty="0">
              <a:solidFill>
                <a:srgbClr val="595959"/>
              </a:solidFill>
              <a:cs typeface="Roboto" panose="02000000000000000000" pitchFamily="2" charset="0"/>
            </a:endParaRPr>
          </a:p>
        </p:txBody>
      </p:sp>
      <p:sp>
        <p:nvSpPr>
          <p:cNvPr id="3" name="מציין מיקום תוכן 2">
            <a:extLst>
              <a:ext uri="{FF2B5EF4-FFF2-40B4-BE49-F238E27FC236}">
                <a16:creationId xmlns:a16="http://schemas.microsoft.com/office/drawing/2014/main" id="{FAAFBAFD-4887-E4C9-BC8C-500498617A38}"/>
              </a:ext>
            </a:extLst>
          </p:cNvPr>
          <p:cNvSpPr>
            <a:spLocks noGrp="1"/>
          </p:cNvSpPr>
          <p:nvPr>
            <p:ph idx="1"/>
          </p:nvPr>
        </p:nvSpPr>
        <p:spPr>
          <a:xfrm>
            <a:off x="4161183" y="1553141"/>
            <a:ext cx="7752521" cy="4803209"/>
          </a:xfrm>
        </p:spPr>
        <p:txBody>
          <a:bodyPr>
            <a:normAutofit/>
          </a:bodyPr>
          <a:lstStyle/>
          <a:p>
            <a:pPr>
              <a:lnSpc>
                <a:spcPct val="120000"/>
              </a:lnSpc>
            </a:pPr>
            <a:r>
              <a:rPr lang="en-US" b="1" dirty="0">
                <a:solidFill>
                  <a:srgbClr val="595959"/>
                </a:solidFill>
                <a:cs typeface="Roboto" panose="02000000000000000000" pitchFamily="2" charset="0"/>
              </a:rPr>
              <a:t>Disability Awareness </a:t>
            </a:r>
            <a:endParaRPr lang="en-US" sz="2800" dirty="0">
              <a:solidFill>
                <a:srgbClr val="595959"/>
              </a:solidFill>
              <a:cs typeface="Roboto" panose="02000000000000000000" pitchFamily="2" charset="0"/>
            </a:endParaRPr>
          </a:p>
          <a:p>
            <a:pPr>
              <a:lnSpc>
                <a:spcPct val="120000"/>
              </a:lnSpc>
            </a:pPr>
            <a:r>
              <a:rPr lang="en-US" sz="2800" b="1" dirty="0">
                <a:solidFill>
                  <a:srgbClr val="595959"/>
                </a:solidFill>
                <a:cs typeface="Roboto" panose="02000000000000000000" pitchFamily="2" charset="0"/>
              </a:rPr>
              <a:t>Emergency Challenges </a:t>
            </a:r>
          </a:p>
          <a:p>
            <a:pPr>
              <a:lnSpc>
                <a:spcPct val="120000"/>
              </a:lnSpc>
            </a:pPr>
            <a:r>
              <a:rPr lang="en-US" sz="2800" b="1" dirty="0">
                <a:solidFill>
                  <a:srgbClr val="595959"/>
                </a:solidFill>
                <a:cs typeface="Roboto" panose="02000000000000000000" pitchFamily="2" charset="0"/>
              </a:rPr>
              <a:t>Preparedness Steps</a:t>
            </a:r>
            <a:endParaRPr lang="en-US" sz="2800" dirty="0">
              <a:solidFill>
                <a:srgbClr val="595959"/>
              </a:solidFill>
              <a:cs typeface="Roboto" panose="02000000000000000000" pitchFamily="2" charset="0"/>
            </a:endParaRPr>
          </a:p>
          <a:p>
            <a:pPr>
              <a:lnSpc>
                <a:spcPct val="120000"/>
              </a:lnSpc>
            </a:pPr>
            <a:r>
              <a:rPr lang="en-US" sz="2800" b="1" dirty="0">
                <a:solidFill>
                  <a:srgbClr val="595959"/>
                </a:solidFill>
                <a:cs typeface="Roboto" panose="02000000000000000000" pitchFamily="2" charset="0"/>
              </a:rPr>
              <a:t>Workshops</a:t>
            </a:r>
            <a:r>
              <a:rPr lang="en-US" sz="2800" dirty="0">
                <a:solidFill>
                  <a:srgbClr val="595959"/>
                </a:solidFill>
                <a:cs typeface="Roboto" panose="02000000000000000000" pitchFamily="2" charset="0"/>
              </a:rPr>
              <a:t> </a:t>
            </a:r>
          </a:p>
          <a:p>
            <a:pPr>
              <a:lnSpc>
                <a:spcPct val="120000"/>
              </a:lnSpc>
            </a:pPr>
            <a:r>
              <a:rPr lang="en-US" sz="2800" b="1" dirty="0">
                <a:solidFill>
                  <a:srgbClr val="595959"/>
                </a:solidFill>
                <a:cs typeface="Roboto" panose="02000000000000000000" pitchFamily="2" charset="0"/>
              </a:rPr>
              <a:t>Evacuation scenarios Practice</a:t>
            </a:r>
            <a:endParaRPr lang="en-US" sz="2800" dirty="0">
              <a:solidFill>
                <a:srgbClr val="595959"/>
              </a:solidFill>
              <a:cs typeface="Roboto" panose="02000000000000000000" pitchFamily="2" charset="0"/>
            </a:endParaRPr>
          </a:p>
          <a:p>
            <a:pPr>
              <a:lnSpc>
                <a:spcPct val="120000"/>
              </a:lnSpc>
            </a:pPr>
            <a:r>
              <a:rPr lang="en-US" sz="2800" b="1" dirty="0">
                <a:solidFill>
                  <a:srgbClr val="595959"/>
                </a:solidFill>
                <a:cs typeface="Roboto" panose="02000000000000000000" pitchFamily="2" charset="0"/>
              </a:rPr>
              <a:t>Accessible Assistance</a:t>
            </a:r>
            <a:endParaRPr lang="en-US" sz="2800" dirty="0">
              <a:solidFill>
                <a:srgbClr val="595959"/>
              </a:solidFill>
              <a:cs typeface="Roboto" panose="02000000000000000000" pitchFamily="2" charset="0"/>
            </a:endParaRPr>
          </a:p>
        </p:txBody>
      </p:sp>
      <p:sp>
        <p:nvSpPr>
          <p:cNvPr id="5" name="מציין מיקום של מספר שקופית 4">
            <a:extLst>
              <a:ext uri="{FF2B5EF4-FFF2-40B4-BE49-F238E27FC236}">
                <a16:creationId xmlns:a16="http://schemas.microsoft.com/office/drawing/2014/main" id="{1DAC32B7-BC46-F9AF-FB33-2FB2C343F821}"/>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6" name="Image 0" descr="A group of emergency responders wearing purple vests and orange hard hats are assisting in an evacuation drill. They are carrying a young man seated in an evacuation chair down a flight of stairs. The young man is secured with a safety strap. The setting appears to be an indoor facility with tiled walls and yellow handrails.">
            <a:extLst>
              <a:ext uri="{FF2B5EF4-FFF2-40B4-BE49-F238E27FC236}">
                <a16:creationId xmlns:a16="http://schemas.microsoft.com/office/drawing/2014/main" id="{9C3DA739-B84A-7775-8C08-763B229F9746}"/>
              </a:ext>
            </a:extLst>
          </p:cNvPr>
          <p:cNvPicPr>
            <a:picLocks noChangeAspect="1"/>
          </p:cNvPicPr>
          <p:nvPr/>
        </p:nvPicPr>
        <p:blipFill>
          <a:blip r:embed="rId3"/>
          <a:stretch>
            <a:fillRect/>
          </a:stretch>
        </p:blipFill>
        <p:spPr>
          <a:xfrm>
            <a:off x="-723636" y="-24833"/>
            <a:ext cx="4588555" cy="6882833"/>
          </a:xfrm>
          <a:prstGeom prst="rect">
            <a:avLst/>
          </a:prstGeom>
        </p:spPr>
      </p:pic>
      <p:pic>
        <p:nvPicPr>
          <p:cNvPr id="8" name="תמונה 55">
            <a:extLst>
              <a:ext uri="{FF2B5EF4-FFF2-40B4-BE49-F238E27FC236}">
                <a16:creationId xmlns:a16="http://schemas.microsoft.com/office/drawing/2014/main" id="{AC3C1591-0E19-758D-A21B-333A2AB235C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55480" y="70794"/>
            <a:ext cx="1402080" cy="1120856"/>
          </a:xfrm>
          <a:prstGeom prst="rect">
            <a:avLst/>
          </a:prstGeom>
        </p:spPr>
      </p:pic>
    </p:spTree>
    <p:extLst>
      <p:ext uri="{BB962C8B-B14F-4D97-AF65-F5344CB8AC3E}">
        <p14:creationId xmlns:p14="http://schemas.microsoft.com/office/powerpoint/2010/main" val="168412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E03441-AD00-5D68-2020-F5AFA8334E26}"/>
              </a:ext>
            </a:extLst>
          </p:cNvPr>
          <p:cNvSpPr>
            <a:spLocks noGrp="1"/>
          </p:cNvSpPr>
          <p:nvPr>
            <p:ph type="title"/>
          </p:nvPr>
        </p:nvSpPr>
        <p:spPr>
          <a:xfrm>
            <a:off x="-266701" y="136525"/>
            <a:ext cx="10515600" cy="1325563"/>
          </a:xfrm>
        </p:spPr>
        <p:txBody>
          <a:bodyPr/>
          <a:lstStyle/>
          <a:p>
            <a:pPr algn="ctr"/>
            <a:r>
              <a:rPr lang="en-US" sz="4400" b="1" dirty="0">
                <a:solidFill>
                  <a:srgbClr val="595959"/>
                </a:solidFill>
                <a:cs typeface="Roboto" panose="02000000000000000000" pitchFamily="2" charset="0"/>
              </a:rPr>
              <a:t>The Model's Unique Strengths</a:t>
            </a:r>
            <a:br>
              <a:rPr lang="en-US" sz="4400" b="1" dirty="0">
                <a:solidFill>
                  <a:srgbClr val="595959"/>
                </a:solidFill>
                <a:cs typeface="Roboto" panose="02000000000000000000" pitchFamily="2" charset="0"/>
              </a:rPr>
            </a:br>
            <a:endParaRPr lang="he-IL" b="1" dirty="0">
              <a:solidFill>
                <a:srgbClr val="595959"/>
              </a:solidFill>
              <a:cs typeface="Roboto" panose="02000000000000000000" pitchFamily="2" charset="0"/>
            </a:endParaRPr>
          </a:p>
        </p:txBody>
      </p:sp>
      <p:sp>
        <p:nvSpPr>
          <p:cNvPr id="5" name="מציין מיקום של מספר שקופית 4">
            <a:extLst>
              <a:ext uri="{FF2B5EF4-FFF2-40B4-BE49-F238E27FC236}">
                <a16:creationId xmlns:a16="http://schemas.microsoft.com/office/drawing/2014/main" id="{5FB00E47-2C69-4446-A1C0-47AE733B52FD}"/>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5</a:t>
            </a:fld>
            <a:endParaRPr lang="en-GB"/>
          </a:p>
        </p:txBody>
      </p:sp>
      <p:graphicFrame>
        <p:nvGraphicFramePr>
          <p:cNvPr id="6" name="דיאגרמה 5" descr="Graph showing:&#10;1. Globally Applicable - Can be implemented anywhere&#10;2. Universally Relevant - Benefits everyone in the community&#10;3. Local Task Force - Relies on area experts&#10;4. Bridges Existing Gaps - Addresses emergency response shortfalls&#10;5. Global Community - Connects members via the Purple Vest app">
            <a:extLst>
              <a:ext uri="{FF2B5EF4-FFF2-40B4-BE49-F238E27FC236}">
                <a16:creationId xmlns:a16="http://schemas.microsoft.com/office/drawing/2014/main" id="{B216F141-0F59-D0B9-DBAC-A8C268C34CFC}"/>
              </a:ext>
            </a:extLst>
          </p:cNvPr>
          <p:cNvGraphicFramePr/>
          <p:nvPr>
            <p:extLst>
              <p:ext uri="{D42A27DB-BD31-4B8C-83A1-F6EECF244321}">
                <p14:modId xmlns:p14="http://schemas.microsoft.com/office/powerpoint/2010/main" val="4232213828"/>
              </p:ext>
            </p:extLst>
          </p:nvPr>
        </p:nvGraphicFramePr>
        <p:xfrm>
          <a:off x="-685801" y="1135377"/>
          <a:ext cx="11353800" cy="508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תמונה 6">
            <a:extLst>
              <a:ext uri="{FF2B5EF4-FFF2-40B4-BE49-F238E27FC236}">
                <a16:creationId xmlns:a16="http://schemas.microsoft.com/office/drawing/2014/main" id="{9DDC4878-17B8-02BF-D4D8-6428754C5E3D}"/>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763449" y="4916558"/>
            <a:ext cx="2428551" cy="1941442"/>
          </a:xfrm>
          <a:prstGeom prst="rect">
            <a:avLst/>
          </a:prstGeom>
        </p:spPr>
      </p:pic>
      <p:pic>
        <p:nvPicPr>
          <p:cNvPr id="8" name="גרפיקה 7">
            <a:extLst>
              <a:ext uri="{FF2B5EF4-FFF2-40B4-BE49-F238E27FC236}">
                <a16:creationId xmlns:a16="http://schemas.microsoft.com/office/drawing/2014/main" id="{9BE721EF-B7B2-F6A1-8EF4-C7BA0441DC5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517" y="1097213"/>
            <a:ext cx="914400" cy="914400"/>
          </a:xfrm>
          <a:prstGeom prst="rect">
            <a:avLst/>
          </a:prstGeom>
        </p:spPr>
      </p:pic>
      <p:pic>
        <p:nvPicPr>
          <p:cNvPr id="9" name="גרפיקה 8">
            <a:extLst>
              <a:ext uri="{FF2B5EF4-FFF2-40B4-BE49-F238E27FC236}">
                <a16:creationId xmlns:a16="http://schemas.microsoft.com/office/drawing/2014/main" id="{75A9734D-FABF-1692-0E42-996EE19AC45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517" y="2176308"/>
            <a:ext cx="914400" cy="914400"/>
          </a:xfrm>
          <a:prstGeom prst="rect">
            <a:avLst/>
          </a:prstGeom>
        </p:spPr>
      </p:pic>
      <p:pic>
        <p:nvPicPr>
          <p:cNvPr id="10" name="גרפיקה 9">
            <a:extLst>
              <a:ext uri="{FF2B5EF4-FFF2-40B4-BE49-F238E27FC236}">
                <a16:creationId xmlns:a16="http://schemas.microsoft.com/office/drawing/2014/main" id="{1BFA5E5A-6FAD-6A04-5018-1282F2A8832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517" y="3227233"/>
            <a:ext cx="914400" cy="914400"/>
          </a:xfrm>
          <a:prstGeom prst="rect">
            <a:avLst/>
          </a:prstGeom>
        </p:spPr>
      </p:pic>
      <p:pic>
        <p:nvPicPr>
          <p:cNvPr id="11" name="גרפיקה 10">
            <a:extLst>
              <a:ext uri="{FF2B5EF4-FFF2-40B4-BE49-F238E27FC236}">
                <a16:creationId xmlns:a16="http://schemas.microsoft.com/office/drawing/2014/main" id="{22452189-D68A-6D91-B1F9-9E3350A885C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517" y="4292664"/>
            <a:ext cx="914400" cy="914400"/>
          </a:xfrm>
          <a:prstGeom prst="rect">
            <a:avLst/>
          </a:prstGeom>
        </p:spPr>
      </p:pic>
      <p:pic>
        <p:nvPicPr>
          <p:cNvPr id="12" name="גרפיקה 11">
            <a:extLst>
              <a:ext uri="{FF2B5EF4-FFF2-40B4-BE49-F238E27FC236}">
                <a16:creationId xmlns:a16="http://schemas.microsoft.com/office/drawing/2014/main" id="{8F54BEC2-FFDD-C442-0340-291E2AC40D8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517" y="5343589"/>
            <a:ext cx="914400" cy="914400"/>
          </a:xfrm>
          <a:prstGeom prst="rect">
            <a:avLst/>
          </a:prstGeom>
        </p:spPr>
      </p:pic>
    </p:spTree>
    <p:extLst>
      <p:ext uri="{BB962C8B-B14F-4D97-AF65-F5344CB8AC3E}">
        <p14:creationId xmlns:p14="http://schemas.microsoft.com/office/powerpoint/2010/main" val="194392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F64B41-4D26-F44B-C04B-44792C096553}"/>
              </a:ext>
            </a:extLst>
          </p:cNvPr>
          <p:cNvSpPr>
            <a:spLocks noGrp="1"/>
          </p:cNvSpPr>
          <p:nvPr>
            <p:ph type="title"/>
          </p:nvPr>
        </p:nvSpPr>
        <p:spPr/>
        <p:txBody>
          <a:bodyPr/>
          <a:lstStyle/>
          <a:p>
            <a:r>
              <a:rPr lang="en-US" b="1" dirty="0">
                <a:solidFill>
                  <a:srgbClr val="595959"/>
                </a:solidFill>
                <a:cs typeface="Roboto" panose="02000000000000000000" pitchFamily="2" charset="0"/>
              </a:rPr>
              <a:t>The Purple Vest App</a:t>
            </a:r>
            <a:br>
              <a:rPr lang="en-US" sz="4400" b="1" dirty="0">
                <a:solidFill>
                  <a:srgbClr val="595959"/>
                </a:solidFill>
              </a:rPr>
            </a:br>
            <a:endParaRPr lang="he-IL" b="1" dirty="0">
              <a:solidFill>
                <a:srgbClr val="595959"/>
              </a:solidFill>
            </a:endParaRPr>
          </a:p>
        </p:txBody>
      </p:sp>
      <p:sp>
        <p:nvSpPr>
          <p:cNvPr id="3" name="מציין מיקום תוכן 2">
            <a:extLst>
              <a:ext uri="{FF2B5EF4-FFF2-40B4-BE49-F238E27FC236}">
                <a16:creationId xmlns:a16="http://schemas.microsoft.com/office/drawing/2014/main" id="{CF0B52D8-F505-25AB-A928-29D2152CB1DE}"/>
              </a:ext>
            </a:extLst>
          </p:cNvPr>
          <p:cNvSpPr>
            <a:spLocks noGrp="1"/>
          </p:cNvSpPr>
          <p:nvPr>
            <p:ph idx="1"/>
          </p:nvPr>
        </p:nvSpPr>
        <p:spPr>
          <a:xfrm>
            <a:off x="838200" y="1351722"/>
            <a:ext cx="4442460" cy="4302022"/>
          </a:xfrm>
        </p:spPr>
        <p:txBody>
          <a:bodyPr>
            <a:noAutofit/>
          </a:bodyPr>
          <a:lstStyle/>
          <a:p>
            <a:pPr>
              <a:lnSpc>
                <a:spcPct val="100000"/>
              </a:lnSpc>
            </a:pPr>
            <a:r>
              <a:rPr lang="en-US" sz="2000" b="1" dirty="0">
                <a:solidFill>
                  <a:srgbClr val="595959"/>
                </a:solidFill>
                <a:cs typeface="Roboto" panose="02000000000000000000" pitchFamily="2" charset="0"/>
              </a:rPr>
              <a:t>Connects</a:t>
            </a:r>
            <a:r>
              <a:rPr lang="en-US" sz="2000" dirty="0">
                <a:solidFill>
                  <a:srgbClr val="595959"/>
                </a:solidFill>
                <a:cs typeface="Roboto" panose="02000000000000000000" pitchFamily="2" charset="0"/>
              </a:rPr>
              <a:t> volunteers with people with disability and elderly needing help.</a:t>
            </a:r>
          </a:p>
          <a:p>
            <a:pPr>
              <a:lnSpc>
                <a:spcPct val="100000"/>
              </a:lnSpc>
            </a:pPr>
            <a:r>
              <a:rPr lang="en-US" sz="2000" dirty="0">
                <a:solidFill>
                  <a:srgbClr val="595959"/>
                </a:solidFill>
                <a:cs typeface="Roboto" panose="02000000000000000000" pitchFamily="2" charset="0"/>
              </a:rPr>
              <a:t>Enables </a:t>
            </a:r>
            <a:r>
              <a:rPr lang="en-US" sz="2000" b="1" dirty="0">
                <a:solidFill>
                  <a:srgbClr val="595959"/>
                </a:solidFill>
                <a:cs typeface="Roboto" panose="02000000000000000000" pitchFamily="2" charset="0"/>
              </a:rPr>
              <a:t>aid requests </a:t>
            </a:r>
            <a:r>
              <a:rPr lang="en-US" sz="2000" dirty="0">
                <a:solidFill>
                  <a:srgbClr val="595959"/>
                </a:solidFill>
                <a:cs typeface="Roboto" panose="02000000000000000000" pitchFamily="2" charset="0"/>
              </a:rPr>
              <a:t>during emergencies.</a:t>
            </a:r>
          </a:p>
          <a:p>
            <a:pPr>
              <a:lnSpc>
                <a:spcPct val="100000"/>
              </a:lnSpc>
            </a:pPr>
            <a:r>
              <a:rPr lang="en-US" sz="2000" dirty="0">
                <a:solidFill>
                  <a:srgbClr val="595959"/>
                </a:solidFill>
                <a:cs typeface="Roboto" panose="02000000000000000000" pitchFamily="2" charset="0"/>
              </a:rPr>
              <a:t>Activates </a:t>
            </a:r>
            <a:r>
              <a:rPr lang="en-US" sz="2000" b="1" dirty="0">
                <a:solidFill>
                  <a:srgbClr val="595959"/>
                </a:solidFill>
                <a:cs typeface="Roboto" panose="02000000000000000000" pitchFamily="2" charset="0"/>
              </a:rPr>
              <a:t>volunteer alerts </a:t>
            </a:r>
            <a:r>
              <a:rPr lang="en-US" sz="2000" dirty="0">
                <a:solidFill>
                  <a:srgbClr val="595959"/>
                </a:solidFill>
                <a:cs typeface="Roboto" panose="02000000000000000000" pitchFamily="2" charset="0"/>
              </a:rPr>
              <a:t>during incidents.</a:t>
            </a:r>
          </a:p>
          <a:p>
            <a:pPr>
              <a:lnSpc>
                <a:spcPct val="100000"/>
              </a:lnSpc>
            </a:pPr>
            <a:r>
              <a:rPr lang="en-US" sz="2000" dirty="0">
                <a:solidFill>
                  <a:srgbClr val="595959"/>
                </a:solidFill>
                <a:cs typeface="Roboto" panose="02000000000000000000" pitchFamily="2" charset="0"/>
              </a:rPr>
              <a:t>Facilitates </a:t>
            </a:r>
            <a:r>
              <a:rPr lang="en-US" sz="2000" b="1" dirty="0">
                <a:solidFill>
                  <a:srgbClr val="595959"/>
                </a:solidFill>
                <a:cs typeface="Roboto" panose="02000000000000000000" pitchFamily="2" charset="0"/>
              </a:rPr>
              <a:t>personal connections</a:t>
            </a:r>
            <a:r>
              <a:rPr lang="en-US" sz="2000" dirty="0">
                <a:solidFill>
                  <a:srgbClr val="595959"/>
                </a:solidFill>
                <a:cs typeface="Roboto" panose="02000000000000000000" pitchFamily="2" charset="0"/>
              </a:rPr>
              <a:t>.</a:t>
            </a:r>
          </a:p>
          <a:p>
            <a:pPr>
              <a:lnSpc>
                <a:spcPct val="100000"/>
              </a:lnSpc>
            </a:pPr>
            <a:r>
              <a:rPr lang="en-US" sz="2000" dirty="0">
                <a:solidFill>
                  <a:srgbClr val="595959"/>
                </a:solidFill>
                <a:cs typeface="Roboto" panose="02000000000000000000" pitchFamily="2" charset="0"/>
              </a:rPr>
              <a:t>Offers </a:t>
            </a:r>
            <a:r>
              <a:rPr lang="en-US" sz="2000" b="1" dirty="0">
                <a:solidFill>
                  <a:srgbClr val="595959"/>
                </a:solidFill>
                <a:cs typeface="Roboto" panose="02000000000000000000" pitchFamily="2" charset="0"/>
              </a:rPr>
              <a:t>customized</a:t>
            </a:r>
            <a:r>
              <a:rPr lang="en-US" sz="2000" dirty="0">
                <a:solidFill>
                  <a:srgbClr val="595959"/>
                </a:solidFill>
                <a:cs typeface="Roboto" panose="02000000000000000000" pitchFamily="2" charset="0"/>
              </a:rPr>
              <a:t> disaster management tools.</a:t>
            </a:r>
          </a:p>
          <a:p>
            <a:pPr>
              <a:lnSpc>
                <a:spcPct val="100000"/>
              </a:lnSpc>
            </a:pPr>
            <a:r>
              <a:rPr lang="en-US" sz="2000" dirty="0">
                <a:solidFill>
                  <a:srgbClr val="595959"/>
                </a:solidFill>
                <a:cs typeface="Roboto" panose="02000000000000000000" pitchFamily="2" charset="0"/>
              </a:rPr>
              <a:t>A unique tool for emergencies, </a:t>
            </a:r>
            <a:r>
              <a:rPr lang="en-US" sz="2000" b="1" dirty="0">
                <a:solidFill>
                  <a:srgbClr val="595959"/>
                </a:solidFill>
                <a:cs typeface="Roboto" panose="02000000000000000000" pitchFamily="2" charset="0"/>
              </a:rPr>
              <a:t>tailored to the location.</a:t>
            </a:r>
          </a:p>
        </p:txBody>
      </p:sp>
      <p:sp>
        <p:nvSpPr>
          <p:cNvPr id="5" name="מציין מיקום של מספר שקופית 4">
            <a:extLst>
              <a:ext uri="{FF2B5EF4-FFF2-40B4-BE49-F238E27FC236}">
                <a16:creationId xmlns:a16="http://schemas.microsoft.com/office/drawing/2014/main" id="{38D628EF-9E18-B1FD-6FDA-028112BD1F87}"/>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9" name="תמונה 8">
            <a:extLst>
              <a:ext uri="{FF2B5EF4-FFF2-40B4-BE49-F238E27FC236}">
                <a16:creationId xmlns:a16="http://schemas.microsoft.com/office/drawing/2014/main" id="{D7DE6783-2309-7BC0-0380-4EF57BFE148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10712" y="5354052"/>
            <a:ext cx="1881288" cy="1503947"/>
          </a:xfrm>
          <a:prstGeom prst="rect">
            <a:avLst/>
          </a:prstGeom>
        </p:spPr>
      </p:pic>
      <p:pic>
        <p:nvPicPr>
          <p:cNvPr id="10" name="תמונה 9" descr="The image shows a digital map interface for a platform called &quot;Purple Vest,&quot;. The map highlights various locations with purple dots, indicating volunteer positions or assistance points. On the right side, a sidebar displays a list of volunteers with names such. The interface includes Hebrew text, with navigation options such as &quot;ניהול משתמשים&quot; (User Management). The overall design uses shades of purple, aligning with the &quot;Purple Vest&quot; branding.">
            <a:extLst>
              <a:ext uri="{FF2B5EF4-FFF2-40B4-BE49-F238E27FC236}">
                <a16:creationId xmlns:a16="http://schemas.microsoft.com/office/drawing/2014/main" id="{B9AA63D3-CBD4-4CEE-9148-36D7C663A9A3}"/>
              </a:ext>
            </a:extLst>
          </p:cNvPr>
          <p:cNvPicPr>
            <a:picLocks noChangeAspect="1"/>
          </p:cNvPicPr>
          <p:nvPr/>
        </p:nvPicPr>
        <p:blipFill>
          <a:blip r:embed="rId5"/>
          <a:srcRect l="19786"/>
          <a:stretch/>
        </p:blipFill>
        <p:spPr>
          <a:xfrm>
            <a:off x="5537835" y="1491827"/>
            <a:ext cx="6145530" cy="372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70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C9CA-8C80-97A5-95AF-C7C8A57FA07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08E4F87-0FB1-7262-A8C4-A6204C16EF03}"/>
              </a:ext>
            </a:extLst>
          </p:cNvPr>
          <p:cNvSpPr>
            <a:spLocks noGrp="1"/>
          </p:cNvSpPr>
          <p:nvPr>
            <p:ph type="title"/>
          </p:nvPr>
        </p:nvSpPr>
        <p:spPr>
          <a:xfrm>
            <a:off x="834881" y="155217"/>
            <a:ext cx="10934700" cy="3898265"/>
          </a:xfrm>
        </p:spPr>
        <p:txBody>
          <a:bodyPr>
            <a:normAutofit/>
          </a:bodyPr>
          <a:lstStyle/>
          <a:p>
            <a:pPr algn="ctr"/>
            <a:r>
              <a:rPr lang="en-US" b="1" dirty="0">
                <a:solidFill>
                  <a:srgbClr val="595959"/>
                </a:solidFill>
                <a:cs typeface="Roboto" panose="02000000000000000000" pitchFamily="2" charset="0"/>
              </a:rPr>
              <a:t>The Purple Vest Mission</a:t>
            </a:r>
            <a:br>
              <a:rPr lang="en-US" b="1" dirty="0">
                <a:solidFill>
                  <a:srgbClr val="595959"/>
                </a:solidFill>
                <a:cs typeface="Roboto" panose="02000000000000000000" pitchFamily="2" charset="0"/>
              </a:rPr>
            </a:br>
            <a:r>
              <a:rPr lang="en-US" b="1" dirty="0">
                <a:solidFill>
                  <a:srgbClr val="595959"/>
                </a:solidFill>
                <a:cs typeface="Roboto" panose="02000000000000000000" pitchFamily="2" charset="0"/>
              </a:rPr>
              <a:t>Bridging between Technologies and Emergencies</a:t>
            </a:r>
            <a:endParaRPr lang="he-IL" b="1" dirty="0">
              <a:solidFill>
                <a:srgbClr val="595959"/>
              </a:solidFill>
              <a:cs typeface="Roboto" panose="02000000000000000000" pitchFamily="2" charset="0"/>
            </a:endParaRPr>
          </a:p>
        </p:txBody>
      </p:sp>
      <p:sp>
        <p:nvSpPr>
          <p:cNvPr id="5" name="מציין מיקום של מספר שקופית 4">
            <a:extLst>
              <a:ext uri="{FF2B5EF4-FFF2-40B4-BE49-F238E27FC236}">
                <a16:creationId xmlns:a16="http://schemas.microsoft.com/office/drawing/2014/main" id="{1A3814D4-496A-6B43-8A59-4FE20183CE4E}"/>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9" name="תמונה 8">
            <a:extLst>
              <a:ext uri="{FF2B5EF4-FFF2-40B4-BE49-F238E27FC236}">
                <a16:creationId xmlns:a16="http://schemas.microsoft.com/office/drawing/2014/main" id="{C8A860E7-CC06-1F5A-B51E-18C9B382267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48890"/>
            <a:ext cx="1449381" cy="1158670"/>
          </a:xfrm>
          <a:prstGeom prst="rect">
            <a:avLst/>
          </a:prstGeom>
        </p:spPr>
      </p:pic>
      <p:grpSp>
        <p:nvGrpSpPr>
          <p:cNvPr id="3" name="Group 2" descr="A collection of logos, showing: Tikkun Olam Makers, TA'AL, Airobotics – Trusted Autonomous Drones, relaxelf.io, Bettear, Right Hear – App for Visually Impaired &amp; Blind People, Siri – Apple, &#10;Step hear – Accessibility in 123, Google Translate,  &#10;App Review: Aira Explorer - Sight Support">
            <a:extLst>
              <a:ext uri="{FF2B5EF4-FFF2-40B4-BE49-F238E27FC236}">
                <a16:creationId xmlns:a16="http://schemas.microsoft.com/office/drawing/2014/main" id="{A55A4913-F972-3F46-6F60-30212F94AC7C}"/>
              </a:ext>
            </a:extLst>
          </p:cNvPr>
          <p:cNvGrpSpPr/>
          <p:nvPr/>
        </p:nvGrpSpPr>
        <p:grpSpPr>
          <a:xfrm>
            <a:off x="205626" y="2891790"/>
            <a:ext cx="11605374" cy="3966210"/>
            <a:chOff x="205626" y="2891790"/>
            <a:chExt cx="11605374" cy="3966210"/>
          </a:xfrm>
        </p:grpSpPr>
        <p:pic>
          <p:nvPicPr>
            <p:cNvPr id="10258" name="Picture 18">
              <a:extLst>
                <a:ext uri="{FF2B5EF4-FFF2-40B4-BE49-F238E27FC236}">
                  <a16:creationId xmlns:a16="http://schemas.microsoft.com/office/drawing/2014/main" id="{33624FC2-3782-12A3-A583-68AABAC8678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26" y="2891790"/>
              <a:ext cx="191161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D07163CB-49D9-2AF7-B6EC-AFEB9BC2102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7592" y="321984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9AD1E81-B0F0-EB1A-A8E4-9DD4AD8BFF8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350974"/>
              <a:ext cx="2554705" cy="118793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ADA40825-AF51-2E74-1BDB-962115730FE5}"/>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6487" y="5700281"/>
              <a:ext cx="2210587" cy="42456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EFE1B058-A0C6-8456-FF5C-0FDAD3D6A700}"/>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724" y="4079107"/>
              <a:ext cx="2543039" cy="1328738"/>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a:extLst>
                <a:ext uri="{FF2B5EF4-FFF2-40B4-BE49-F238E27FC236}">
                  <a16:creationId xmlns:a16="http://schemas.microsoft.com/office/drawing/2014/main" id="{C3AB65C3-050F-9C29-5FB9-DBB583F8965F}"/>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0897" y="3727897"/>
              <a:ext cx="3130103" cy="313010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6EB8B780-EA1A-7969-B9C0-573F0DFDE94B}"/>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8675" y="2891790"/>
              <a:ext cx="33242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29BD44-D8AD-F10F-FD90-BF2FB3398808}"/>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4048" y="4989765"/>
              <a:ext cx="1141859" cy="1141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AE9CEF-05E8-6045-6E8B-91834CF6AB83}"/>
                </a:ext>
                <a:ext uri="{C183D7F6-B498-43B3-948B-1728B52AA6E4}">
                  <adec:decorative xmlns:adec="http://schemas.microsoft.com/office/drawing/2017/decorative" val="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1995" b="28419"/>
            <a:stretch/>
          </p:blipFill>
          <p:spPr bwMode="auto">
            <a:xfrm>
              <a:off x="4921106" y="3497557"/>
              <a:ext cx="2762250" cy="6560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35766F2-1A4C-EA36-9461-04C7303A3D55}"/>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82200" y="5586433"/>
              <a:ext cx="1638550" cy="10903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924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6E21C9-0D05-967D-4FF2-EDB6017BD753}"/>
              </a:ext>
            </a:extLst>
          </p:cNvPr>
          <p:cNvSpPr>
            <a:spLocks noGrp="1"/>
          </p:cNvSpPr>
          <p:nvPr>
            <p:ph type="title"/>
          </p:nvPr>
        </p:nvSpPr>
        <p:spPr>
          <a:xfrm>
            <a:off x="5377912" y="365125"/>
            <a:ext cx="6217740" cy="1325563"/>
          </a:xfrm>
        </p:spPr>
        <p:txBody>
          <a:bodyPr>
            <a:noAutofit/>
          </a:bodyPr>
          <a:lstStyle/>
          <a:p>
            <a:r>
              <a:rPr lang="en-US" sz="4600" b="1" dirty="0">
                <a:solidFill>
                  <a:srgbClr val="595959"/>
                </a:solidFill>
                <a:cs typeface="Roboto" panose="02000000000000000000" pitchFamily="2" charset="0"/>
              </a:rPr>
              <a:t>Stay Updated</a:t>
            </a:r>
            <a:br>
              <a:rPr lang="en-US" sz="4600" b="1" dirty="0">
                <a:solidFill>
                  <a:srgbClr val="595959"/>
                </a:solidFill>
                <a:cs typeface="Roboto" panose="02000000000000000000" pitchFamily="2" charset="0"/>
              </a:rPr>
            </a:br>
            <a:endParaRPr lang="he-IL" sz="4600" b="1" dirty="0">
              <a:solidFill>
                <a:srgbClr val="595959"/>
              </a:solidFill>
              <a:cs typeface="Roboto" panose="02000000000000000000" pitchFamily="2" charset="0"/>
            </a:endParaRPr>
          </a:p>
        </p:txBody>
      </p:sp>
      <p:sp>
        <p:nvSpPr>
          <p:cNvPr id="5" name="מציין מיקום של מספר שקופית 4">
            <a:extLst>
              <a:ext uri="{FF2B5EF4-FFF2-40B4-BE49-F238E27FC236}">
                <a16:creationId xmlns:a16="http://schemas.microsoft.com/office/drawing/2014/main" id="{DEADF018-FF63-C434-CA5B-A5499A2AFFA1}"/>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8</a:t>
            </a:fld>
            <a:endParaRPr lang="en-GB"/>
          </a:p>
        </p:txBody>
      </p:sp>
      <p:pic>
        <p:nvPicPr>
          <p:cNvPr id="6" name="Image 0" descr="A volunteer wearing a purple vest with &quot;Purple Vest Mission – Leave No One Behind&quot; written on the back stands in front of a collapsed building, overseeing search and rescue efforts. In the background, other volunteers in high-visibility vests are seen searching through the rubble. The scene is set outdoors under a clear blue sky, with damaged buildings and debris visible, indicating a disaster response situation.">
            <a:extLst>
              <a:ext uri="{FF2B5EF4-FFF2-40B4-BE49-F238E27FC236}">
                <a16:creationId xmlns:a16="http://schemas.microsoft.com/office/drawing/2014/main" id="{6C07D2C1-7348-5236-C424-5375C459F298}"/>
              </a:ext>
            </a:extLst>
          </p:cNvPr>
          <p:cNvPicPr>
            <a:picLocks noChangeAspect="1"/>
          </p:cNvPicPr>
          <p:nvPr/>
        </p:nvPicPr>
        <p:blipFill>
          <a:blip r:embed="rId3"/>
          <a:stretch>
            <a:fillRect/>
          </a:stretch>
        </p:blipFill>
        <p:spPr>
          <a:xfrm>
            <a:off x="0" y="0"/>
            <a:ext cx="4572000" cy="6858000"/>
          </a:xfrm>
          <a:prstGeom prst="rect">
            <a:avLst/>
          </a:prstGeom>
        </p:spPr>
      </p:pic>
      <p:pic>
        <p:nvPicPr>
          <p:cNvPr id="7" name="Image 1" descr="QR Code leading to the link: https://purple-vest.net/live-training-registration/">
            <a:extLst>
              <a:ext uri="{FF2B5EF4-FFF2-40B4-BE49-F238E27FC236}">
                <a16:creationId xmlns:a16="http://schemas.microsoft.com/office/drawing/2014/main" id="{99307E7B-9627-3D97-A035-59CC35557655}"/>
              </a:ext>
            </a:extLst>
          </p:cNvPr>
          <p:cNvPicPr>
            <a:picLocks noGrp="1" noChangeAspect="1"/>
          </p:cNvPicPr>
          <p:nvPr>
            <p:ph idx="1"/>
          </p:nvPr>
        </p:nvPicPr>
        <p:blipFill>
          <a:blip r:embed="rId4"/>
          <a:stretch>
            <a:fillRect/>
          </a:stretch>
        </p:blipFill>
        <p:spPr>
          <a:xfrm>
            <a:off x="5492828" y="1310625"/>
            <a:ext cx="2047875" cy="2057400"/>
          </a:xfrm>
          <a:prstGeom prst="rect">
            <a:avLst/>
          </a:prstGeom>
        </p:spPr>
      </p:pic>
      <p:sp>
        <p:nvSpPr>
          <p:cNvPr id="9" name="תיבת טקסט 8">
            <a:extLst>
              <a:ext uri="{FF2B5EF4-FFF2-40B4-BE49-F238E27FC236}">
                <a16:creationId xmlns:a16="http://schemas.microsoft.com/office/drawing/2014/main" id="{4FDABE37-2B74-6299-B658-F69DEC69CBD5}"/>
              </a:ext>
            </a:extLst>
          </p:cNvPr>
          <p:cNvSpPr txBox="1"/>
          <p:nvPr/>
        </p:nvSpPr>
        <p:spPr>
          <a:xfrm>
            <a:off x="5377912" y="3605417"/>
            <a:ext cx="6098582" cy="1184299"/>
          </a:xfrm>
          <a:prstGeom prst="rect">
            <a:avLst/>
          </a:prstGeom>
          <a:noFill/>
        </p:spPr>
        <p:txBody>
          <a:bodyPr wrap="square">
            <a:spAutoFit/>
          </a:bodyPr>
          <a:lstStyle/>
          <a:p>
            <a:pPr marL="0" indent="0" algn="ctr">
              <a:lnSpc>
                <a:spcPts val="2850"/>
              </a:lnSpc>
              <a:buNone/>
            </a:pPr>
            <a:r>
              <a:rPr lang="en-US" sz="2000" b="1" dirty="0">
                <a:solidFill>
                  <a:srgbClr val="595959"/>
                </a:solidFill>
                <a:latin typeface="Roboto" panose="02000000000000000000" pitchFamily="2" charset="0"/>
                <a:ea typeface="Roboto" panose="02000000000000000000" pitchFamily="2" charset="0"/>
                <a:cs typeface="Roboto" panose="02000000000000000000" pitchFamily="2" charset="0"/>
              </a:rPr>
              <a:t>Tailored trainings, </a:t>
            </a:r>
            <a:r>
              <a:rPr lang="en-US" sz="2000" b="1" dirty="0" err="1">
                <a:solidFill>
                  <a:srgbClr val="595959"/>
                </a:solidFill>
                <a:latin typeface="Roboto" panose="02000000000000000000" pitchFamily="2" charset="0"/>
                <a:ea typeface="Roboto" panose="02000000000000000000" pitchFamily="2" charset="0"/>
                <a:cs typeface="Roboto" panose="02000000000000000000" pitchFamily="2" charset="0"/>
              </a:rPr>
              <a:t>ToT</a:t>
            </a:r>
            <a:r>
              <a:rPr lang="en-US" sz="2000" b="1" dirty="0">
                <a:solidFill>
                  <a:srgbClr val="595959"/>
                </a:solidFill>
                <a:latin typeface="Roboto" panose="02000000000000000000" pitchFamily="2" charset="0"/>
                <a:ea typeface="Roboto" panose="02000000000000000000" pitchFamily="2" charset="0"/>
                <a:cs typeface="Roboto" panose="02000000000000000000" pitchFamily="2" charset="0"/>
              </a:rPr>
              <a:t>, courses for groups (volunteers, communities, students, organizations, service providers, employees etc.,)</a:t>
            </a:r>
            <a:endParaRPr lang="en-US" sz="20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11" name="תיבת טקסט 10">
            <a:extLst>
              <a:ext uri="{FF2B5EF4-FFF2-40B4-BE49-F238E27FC236}">
                <a16:creationId xmlns:a16="http://schemas.microsoft.com/office/drawing/2014/main" id="{B86CFBA7-CF9C-DCA1-5154-05D8E4EB25A5}"/>
              </a:ext>
            </a:extLst>
          </p:cNvPr>
          <p:cNvSpPr txBox="1"/>
          <p:nvPr/>
        </p:nvSpPr>
        <p:spPr>
          <a:xfrm>
            <a:off x="5437491" y="4982017"/>
            <a:ext cx="6098582" cy="440505"/>
          </a:xfrm>
          <a:prstGeom prst="rect">
            <a:avLst/>
          </a:prstGeom>
          <a:noFill/>
        </p:spPr>
        <p:txBody>
          <a:bodyPr wrap="square">
            <a:spAutoFit/>
          </a:bodyPr>
          <a:lstStyle/>
          <a:p>
            <a:pPr marL="0" indent="0" algn="ctr">
              <a:lnSpc>
                <a:spcPts val="2850"/>
              </a:lnSpc>
              <a:buNone/>
            </a:pPr>
            <a:r>
              <a:rPr lang="en-US" sz="1800" b="1" dirty="0">
                <a:solidFill>
                  <a:srgbClr val="595959"/>
                </a:solidFill>
                <a:latin typeface="Roboto" panose="02000000000000000000" pitchFamily="2" charset="0"/>
                <a:ea typeface="Roboto" panose="02000000000000000000" pitchFamily="2" charset="0"/>
                <a:cs typeface="Roboto" panose="02000000000000000000" pitchFamily="2" charset="0"/>
              </a:rPr>
              <a:t>Updated information in the PV website: </a:t>
            </a:r>
            <a:r>
              <a:rPr lang="en-US" sz="1800" b="1" u="sng" dirty="0">
                <a:solidFill>
                  <a:srgbClr val="2150FE"/>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Purple-vest.net</a:t>
            </a:r>
            <a:endParaRPr lang="en-US" sz="1800" dirty="0">
              <a:latin typeface="Roboto" panose="02000000000000000000" pitchFamily="2" charset="0"/>
              <a:ea typeface="Roboto" panose="02000000000000000000" pitchFamily="2" charset="0"/>
              <a:cs typeface="Roboto" panose="02000000000000000000" pitchFamily="2" charset="0"/>
            </a:endParaRPr>
          </a:p>
        </p:txBody>
      </p:sp>
      <p:sp>
        <p:nvSpPr>
          <p:cNvPr id="13" name="תיבת טקסט 12">
            <a:extLst>
              <a:ext uri="{FF2B5EF4-FFF2-40B4-BE49-F238E27FC236}">
                <a16:creationId xmlns:a16="http://schemas.microsoft.com/office/drawing/2014/main" id="{427EA0EF-4F73-9713-54E2-43FB4C26078D}"/>
              </a:ext>
            </a:extLst>
          </p:cNvPr>
          <p:cNvSpPr txBox="1"/>
          <p:nvPr/>
        </p:nvSpPr>
        <p:spPr>
          <a:xfrm>
            <a:off x="5255218" y="5609537"/>
            <a:ext cx="6098582" cy="440505"/>
          </a:xfrm>
          <a:prstGeom prst="rect">
            <a:avLst/>
          </a:prstGeom>
          <a:noFill/>
        </p:spPr>
        <p:txBody>
          <a:bodyPr wrap="square">
            <a:spAutoFit/>
          </a:bodyPr>
          <a:lstStyle/>
          <a:p>
            <a:pPr marL="0" indent="0" algn="ctr">
              <a:lnSpc>
                <a:spcPts val="2850"/>
              </a:lnSpc>
              <a:buNone/>
            </a:pPr>
            <a:r>
              <a:rPr lang="en-US" sz="1800" dirty="0">
                <a:solidFill>
                  <a:srgbClr val="595959"/>
                </a:solidFill>
                <a:latin typeface="Roboto" panose="02000000000000000000" pitchFamily="2" charset="0"/>
                <a:ea typeface="Roboto" panose="02000000000000000000" pitchFamily="2" charset="0"/>
                <a:cs typeface="Roboto" panose="02000000000000000000" pitchFamily="2" charset="0"/>
              </a:rPr>
              <a:t>Email us at </a:t>
            </a:r>
            <a:r>
              <a:rPr lang="en-US" sz="1800" u="sng" dirty="0">
                <a:solidFill>
                  <a:srgbClr val="2150FE"/>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PVM@AISRAEL.ORG</a:t>
            </a:r>
            <a:endParaRPr lang="en-US" sz="1800" dirty="0">
              <a:latin typeface="Roboto" panose="02000000000000000000" pitchFamily="2" charset="0"/>
              <a:ea typeface="Roboto" panose="02000000000000000000" pitchFamily="2" charset="0"/>
              <a:cs typeface="Roboto" panose="02000000000000000000" pitchFamily="2" charset="0"/>
            </a:endParaRPr>
          </a:p>
        </p:txBody>
      </p:sp>
      <p:pic>
        <p:nvPicPr>
          <p:cNvPr id="15" name="תמונה 14">
            <a:extLst>
              <a:ext uri="{FF2B5EF4-FFF2-40B4-BE49-F238E27FC236}">
                <a16:creationId xmlns:a16="http://schemas.microsoft.com/office/drawing/2014/main" id="{31A9F5F0-C367-218C-5D2E-1C10ECA22914}"/>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01565" y="1368603"/>
            <a:ext cx="2573602" cy="2057399"/>
          </a:xfrm>
          <a:prstGeom prst="rect">
            <a:avLst/>
          </a:prstGeom>
        </p:spPr>
      </p:pic>
    </p:spTree>
    <p:extLst>
      <p:ext uri="{BB962C8B-B14F-4D97-AF65-F5344CB8AC3E}">
        <p14:creationId xmlns:p14="http://schemas.microsoft.com/office/powerpoint/2010/main" val="3760096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1f35503-7e8c-48d8-8ee2-a8a1ad14ea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FF4C5C98D1A7964BA710FC8265BAC26B" ma:contentTypeVersion="16" ma:contentTypeDescription="צור מסמך חדש." ma:contentTypeScope="" ma:versionID="07e52cc8742ce09afa27f17180c2ba5c">
  <xsd:schema xmlns:xsd="http://www.w3.org/2001/XMLSchema" xmlns:xs="http://www.w3.org/2001/XMLSchema" xmlns:p="http://schemas.microsoft.com/office/2006/metadata/properties" xmlns:ns3="11f35503-7e8c-48d8-8ee2-a8a1ad14ea1f" xmlns:ns4="cc3d3538-ba54-4edf-8332-9910ff79e8f9" targetNamespace="http://schemas.microsoft.com/office/2006/metadata/properties" ma:root="true" ma:fieldsID="fc520f327642240a1007f190194d96f5" ns3:_="" ns4:_="">
    <xsd:import namespace="11f35503-7e8c-48d8-8ee2-a8a1ad14ea1f"/>
    <xsd:import namespace="cc3d3538-ba54-4edf-8332-9910ff79e8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element ref="ns3:_activity"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35503-7e8c-48d8-8ee2-a8a1ad14e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3d3538-ba54-4edf-8332-9910ff79e8f9" elementFormDefault="qualified">
    <xsd:import namespace="http://schemas.microsoft.com/office/2006/documentManagement/types"/>
    <xsd:import namespace="http://schemas.microsoft.com/office/infopath/2007/PartnerControls"/>
    <xsd:element name="SharedWithUsers" ma:index="12"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משותף עם פרטים" ma:internalName="SharedWithDetails" ma:readOnly="true">
      <xsd:simpleType>
        <xsd:restriction base="dms:Note">
          <xsd:maxLength value="255"/>
        </xsd:restriction>
      </xsd:simpleType>
    </xsd:element>
    <xsd:element name="SharingHintHash" ma:index="14" nillable="true" ma:displayName="Hash של רמז לשיתוף"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12DF5D-5B15-4493-B1E0-0EBF7DECA384}">
  <ds:schemaRefs>
    <ds:schemaRef ds:uri="http://schemas.microsoft.com/sharepoint/v3/contenttype/forms"/>
  </ds:schemaRefs>
</ds:datastoreItem>
</file>

<file path=customXml/itemProps2.xml><?xml version="1.0" encoding="utf-8"?>
<ds:datastoreItem xmlns:ds="http://schemas.openxmlformats.org/officeDocument/2006/customXml" ds:itemID="{8CC4F203-A5CE-4713-B443-93441C460F89}">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cc3d3538-ba54-4edf-8332-9910ff79e8f9"/>
    <ds:schemaRef ds:uri="11f35503-7e8c-48d8-8ee2-a8a1ad14ea1f"/>
  </ds:schemaRefs>
</ds:datastoreItem>
</file>

<file path=customXml/itemProps3.xml><?xml version="1.0" encoding="utf-8"?>
<ds:datastoreItem xmlns:ds="http://schemas.openxmlformats.org/officeDocument/2006/customXml" ds:itemID="{1131DFE7-DE2C-47CC-90F2-08B8223D1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35503-7e8c-48d8-8ee2-a8a1ad14ea1f"/>
    <ds:schemaRef ds:uri="cc3d3538-ba54-4edf-8332-9910ff79e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Widescreen</PresentationFormat>
  <Paragraphs>99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Crimson Pro Semi Bold</vt:lpstr>
      <vt:lpstr>Roboto</vt:lpstr>
      <vt:lpstr>Office Theme</vt:lpstr>
      <vt:lpstr>PURPLE VEST:  Leave No One Behind </vt:lpstr>
      <vt:lpstr>Our Mission </vt:lpstr>
      <vt:lpstr>Global Implementation Model </vt:lpstr>
      <vt:lpstr>Purple Vest Training Curriculum </vt:lpstr>
      <vt:lpstr>The Model's Unique Strengths </vt:lpstr>
      <vt:lpstr>The Purple Vest App </vt:lpstr>
      <vt:lpstr>The Purple Vest Mission Bridging between Technologies and Emergencies</vt:lpstr>
      <vt:lpstr>Stay Updated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Anja Günther</cp:lastModifiedBy>
  <cp:revision>25</cp:revision>
  <dcterms:created xsi:type="dcterms:W3CDTF">2022-12-05T13:52:15Z</dcterms:created>
  <dcterms:modified xsi:type="dcterms:W3CDTF">2025-02-27T16:50:33Z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0x010100FF4C5C98D1A7964BA710FC8265BAC26B</vt:lpwstr>
  </property>
</Properties>
</file>