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y8NIge0buWhSGOtJVw/sUicyJ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9941a5f30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29941a5f30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9941a5f30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29941a5f30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9941a5f3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29941a5f3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9941a5f3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29941a5f3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9941a5f3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29941a5f30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9941a5f30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29941a5f30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9941a5f30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29941a5f30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hyperlink" Target="https://een.ec.europa.eu/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- White curve">
  <p:cSld name="Top - White curv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>
            <p:ph idx="2" type="pic"/>
          </p:nvPr>
        </p:nvSpPr>
        <p:spPr>
          <a:xfrm>
            <a:off x="-563" y="1787461"/>
            <a:ext cx="12200467" cy="5082755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9"/>
          <p:cNvSpPr txBox="1"/>
          <p:nvPr>
            <p:ph type="ctrTitle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Arial"/>
              <a:buNone/>
              <a:defRPr b="1" i="0" sz="5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89600" cy="23374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/>
          <p:nvPr>
            <p:ph idx="3" type="pic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9"/>
          <p:cNvSpPr txBox="1"/>
          <p:nvPr>
            <p:ph idx="4" type="body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"/>
          <p:cNvSpPr/>
          <p:nvPr>
            <p:ph idx="5" type="pic"/>
          </p:nvPr>
        </p:nvSpPr>
        <p:spPr>
          <a:xfrm>
            <a:off x="669925" y="5389563"/>
            <a:ext cx="900113" cy="900112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9"/>
          <p:cNvSpPr/>
          <p:nvPr>
            <p:ph idx="6" type="pic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9"/>
          <p:cNvSpPr txBox="1"/>
          <p:nvPr>
            <p:ph idx="7" type="body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8" type="body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9" type="body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7679" y="26405"/>
            <a:ext cx="1761056" cy="176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urve Top Left with background">
  <p:cSld name="Short Curve Top Left with background">
    <p:bg>
      <p:bgPr>
        <a:solidFill>
          <a:srgbClr val="FF0000">
            <a:alpha val="0"/>
          </a:srgbClr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0"/>
          <p:cNvGrpSpPr/>
          <p:nvPr/>
        </p:nvGrpSpPr>
        <p:grpSpPr>
          <a:xfrm rot="10800000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30" name="Google Shape;30;p10"/>
            <p:cNvSpPr/>
            <p:nvPr/>
          </p:nvSpPr>
          <p:spPr>
            <a:xfrm>
              <a:off x="7041778" y="5443804"/>
              <a:ext cx="5150223" cy="1414196"/>
            </a:xfrm>
            <a:custGeom>
              <a:rect b="b" l="l" r="r" t="t"/>
              <a:pathLst>
                <a:path extrusionOk="0" h="1414196" w="5150223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329874" y="5532104"/>
              <a:ext cx="4862126" cy="1325897"/>
            </a:xfrm>
            <a:custGeom>
              <a:rect b="b" l="l" r="r" t="t"/>
              <a:pathLst>
                <a:path extrusionOk="0" h="1325897" w="4862126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3" name="Google Shape;33;p10"/>
          <p:cNvGrpSpPr/>
          <p:nvPr/>
        </p:nvGrpSpPr>
        <p:grpSpPr>
          <a:xfrm>
            <a:off x="212758" y="214239"/>
            <a:ext cx="2103115" cy="739683"/>
            <a:chOff x="212758" y="214239"/>
            <a:chExt cx="2103115" cy="739683"/>
          </a:xfrm>
        </p:grpSpPr>
        <p:grpSp>
          <p:nvGrpSpPr>
            <p:cNvPr id="34" name="Google Shape;34;p10"/>
            <p:cNvGrpSpPr/>
            <p:nvPr/>
          </p:nvGrpSpPr>
          <p:grpSpPr>
            <a:xfrm>
              <a:off x="212758" y="214239"/>
              <a:ext cx="858794" cy="739683"/>
              <a:chOff x="212758" y="214239"/>
              <a:chExt cx="858794" cy="739683"/>
            </a:xfrm>
          </p:grpSpPr>
          <p:grpSp>
            <p:nvGrpSpPr>
              <p:cNvPr id="35" name="Google Shape;35;p10"/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</p:grpSpPr>
            <p:sp>
              <p:nvSpPr>
                <p:cNvPr id="36" name="Google Shape;36;p10"/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rect b="b" l="l" r="r" t="t"/>
                  <a:pathLst>
                    <a:path extrusionOk="0" h="90922" w="70780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10"/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rect b="b" l="l" r="r" t="t"/>
                  <a:pathLst>
                    <a:path extrusionOk="0" h="88837" w="69524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10"/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rect b="b" l="l" r="r" t="t"/>
                  <a:pathLst>
                    <a:path extrusionOk="0" h="112923" w="5036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10"/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rect b="b" l="l" r="r" t="t"/>
                  <a:pathLst>
                    <a:path extrusionOk="0" h="90922" w="70780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10"/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rect b="b" l="l" r="r" t="t"/>
                  <a:pathLst>
                    <a:path extrusionOk="0" h="88732" w="55598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10"/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rect b="b" l="l" r="r" t="t"/>
                  <a:pathLst>
                    <a:path extrusionOk="0" h="128042" w="72979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10"/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rect b="b" l="l" r="r" t="t"/>
                  <a:pathLst>
                    <a:path extrusionOk="0" h="88732" w="55598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10"/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rect b="b" l="l" r="r" t="t"/>
                  <a:pathLst>
                    <a:path extrusionOk="0" h="119074" w="22309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10"/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rect b="b" l="l" r="r" t="t"/>
                  <a:pathLst>
                    <a:path extrusionOk="0" h="90922" w="61357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10"/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rect b="b" l="l" r="r" t="t"/>
                  <a:pathLst>
                    <a:path extrusionOk="0" h="90922" w="70780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10"/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rect b="b" l="l" r="r" t="t"/>
                  <a:pathLst>
                    <a:path extrusionOk="0" h="90922" w="70780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10"/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rect b="b" l="l" r="r" t="t"/>
                  <a:pathLst>
                    <a:path extrusionOk="0" h="88732" w="70048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10"/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rect b="b" l="l" r="r" t="t"/>
                  <a:pathLst>
                    <a:path extrusionOk="0" h="88732" w="55703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10"/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rect b="b" l="l" r="r" t="t"/>
                  <a:pathLst>
                    <a:path extrusionOk="0" h="90922" w="80113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10"/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rect b="b" l="l" r="r" t="t"/>
                  <a:pathLst>
                    <a:path extrusionOk="0" h="128042" w="72979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10"/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rect b="b" l="l" r="r" t="t"/>
                  <a:pathLst>
                    <a:path extrusionOk="0" h="90922" w="70780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10"/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rect b="b" l="l" r="r" t="t"/>
                  <a:pathLst>
                    <a:path extrusionOk="0" h="88837" w="69524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10"/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rect b="b" l="l" r="r" t="t"/>
                  <a:pathLst>
                    <a:path extrusionOk="0" h="90922" w="70780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10"/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rect b="b" l="l" r="r" t="t"/>
                  <a:pathLst>
                    <a:path extrusionOk="0" h="112923" w="5036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10"/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rect b="b" l="l" r="r" t="t"/>
                  <a:pathLst>
                    <a:path extrusionOk="0" h="86543" w="115280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10"/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rect b="b" l="l" r="r" t="t"/>
                  <a:pathLst>
                    <a:path extrusionOk="0" h="90922" w="80113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10"/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rect b="b" l="l" r="r" t="t"/>
                  <a:pathLst>
                    <a:path extrusionOk="0" h="88732" w="55598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10"/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rect b="b" l="l" r="r" t="t"/>
                  <a:pathLst>
                    <a:path extrusionOk="0" h="127937" w="7716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" name="Google Shape;59;p10"/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rect b="b" l="l" r="r" t="t"/>
                <a:pathLst>
                  <a:path extrusionOk="0" h="81538" w="89313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0"/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rect b="b" l="l" r="r" t="t"/>
                <a:pathLst>
                  <a:path extrusionOk="0" h="108856" w="116013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0"/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rect b="b" l="l" r="r" t="t"/>
                <a:pathLst>
                  <a:path extrusionOk="0" h="91756" w="98213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0"/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rect b="b" l="l" r="r" t="t"/>
                <a:pathLst>
                  <a:path extrusionOk="0" h="126999" w="133290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0"/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rect b="b" l="l" r="r" t="t"/>
                <a:pathLst>
                  <a:path extrusionOk="0" h="109795" w="115699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0"/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rect b="b" l="l" r="r" t="t"/>
                <a:pathLst>
                  <a:path extrusionOk="0" h="120221" w="125646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0"/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rect b="b" l="l" r="r" t="t"/>
                <a:pathLst>
                  <a:path extrusionOk="0" h="74343" w="83450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0"/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rect b="b" l="l" r="r" t="t"/>
                <a:pathLst>
                  <a:path extrusionOk="0" h="53281" w="61462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0"/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rect b="b" l="l" r="r" t="t"/>
                <a:pathLst>
                  <a:path extrusionOk="0" h="51821" w="61357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0"/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rect b="b" l="l" r="r" t="t"/>
                <a:pathLst>
                  <a:path extrusionOk="0" h="69547" w="81565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0"/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rect b="b" l="l" r="r" t="t"/>
                <a:pathLst>
                  <a:path extrusionOk="0" h="82163" w="92978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0"/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rect b="b" l="l" r="r" t="t"/>
                <a:pathLst>
                  <a:path extrusionOk="0" h="93841" w="10271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10"/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72" name="Google Shape;72;p10"/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rect b="b" l="l" r="r" t="t"/>
                <a:pathLst>
                  <a:path extrusionOk="0" h="739683" w="1114171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0"/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rect b="b" l="l" r="r" t="t"/>
                <a:pathLst>
                  <a:path extrusionOk="0" h="554710" w="557138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" name="Google Shape;74;p10"/>
          <p:cNvSpPr txBox="1"/>
          <p:nvPr>
            <p:ph type="title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36000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8685" y="-133249"/>
            <a:ext cx="1610049" cy="16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- White curve - No profile photo">
  <p:cSld name="Top - White curve - No profile phot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>
            <p:ph idx="2" type="pic"/>
          </p:nvPr>
        </p:nvSpPr>
        <p:spPr>
          <a:xfrm>
            <a:off x="-563" y="1787461"/>
            <a:ext cx="12200467" cy="508275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3"/>
          <p:cNvSpPr txBox="1"/>
          <p:nvPr>
            <p:ph type="ctrTitle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Arial"/>
              <a:buNone/>
              <a:defRPr b="1" i="0" sz="5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89600" cy="23374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>
            <p:ph idx="3" type="pic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3" name="Google Shape;83;p13"/>
          <p:cNvCxnSpPr/>
          <p:nvPr/>
        </p:nvCxnSpPr>
        <p:spPr>
          <a:xfrm>
            <a:off x="4761125" y="5487044"/>
            <a:ext cx="0" cy="635501"/>
          </a:xfrm>
          <a:prstGeom prst="straightConnector1">
            <a:avLst/>
          </a:prstGeom>
          <a:noFill/>
          <a:ln cap="flat" cmpd="sng" w="381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13"/>
          <p:cNvSpPr txBox="1"/>
          <p:nvPr>
            <p:ph idx="4" type="body"/>
          </p:nvPr>
        </p:nvSpPr>
        <p:spPr>
          <a:xfrm>
            <a:off x="669234" y="5487546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5" type="body"/>
          </p:nvPr>
        </p:nvSpPr>
        <p:spPr>
          <a:xfrm>
            <a:off x="669234" y="5867400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6" type="body"/>
          </p:nvPr>
        </p:nvSpPr>
        <p:spPr>
          <a:xfrm>
            <a:off x="5134291" y="5487546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7" type="body"/>
          </p:nvPr>
        </p:nvSpPr>
        <p:spPr>
          <a:xfrm>
            <a:off x="5134291" y="5867400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7679" y="26405"/>
            <a:ext cx="1761056" cy="176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- Blue curve">
  <p:cSld name="Top - Blue curv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>
            <p:ph idx="2" type="pic"/>
          </p:nvPr>
        </p:nvSpPr>
        <p:spPr>
          <a:xfrm>
            <a:off x="-563" y="1787461"/>
            <a:ext cx="12200467" cy="5082755"/>
          </a:xfrm>
          <a:prstGeom prst="rect">
            <a:avLst/>
          </a:prstGeom>
          <a:noFill/>
          <a:ln>
            <a:noFill/>
          </a:ln>
        </p:spPr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05" y="0"/>
            <a:ext cx="1220281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>
            <p:ph idx="3" type="pic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4"/>
          <p:cNvSpPr txBox="1"/>
          <p:nvPr>
            <p:ph type="ctrTitle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5400"/>
              <a:buFont typeface="Arial"/>
              <a:buNone/>
              <a:defRPr b="1" i="0" sz="54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BA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>
            <a:off x="6083417" y="5487044"/>
            <a:ext cx="0" cy="635501"/>
          </a:xfrm>
          <a:prstGeom prst="straightConnector1">
            <a:avLst/>
          </a:prstGeom>
          <a:noFill/>
          <a:ln cap="flat" cmpd="sng" w="381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4"/>
          <p:cNvSpPr txBox="1"/>
          <p:nvPr>
            <p:ph idx="4" type="body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BA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4"/>
          <p:cNvSpPr/>
          <p:nvPr>
            <p:ph idx="5" type="pic"/>
          </p:nvPr>
        </p:nvSpPr>
        <p:spPr>
          <a:xfrm>
            <a:off x="669925" y="5389563"/>
            <a:ext cx="900113" cy="9001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4"/>
          <p:cNvSpPr/>
          <p:nvPr>
            <p:ph idx="6" type="pic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4"/>
          <p:cNvSpPr txBox="1"/>
          <p:nvPr>
            <p:ph idx="7" type="body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BA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8" type="body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BA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9" type="body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BA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7679" y="128003"/>
            <a:ext cx="1761056" cy="176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&amp; Contact with Photo">
  <p:cSld name="Thank you &amp; Contact with Photo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6484" y="0"/>
            <a:ext cx="2225124" cy="22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876" y="0"/>
            <a:ext cx="2225124" cy="22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/>
          <p:nvPr>
            <p:ph type="ctrTitle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12"/>
          <p:cNvSpPr/>
          <p:nvPr>
            <p:ph idx="2" type="pic"/>
          </p:nvPr>
        </p:nvSpPr>
        <p:spPr>
          <a:xfrm>
            <a:off x="2897784" y="5103682"/>
            <a:ext cx="2294025" cy="1322388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2"/>
          <p:cNvSpPr txBox="1"/>
          <p:nvPr>
            <p:ph idx="1" type="subTitle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2">
            <a:hlinkClick r:id="rId6"/>
          </p:cNvPr>
          <p:cNvSpPr txBox="1"/>
          <p:nvPr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rPr>
              <a:t>een.ec.europa.eu</a:t>
            </a:r>
            <a:endParaRPr/>
          </a:p>
        </p:txBody>
      </p:sp>
      <p:pic>
        <p:nvPicPr>
          <p:cNvPr id="114" name="Google Shape;11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4603" y="5423721"/>
            <a:ext cx="774000" cy="7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/>
          <p:nvPr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754246" y="228893"/>
            <a:ext cx="3172839" cy="8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006BA6"/>
                </a:solidFill>
                <a:latin typeface="Arial"/>
                <a:ea typeface="Arial"/>
                <a:cs typeface="Arial"/>
                <a:sym typeface="Arial"/>
              </a:rPr>
              <a:t>#EENCanHelp</a:t>
            </a:r>
            <a:endParaRPr/>
          </a:p>
        </p:txBody>
      </p:sp>
      <p:sp>
        <p:nvSpPr>
          <p:cNvPr id="117" name="Google Shape;117;p12"/>
          <p:cNvSpPr txBox="1"/>
          <p:nvPr>
            <p:ph idx="3" type="body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2"/>
          <p:cNvSpPr/>
          <p:nvPr>
            <p:ph idx="4" type="pic"/>
          </p:nvPr>
        </p:nvSpPr>
        <p:spPr>
          <a:xfrm>
            <a:off x="648241" y="3400214"/>
            <a:ext cx="921798" cy="921797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2"/>
          <p:cNvSpPr txBox="1"/>
          <p:nvPr>
            <p:ph idx="5" type="body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6" type="body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7" type="body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2" name="Google Shape;12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7998" y="4971432"/>
            <a:ext cx="1761056" cy="176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"/>
          <p:cNvGrpSpPr/>
          <p:nvPr/>
        </p:nvGrpSpPr>
        <p:grpSpPr>
          <a:xfrm>
            <a:off x="8824404" y="4611648"/>
            <a:ext cx="3367595" cy="2255229"/>
            <a:chOff x="8824404" y="4602770"/>
            <a:chExt cx="3367595" cy="2255229"/>
          </a:xfrm>
        </p:grpSpPr>
        <p:sp>
          <p:nvSpPr>
            <p:cNvPr id="11" name="Google Shape;11;p8"/>
            <p:cNvSpPr txBox="1"/>
            <p:nvPr/>
          </p:nvSpPr>
          <p:spPr>
            <a:xfrm>
              <a:off x="9072979" y="6367583"/>
              <a:ext cx="3119020" cy="379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4D2FF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64D2FF"/>
                  </a:solidFill>
                  <a:latin typeface="Arial"/>
                  <a:ea typeface="Arial"/>
                  <a:cs typeface="Arial"/>
                  <a:sym typeface="Arial"/>
                </a:rPr>
                <a:t>SustainableSolutions</a:t>
              </a: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Match</a:t>
              </a:r>
              <a:endParaRPr b="1" i="0" sz="2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8"/>
            <p:cNvGrpSpPr/>
            <p:nvPr/>
          </p:nvGrpSpPr>
          <p:grpSpPr>
            <a:xfrm>
              <a:off x="8824404" y="4602770"/>
              <a:ext cx="3367595" cy="2255229"/>
              <a:chOff x="8824404" y="4602770"/>
              <a:chExt cx="3367595" cy="2255229"/>
            </a:xfrm>
          </p:grpSpPr>
          <p:pic>
            <p:nvPicPr>
              <p:cNvPr descr="Afbeelding met legpuzzel, wiel&#10;&#10;Automatisch gegenereerde beschrijving" id="13" name="Google Shape;13;p8"/>
              <p:cNvPicPr preferRelativeResize="0"/>
              <p:nvPr/>
            </p:nvPicPr>
            <p:blipFill rotWithShape="1">
              <a:blip r:embed="rId1">
                <a:alphaModFix/>
              </a:blip>
              <a:srcRect b="20664" l="0" r="0" t="0"/>
              <a:stretch/>
            </p:blipFill>
            <p:spPr>
              <a:xfrm>
                <a:off x="8824404" y="4602770"/>
                <a:ext cx="3367595" cy="17547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fbeelding met legpuzzel, wiel&#10;&#10;Automatisch gegenereerde beschrijving" id="14" name="Google Shape;14;p8"/>
              <p:cNvPicPr preferRelativeResize="0"/>
              <p:nvPr/>
            </p:nvPicPr>
            <p:blipFill rotWithShape="1">
              <a:blip r:embed="rId1">
                <a:alphaModFix/>
              </a:blip>
              <a:srcRect b="0" l="0" r="0" t="95021"/>
              <a:stretch/>
            </p:blipFill>
            <p:spPr>
              <a:xfrm>
                <a:off x="8824409" y="6747864"/>
                <a:ext cx="3367590" cy="1101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ho.int/publications/i/item/9789240034228" TargetMode="External"/><Relationship Id="rId4" Type="http://schemas.openxmlformats.org/officeDocument/2006/relationships/hyperlink" Target="https://www.who.int/publications/i/item/97892400342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henextweb.com/news/european-space-agency-esa-budget-2024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ctrTitle"/>
          </p:nvPr>
        </p:nvSpPr>
        <p:spPr>
          <a:xfrm>
            <a:off x="669234" y="2893925"/>
            <a:ext cx="91440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6BA6"/>
                </a:solidFill>
              </a:rPr>
              <a:t>Aerosol monitoring for a better understanding of Climate impact from municipalities and industries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669234" y="4528767"/>
            <a:ext cx="64284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None/>
            </a:pPr>
            <a:r>
              <a:rPr b="1" lang="en-US" sz="3200">
                <a:solidFill>
                  <a:srgbClr val="006BA6"/>
                </a:solidFill>
              </a:rPr>
              <a:t>GRASP Earth</a:t>
            </a:r>
            <a:endParaRPr b="1" sz="3200">
              <a:solidFill>
                <a:srgbClr val="006BA6"/>
              </a:solidFill>
            </a:endParaRPr>
          </a:p>
        </p:txBody>
      </p:sp>
      <p:pic>
        <p:nvPicPr>
          <p:cNvPr id="129" name="Google Shape;129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7749" l="0" r="0" t="7741"/>
          <a:stretch/>
        </p:blipFill>
        <p:spPr>
          <a:xfrm>
            <a:off x="10085637" y="2569175"/>
            <a:ext cx="1873098" cy="15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>
            <p:ph idx="4" type="body"/>
          </p:nvPr>
        </p:nvSpPr>
        <p:spPr>
          <a:xfrm>
            <a:off x="596259" y="5220069"/>
            <a:ext cx="37188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b="0" lang="en-US">
                <a:solidFill>
                  <a:srgbClr val="006BA6"/>
                </a:solidFill>
              </a:rPr>
              <a:t>Eliot Llopis</a:t>
            </a:r>
            <a:endParaRPr b="0">
              <a:solidFill>
                <a:srgbClr val="006BA6"/>
              </a:solidFill>
            </a:endParaRPr>
          </a:p>
        </p:txBody>
      </p:sp>
      <p:sp>
        <p:nvSpPr>
          <p:cNvPr id="131" name="Google Shape;131;p1"/>
          <p:cNvSpPr txBox="1"/>
          <p:nvPr>
            <p:ph idx="7" type="body"/>
          </p:nvPr>
        </p:nvSpPr>
        <p:spPr>
          <a:xfrm>
            <a:off x="596248" y="5599925"/>
            <a:ext cx="46032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400">
                <a:solidFill>
                  <a:srgbClr val="006BA6"/>
                </a:solidFill>
              </a:rPr>
              <a:t>Head of Communication</a:t>
            </a:r>
            <a:endParaRPr sz="2400">
              <a:solidFill>
                <a:srgbClr val="006BA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9941a5f30_0_70"/>
          <p:cNvSpPr txBox="1"/>
          <p:nvPr>
            <p:ph type="title"/>
          </p:nvPr>
        </p:nvSpPr>
        <p:spPr>
          <a:xfrm>
            <a:off x="587339" y="1830600"/>
            <a:ext cx="109800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/>
              <a:t>Aerosols direct inference on Climate impact</a:t>
            </a:r>
            <a:br>
              <a:rPr lang="en-US" sz="3200"/>
            </a:br>
            <a:endParaRPr sz="26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-US" sz="1500"/>
              <a:t>Aerosols affect surface temperature, precipitation, and extreme weather.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-US" sz="1500"/>
              <a:t>Policymakers in municipalities should include aerosol impacts in NDCs and NAPs.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-US" sz="1500"/>
              <a:t>As with GHG, global collaboration is needed for pushing aerosol integration in climate plans.</a:t>
            </a:r>
            <a:endParaRPr b="0" sz="1500"/>
          </a:p>
        </p:txBody>
      </p:sp>
      <p:sp>
        <p:nvSpPr>
          <p:cNvPr id="137" name="Google Shape;137;g329941a5f30_0_70"/>
          <p:cNvSpPr txBox="1"/>
          <p:nvPr/>
        </p:nvSpPr>
        <p:spPr>
          <a:xfrm>
            <a:off x="685625" y="5801525"/>
            <a:ext cx="677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World Health Organization. (2021). </a:t>
            </a:r>
            <a:r>
              <a:rPr b="1" lang="en-US" sz="1100"/>
              <a:t>WHO global air quality guidelines: Particulate matter (PM2.5 and PM10), ozone, nitrogen dioxide, sulfur dioxide and carbon monoxide</a:t>
            </a:r>
            <a:r>
              <a:rPr lang="en-US" sz="1100"/>
              <a:t>. Geneva: World Health Organization.</a:t>
            </a:r>
            <a:r>
              <a:rPr lang="en-US" sz="1100">
                <a:uFill>
                  <a:noFill/>
                </a:uFill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https://www.who.int/publications/i/item/9789240034228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>
            <a:alpha val="0"/>
          </a:srgbClr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9941a5f30_0_75"/>
          <p:cNvSpPr txBox="1"/>
          <p:nvPr>
            <p:ph type="title"/>
          </p:nvPr>
        </p:nvSpPr>
        <p:spPr>
          <a:xfrm>
            <a:off x="587350" y="1723600"/>
            <a:ext cx="8440200" cy="4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/>
              <a:t>Current Aerosol monitoring limitations</a:t>
            </a:r>
            <a:br>
              <a:rPr lang="en-US" sz="5400"/>
            </a:br>
            <a:endParaRPr sz="2300">
              <a:solidFill>
                <a:srgbClr val="006BA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rabicPeriod"/>
            </a:pPr>
            <a:r>
              <a:rPr i="1" lang="en-US" sz="1600">
                <a:solidFill>
                  <a:srgbClr val="006BA6"/>
                </a:solidFill>
              </a:rPr>
              <a:t>Model-based solutions</a:t>
            </a:r>
            <a:endParaRPr i="1" sz="1600">
              <a:solidFill>
                <a:srgbClr val="006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006BA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lphaLcPeriod"/>
            </a:pPr>
            <a:r>
              <a:rPr i="1" lang="en-US" sz="1600">
                <a:solidFill>
                  <a:srgbClr val="006BA6"/>
                </a:solidFill>
              </a:rPr>
              <a:t>What? Use generalized environmental models</a:t>
            </a:r>
            <a:endParaRPr i="1" sz="1600">
              <a:solidFill>
                <a:srgbClr val="006BA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lphaLcPeriod"/>
            </a:pPr>
            <a:r>
              <a:rPr i="1" lang="en-US" sz="1600">
                <a:solidFill>
                  <a:srgbClr val="006BA6"/>
                </a:solidFill>
              </a:rPr>
              <a:t>Positive: Cover gaps from ground sensors data, extending the coverage.</a:t>
            </a:r>
            <a:endParaRPr i="1" sz="1600">
              <a:solidFill>
                <a:srgbClr val="006BA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lphaLcPeriod"/>
            </a:pPr>
            <a:r>
              <a:rPr i="1" lang="en-US" sz="1600">
                <a:solidFill>
                  <a:srgbClr val="006BA6"/>
                </a:solidFill>
              </a:rPr>
              <a:t>Negative: It is based on assumptions. May inaccurately estimate pollution levels by 30-50% missing small but significant emission sources.</a:t>
            </a:r>
            <a:endParaRPr i="1" sz="1600">
              <a:solidFill>
                <a:srgbClr val="006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6BA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rabicPeriod"/>
            </a:pPr>
            <a:r>
              <a:rPr i="1" lang="en-US" sz="1600">
                <a:solidFill>
                  <a:srgbClr val="006BA6"/>
                </a:solidFill>
              </a:rPr>
              <a:t>Ground-based solutions</a:t>
            </a:r>
            <a:endParaRPr i="1" sz="1600">
              <a:solidFill>
                <a:srgbClr val="006BA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006BA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lphaLcPeriod"/>
            </a:pPr>
            <a:r>
              <a:rPr i="1" lang="en-US" sz="1600">
                <a:solidFill>
                  <a:srgbClr val="006BA6"/>
                </a:solidFill>
              </a:rPr>
              <a:t>What? Use of ground stations to capture real data</a:t>
            </a:r>
            <a:endParaRPr i="1" sz="1600">
              <a:solidFill>
                <a:srgbClr val="006BA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lphaLcPeriod"/>
            </a:pPr>
            <a:r>
              <a:rPr i="1" lang="en-US" sz="1600">
                <a:solidFill>
                  <a:srgbClr val="006BA6"/>
                </a:solidFill>
              </a:rPr>
              <a:t>Positive: Data is accurate</a:t>
            </a:r>
            <a:endParaRPr i="1" sz="1600">
              <a:solidFill>
                <a:srgbClr val="006BA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1600"/>
              <a:buAutoNum type="alphaLcPeriod"/>
            </a:pPr>
            <a:r>
              <a:rPr i="1" lang="en-US" sz="1600">
                <a:solidFill>
                  <a:srgbClr val="006BA6"/>
                </a:solidFill>
              </a:rPr>
              <a:t>Negative: Expensive method, limited scalability. Covers less than 5% of a city’s area. Usually complemented by low reliable low-cost sensors and models based on assumptions.</a:t>
            </a:r>
            <a:endParaRPr i="1" sz="1600">
              <a:solidFill>
                <a:srgbClr val="006BA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>
            <a:alpha val="0"/>
          </a:srgbClr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9941a5f30_0_22"/>
          <p:cNvSpPr txBox="1"/>
          <p:nvPr>
            <p:ph type="title"/>
          </p:nvPr>
        </p:nvSpPr>
        <p:spPr>
          <a:xfrm>
            <a:off x="444989" y="733650"/>
            <a:ext cx="109800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/>
              <a:t>Space</a:t>
            </a:r>
            <a:r>
              <a:rPr lang="en-US" sz="3200"/>
              <a:t> </a:t>
            </a:r>
            <a:r>
              <a:rPr lang="en-US" sz="3200"/>
              <a:t>is</a:t>
            </a:r>
            <a:r>
              <a:rPr lang="en-US" sz="3200"/>
              <a:t> </a:t>
            </a:r>
            <a:r>
              <a:rPr lang="en-US" sz="3200"/>
              <a:t>the</a:t>
            </a:r>
            <a:r>
              <a:rPr lang="en-US" sz="3200"/>
              <a:t> </a:t>
            </a:r>
            <a:r>
              <a:rPr lang="en-US" sz="3200"/>
              <a:t>answer</a:t>
            </a:r>
            <a:endParaRPr b="0" i="1" sz="1600"/>
          </a:p>
        </p:txBody>
      </p:sp>
      <p:sp>
        <p:nvSpPr>
          <p:cNvPr id="148" name="Google Shape;148;g329941a5f30_0_22"/>
          <p:cNvSpPr txBox="1"/>
          <p:nvPr/>
        </p:nvSpPr>
        <p:spPr>
          <a:xfrm>
            <a:off x="3024700" y="6301475"/>
            <a:ext cx="58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https://thenextweb.com/news/european-space-agency-esa-budget-2024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49" name="Google Shape;149;g329941a5f30_0_22"/>
          <p:cNvSpPr/>
          <p:nvPr/>
        </p:nvSpPr>
        <p:spPr>
          <a:xfrm>
            <a:off x="8754450" y="3606650"/>
            <a:ext cx="3437700" cy="3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g329941a5f30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813" y="1444150"/>
            <a:ext cx="8330375" cy="46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>
            <a:alpha val="0"/>
          </a:srgbClr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9941a5f30_0_7"/>
          <p:cNvSpPr txBox="1"/>
          <p:nvPr>
            <p:ph type="title"/>
          </p:nvPr>
        </p:nvSpPr>
        <p:spPr>
          <a:xfrm>
            <a:off x="605989" y="546325"/>
            <a:ext cx="109800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/>
              <a:t>Our mission</a:t>
            </a:r>
            <a:br>
              <a:rPr lang="en-US" sz="5400"/>
            </a:br>
            <a:endParaRPr sz="5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br>
              <a:rPr b="0" i="1" lang="en-US" sz="1600"/>
            </a:br>
            <a:br>
              <a:rPr b="0" i="1" lang="en-US" sz="1600"/>
            </a:br>
            <a:endParaRPr b="0" i="1" sz="1600"/>
          </a:p>
        </p:txBody>
      </p:sp>
      <p:pic>
        <p:nvPicPr>
          <p:cNvPr id="156" name="Google Shape;156;g329941a5f3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675" y="1869923"/>
            <a:ext cx="5285150" cy="4286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29941a5f30_0_7"/>
          <p:cNvSpPr/>
          <p:nvPr/>
        </p:nvSpPr>
        <p:spPr>
          <a:xfrm>
            <a:off x="8754450" y="3606650"/>
            <a:ext cx="3437700" cy="3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g329941a5f30_0_7"/>
          <p:cNvPicPr preferRelativeResize="0"/>
          <p:nvPr/>
        </p:nvPicPr>
        <p:blipFill rotWithShape="1">
          <a:blip r:embed="rId4">
            <a:alphaModFix/>
          </a:blip>
          <a:srcRect b="13398" l="11627" r="10069" t="10561"/>
          <a:stretch/>
        </p:blipFill>
        <p:spPr>
          <a:xfrm>
            <a:off x="6320500" y="1602563"/>
            <a:ext cx="5426051" cy="482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>
            <a:alpha val="0"/>
          </a:srgbClr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9941a5f30_0_60"/>
          <p:cNvSpPr/>
          <p:nvPr/>
        </p:nvSpPr>
        <p:spPr>
          <a:xfrm>
            <a:off x="8754450" y="3606650"/>
            <a:ext cx="3437700" cy="3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29941a5f30_0_60"/>
          <p:cNvSpPr txBox="1"/>
          <p:nvPr>
            <p:ph type="title"/>
          </p:nvPr>
        </p:nvSpPr>
        <p:spPr>
          <a:xfrm>
            <a:off x="627389" y="1949475"/>
            <a:ext cx="109800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/>
              <a:t>The outcome</a:t>
            </a:r>
            <a:br>
              <a:rPr lang="en-US" sz="5400"/>
            </a:br>
            <a:endParaRPr sz="3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br>
              <a:rPr b="0" i="1" lang="en-US" sz="1600"/>
            </a:br>
            <a:br>
              <a:rPr b="0" i="1" lang="en-US" sz="1600"/>
            </a:br>
            <a:endParaRPr b="0" i="1" sz="1600"/>
          </a:p>
        </p:txBody>
      </p:sp>
      <p:sp>
        <p:nvSpPr>
          <p:cNvPr id="165" name="Google Shape;165;g329941a5f30_0_60"/>
          <p:cNvSpPr txBox="1"/>
          <p:nvPr>
            <p:ph type="title"/>
          </p:nvPr>
        </p:nvSpPr>
        <p:spPr>
          <a:xfrm>
            <a:off x="627400" y="2882450"/>
            <a:ext cx="32334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/>
              <a:t>COVERAGE </a:t>
            </a:r>
            <a:endParaRPr i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/>
              <a:t>  </a:t>
            </a:r>
            <a:r>
              <a:rPr b="0" i="1" lang="en-US" sz="1600"/>
              <a:t>100% global and spatial full atmospheric column coverage. No assumptions</a:t>
            </a:r>
            <a:endParaRPr b="0" i="1" sz="1600"/>
          </a:p>
        </p:txBody>
      </p:sp>
      <p:sp>
        <p:nvSpPr>
          <p:cNvPr id="166" name="Google Shape;166;g329941a5f30_0_60"/>
          <p:cNvSpPr txBox="1"/>
          <p:nvPr>
            <p:ph type="title"/>
          </p:nvPr>
        </p:nvSpPr>
        <p:spPr>
          <a:xfrm>
            <a:off x="4500688" y="3039800"/>
            <a:ext cx="32334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/>
              <a:t>RoI</a:t>
            </a:r>
            <a:endParaRPr i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/>
              <a:t>Up to 70-75% cheaper than existing methods with a very high Return on Investment.</a:t>
            </a:r>
            <a:endParaRPr b="0" i="1" sz="1600"/>
          </a:p>
        </p:txBody>
      </p:sp>
      <p:sp>
        <p:nvSpPr>
          <p:cNvPr id="167" name="Google Shape;167;g329941a5f30_0_60"/>
          <p:cNvSpPr txBox="1"/>
          <p:nvPr>
            <p:ph type="title"/>
          </p:nvPr>
        </p:nvSpPr>
        <p:spPr>
          <a:xfrm>
            <a:off x="8560575" y="2962700"/>
            <a:ext cx="32334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/>
              <a:t>RELIABLE</a:t>
            </a:r>
            <a:endParaRPr i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/>
              <a:t>Based on 30 years of atmospheric r&amp;d and proven Space technologies.</a:t>
            </a:r>
            <a:endParaRPr b="0" i="1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>
            <a:alpha val="0"/>
          </a:srgbClr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29941a5f30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874" y="-317136"/>
            <a:ext cx="7492276" cy="749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>
            <a:alpha val="0"/>
          </a:srgbClr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9941a5f30_0_11"/>
          <p:cNvSpPr txBox="1"/>
          <p:nvPr>
            <p:ph type="title"/>
          </p:nvPr>
        </p:nvSpPr>
        <p:spPr>
          <a:xfrm>
            <a:off x="605989" y="920900"/>
            <a:ext cx="109800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r>
              <a:rPr lang="en-US" sz="3200"/>
              <a:t>Test your aerosol impact</a:t>
            </a:r>
            <a:r>
              <a:rPr lang="en-US" sz="3200"/>
              <a:t> </a:t>
            </a:r>
            <a:r>
              <a:rPr lang="en-US" sz="3200"/>
              <a:t>today</a:t>
            </a:r>
            <a:br>
              <a:rPr lang="en-US" sz="5400"/>
            </a:br>
            <a:br>
              <a:rPr b="0" lang="en-US" sz="3200"/>
            </a:br>
            <a:endParaRPr b="0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BA6"/>
              </a:buClr>
              <a:buSzPts val="3200"/>
              <a:buFont typeface="Arial"/>
              <a:buNone/>
            </a:pPr>
            <a:br>
              <a:rPr b="0" i="1" lang="en-US" sz="1600"/>
            </a:br>
            <a:br>
              <a:rPr b="0" i="1" lang="en-US" sz="1600"/>
            </a:br>
            <a:r>
              <a:rPr b="0" i="1" lang="en-US" sz="1600"/>
              <a:t> </a:t>
            </a:r>
            <a:endParaRPr b="0" i="1" sz="1600"/>
          </a:p>
        </p:txBody>
      </p:sp>
      <p:sp>
        <p:nvSpPr>
          <p:cNvPr id="178" name="Google Shape;178;g329941a5f30_0_11"/>
          <p:cNvSpPr/>
          <p:nvPr/>
        </p:nvSpPr>
        <p:spPr>
          <a:xfrm>
            <a:off x="8754450" y="3606650"/>
            <a:ext cx="3437700" cy="3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329941a5f30_0_11"/>
          <p:cNvPicPr preferRelativeResize="0"/>
          <p:nvPr/>
        </p:nvPicPr>
        <p:blipFill rotWithShape="1">
          <a:blip r:embed="rId3">
            <a:alphaModFix/>
          </a:blip>
          <a:srcRect b="0" l="0" r="566" t="1097"/>
          <a:stretch/>
        </p:blipFill>
        <p:spPr>
          <a:xfrm>
            <a:off x="1963975" y="1551425"/>
            <a:ext cx="8264050" cy="4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29941a5f30_0_11"/>
          <p:cNvSpPr txBox="1"/>
          <p:nvPr/>
        </p:nvSpPr>
        <p:spPr>
          <a:xfrm>
            <a:off x="3185700" y="6314325"/>
            <a:ext cx="58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PM10 map from POLDER 3 satellite data merge. Source: GRASP-Open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ctrTitle"/>
          </p:nvPr>
        </p:nvSpPr>
        <p:spPr>
          <a:xfrm>
            <a:off x="675145" y="1696145"/>
            <a:ext cx="9144000" cy="1175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Book a meeting with:</a:t>
            </a:r>
            <a:br>
              <a:rPr lang="en-US"/>
            </a:br>
            <a:r>
              <a:rPr lang="en-US"/>
              <a:t>GRASP Earth</a:t>
            </a:r>
            <a:endParaRPr/>
          </a:p>
        </p:txBody>
      </p:sp>
      <p:pic>
        <p:nvPicPr>
          <p:cNvPr id="186" name="Google Shape;18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201" l="0" r="4232" t="0"/>
          <a:stretch/>
        </p:blipFill>
        <p:spPr>
          <a:xfrm>
            <a:off x="4277025" y="5244075"/>
            <a:ext cx="1270275" cy="12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/>
          <p:nvPr>
            <p:ph idx="3" type="body"/>
          </p:nvPr>
        </p:nvSpPr>
        <p:spPr>
          <a:xfrm>
            <a:off x="736218" y="3407085"/>
            <a:ext cx="3718725" cy="19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Eliot Llopis	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>
            <p:ph idx="5" type="body"/>
          </p:nvPr>
        </p:nvSpPr>
        <p:spPr>
          <a:xfrm>
            <a:off x="736218" y="3647515"/>
            <a:ext cx="3718725" cy="19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r>
              <a:rPr lang="en-US"/>
              <a:t>Head of Communication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>
            <p:ph idx="6" type="body"/>
          </p:nvPr>
        </p:nvSpPr>
        <p:spPr>
          <a:xfrm>
            <a:off x="736181" y="3958183"/>
            <a:ext cx="37188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</a:pPr>
            <a:r>
              <a:rPr lang="en-US"/>
              <a:t>eliot.llopis@grasp-earth.com</a:t>
            </a:r>
            <a:endParaRPr/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150" y="5027200"/>
            <a:ext cx="1830824" cy="18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nal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">
  <a:themeElements>
    <a:clrScheme name="EEN Colours">
      <a:dk1>
        <a:srgbClr val="00587C"/>
      </a:dk1>
      <a:lt1>
        <a:srgbClr val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2023-04-12T07:12:26Z</dcterms:created>
  <dc:creator>EISMEA Team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0x0101008BEB43194487AA4E8D8B5860EE098D6C</vt:lpwstr>
  </property>
  <property fmtid="{D5CDD505-2E9C-101B-9397-08002B2CF9AE}" pid="10" name="MediaServiceImageTags">
    <vt:lpwstr/>
  </property>
</Properties>
</file>