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"/>
  </p:notesMasterIdLst>
  <p:sldIdLst>
    <p:sldId id="256" r:id="rId3"/>
    <p:sldId id="270" r:id="rId4"/>
    <p:sldId id="259" r:id="rId5"/>
    <p:sldId id="271" r:id="rId6"/>
    <p:sldId id="268" r:id="rId7"/>
    <p:sldId id="273" r:id="rId8"/>
    <p:sldId id="274" r:id="rId9"/>
    <p:sldId id="269" r:id="rId10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12"/>
      <p:bold r:id="rId13"/>
      <p:italic r:id="rId14"/>
      <p:boldItalic r:id="rId15"/>
    </p:embeddedFont>
    <p:embeddedFont>
      <p:font typeface="Poppins" pitchFamily="2" charset="77"/>
      <p:regular r:id="rId16"/>
      <p:bold r:id="rId17"/>
      <p:italic r:id="rId18"/>
      <p:boldItalic r:id="rId19"/>
    </p:embeddedFont>
    <p:embeddedFont>
      <p:font typeface="Raleway" pitchFamily="2" charset="77"/>
      <p:regular r:id="rId20"/>
      <p:bold r:id="rId21"/>
      <p:italic r:id="rId22"/>
      <p:boldItalic r:id="rId23"/>
    </p:embeddedFont>
  </p:embeddedFontLst>
  <p:custDataLst>
    <p:tags r:id="rId11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NxBEo0YVoHXTzw/UYCIyzqIi/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3"/>
    <p:restoredTop sz="83824"/>
  </p:normalViewPr>
  <p:slideViewPr>
    <p:cSldViewPr snapToGrid="0">
      <p:cViewPr varScale="1">
        <p:scale>
          <a:sx n="103" d="100"/>
          <a:sy n="103" d="100"/>
        </p:scale>
        <p:origin x="192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tags" Target="tags/tag1.xml" /><Relationship Id="rId12" Type="http://schemas.openxmlformats.org/officeDocument/2006/relationships/font" Target="fonts/font1.fntdata" /><Relationship Id="rId13" Type="http://schemas.openxmlformats.org/officeDocument/2006/relationships/font" Target="fonts/font2.fntdata" /><Relationship Id="rId14" Type="http://schemas.openxmlformats.org/officeDocument/2006/relationships/font" Target="fonts/font3.fntdata" /><Relationship Id="rId15" Type="http://schemas.openxmlformats.org/officeDocument/2006/relationships/font" Target="fonts/font4.fntdata" /><Relationship Id="rId16" Type="http://schemas.openxmlformats.org/officeDocument/2006/relationships/font" Target="fonts/font5.fntdata" /><Relationship Id="rId17" Type="http://schemas.openxmlformats.org/officeDocument/2006/relationships/font" Target="fonts/font6.fntdata" /><Relationship Id="rId18" Type="http://schemas.openxmlformats.org/officeDocument/2006/relationships/font" Target="fonts/font7.fntdata" /><Relationship Id="rId19" Type="http://schemas.openxmlformats.org/officeDocument/2006/relationships/font" Target="fonts/font8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9.fntdata" /><Relationship Id="rId21" Type="http://schemas.openxmlformats.org/officeDocument/2006/relationships/font" Target="fonts/font10.fntdata" /><Relationship Id="rId22" Type="http://schemas.openxmlformats.org/officeDocument/2006/relationships/font" Target="fonts/font11.fntdata" /><Relationship Id="rId23" Type="http://schemas.openxmlformats.org/officeDocument/2006/relationships/font" Target="fonts/font12.fntdata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1.xml" /><Relationship Id="rId31" Type="http://customschemas.google.com/relationships/presentationmetadata" Target="metadata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571500"/>
            <a:ext cx="2743200" cy="15430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900"/>
              <a:buNone/>
            </a:pPr>
            <a:endParaRPr/>
          </a:p>
        </p:txBody>
      </p:sp>
      <p:sp>
        <p:nvSpPr>
          <p:cNvPr id="57" name="Google Shape;57;p1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Started 10 years ago by HJW, a furniture craftsman in Denmark who was losing his eyesight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Began as a simple service on smartphones to connect blind users with a network of sighted volunteers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It exploded and in first few weeks there were tens of thousands of blind users and volunteers with the app installed</a:t>
            </a:r>
          </a:p>
        </p:txBody>
      </p:sp>
    </p:spTree>
    <p:extLst>
      <p:ext uri="{BB962C8B-B14F-4D97-AF65-F5344CB8AC3E}">
        <p14:creationId xmlns:p14="http://schemas.microsoft.com/office/powerpoint/2010/main" val="131789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</a:xfrm>
      </p:grpSpPr>
      <p:sp>
        <p:nvSpPr>
          <p:cNvPr id="74" name="Google Shape;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Today we have 800k blind and low vision users, and 8.3 million volunteers across 150 countries and in almost every language there 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And now we also integrate advanced “visual AI” to interpret what is in front of the user’s smartphone camera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Part of our North Star is to provide our services for free to the end user - because we think accessibility is a human right not a premium product for a minority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That is one of the reasons that we are now also so focused on selling our services to businesses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a) to keep free for end users and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b) so businesses value the impact that inclusivity delivers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Calls through our platform can be routed through to trained disability agents in company call centres, or even answer automatically with advanced AI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Real example is MS who now front their Disability Answer Desk (DAD) with BME - it halves their call times ad increases customer satisfaction levels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</a:xfrm>
      </p:grpSpPr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And there are more like that such as Google, Hilton, Spotify, Sony, P&amp;G, Unilever, Emirates and dozens of others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I don't raise this to brag, If I've learned anything leading this organization over the last two years it's humility. And I fail at something every day. But those customer relationships - and the proven ROI we've developed, gave us an inroad to other large enterprises.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An example is Meta and our work with them - engineer to engineer - to develop the first and only accessibility product natively integrated with their Ray-Ban Meta smart glasses.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Why is this important? Wearables such as RBM mean "Hands-free”, which to a blind person who might be juggling a service dog or a white cane, means the world.</a:t>
            </a:r>
          </a:p>
        </p:txBody>
      </p:sp>
    </p:spTree>
    <p:extLst>
      <p:ext uri="{BB962C8B-B14F-4D97-AF65-F5344CB8AC3E}">
        <p14:creationId xmlns:p14="http://schemas.microsoft.com/office/powerpoint/2010/main" val="3828519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Most recently we have pivoted more towards the </a:t>
            </a:r>
            <a:r>
              <a:rPr lang="en-GB" b="1" i="0" u="none" strike="noStrike" err="1">
                <a:solidFill>
                  <a:srgbClr val="000000"/>
                </a:solidFill>
                <a:effectLst/>
                <a:latin typeface="Helvetica" pitchFamily="2" charset="0"/>
              </a:rPr>
              <a:t>workplace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Helvetica" pitchFamily="2" charset="0"/>
              </a:rPr>
              <a:t>and are beginning to deliver game-changing technology for blind and low vision employees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Being blind is not being woke; and there are still way too many obstacles in the way for real inclusion of BLV in the workplace. We aim to change that forever.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What started as a hackathon project where we built a version of Be My Eyes for desktop Windows - now gets 2,500 downloads of it every month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So we know there is interest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We are now busy building “BME Workplace” which will function as a Meta layer of software - making other software programs more accessible; it will have the option of voice navigation, integrated AI, trusted colleague calling and enterprise-class secrity - all available through hands-free smart glasses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Helvetica" pitchFamily="2" charset="0"/>
              </a:rPr>
              <a:t>We've already got major corporations lined up as beta partners including Hilton, Microsoft and organizations in the UK and Canada - and soon in Brazil.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30DF9FE3-3BA0-905F-900A-F985BEE1782B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55" name="Google Shape;55;p1:notes">
            <a:extLst>
              <a:ext uri="{FF2B5EF4-FFF2-40B4-BE49-F238E27FC236}">
                <a16:creationId xmlns:a16="http://schemas.microsoft.com/office/drawing/2014/main" id="{6168BE28-C1DE-89A2-67B9-3CBDC54389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571500"/>
            <a:ext cx="2743200" cy="15430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>
            <a:extLst>
              <a:ext uri="{FF2B5EF4-FFF2-40B4-BE49-F238E27FC236}">
                <a16:creationId xmlns:a16="http://schemas.microsoft.com/office/drawing/2014/main" id="{4BA09324-E97E-BC1A-1FD5-B11E829C1E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900"/>
              <a:buNone/>
            </a:pPr>
            <a:r>
              <a:rPr lang="en-GB"/>
              <a:t>So what started 10 years ago as a personal project of our blind founder is now set to change workplace accessibility for ever.Thats a legacy to have.</a:t>
            </a:r>
            <a:br>
              <a:rPr lang="en-GB"/>
            </a:br>
            <a:endParaRPr/>
          </a:p>
        </p:txBody>
      </p:sp>
      <p:sp>
        <p:nvSpPr>
          <p:cNvPr id="57" name="Google Shape;57;p1:notes">
            <a:extLst>
              <a:ext uri="{FF2B5EF4-FFF2-40B4-BE49-F238E27FC236}">
                <a16:creationId xmlns:a16="http://schemas.microsoft.com/office/drawing/2014/main" id="{DCE9F31F-5911-28A8-BAC3-2C8C0AD598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60140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DEFAULT">
  <p:cSld name="DEFAULT"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Plum - BME high contrast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</a:xfrm>
      </p:grpSpPr>
      <p:sp>
        <p:nvSpPr>
          <p:cNvPr id="11" name="Google Shape;11;p19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0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jpeg" /><Relationship Id="rId4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3.png" /><Relationship Id="rId11" Type="http://schemas.openxmlformats.org/officeDocument/2006/relationships/image" Target="../media/image14.jpeg" /><Relationship Id="rId12" Type="http://schemas.openxmlformats.org/officeDocument/2006/relationships/image" Target="../media/image15.png" /><Relationship Id="rId13" Type="http://schemas.openxmlformats.org/officeDocument/2006/relationships/image" Target="../media/image16.png" /><Relationship Id="rId14" Type="http://schemas.openxmlformats.org/officeDocument/2006/relationships/image" Target="../media/image17.png" /><Relationship Id="rId15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Relationship Id="rId8" Type="http://schemas.openxmlformats.org/officeDocument/2006/relationships/image" Target="../media/image11.png" /><Relationship Id="rId9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0.jpeg" /><Relationship Id="rId4" Type="http://schemas.openxmlformats.org/officeDocument/2006/relationships/image" Target="../media/image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</a:xfrm>
      </p:grpSpPr>
      <p:pic>
        <p:nvPicPr>
          <p:cNvPr id="59" name="Google Shape;59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950" y="1028715"/>
            <a:ext cx="3726100" cy="16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0ADC3C-4AE5-8F10-4CE8-D5AA6E0D2717}"/>
              </a:ext>
            </a:extLst>
          </p:cNvPr>
          <p:cNvSpPr txBox="1"/>
          <p:nvPr/>
        </p:nvSpPr>
        <p:spPr>
          <a:xfrm>
            <a:off x="2943311" y="3332854"/>
            <a:ext cx="413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Mike Buckley</a:t>
            </a:r>
          </a:p>
          <a:p>
            <a:r>
              <a:rPr lang="en-US" sz="2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CEO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A person holding a phone&#10;&#10;AI-generated content may be incorrect.">
            <a:extLst>
              <a:ext uri="{FF2B5EF4-FFF2-40B4-BE49-F238E27FC236}">
                <a16:creationId xmlns:a16="http://schemas.microsoft.com/office/drawing/2014/main" id="{7F66E326-EEDA-DDCA-C64E-93DD8B903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7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</a:xfrm>
      </p:grpSpPr>
      <p:pic>
        <p:nvPicPr>
          <p:cNvPr id="77" name="Google Shape;77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864" y="1751277"/>
            <a:ext cx="4170267" cy="2022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C54B1D5-B33E-1DEE-9EC3-CB1323B49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1883" y="3311339"/>
            <a:ext cx="4709700" cy="1634032"/>
            <a:chOff x="220806" y="41057"/>
            <a:chExt cx="4709700" cy="1634032"/>
          </a:xfrm>
        </p:grpSpPr>
        <p:sp>
          <p:nvSpPr>
            <p:cNvPr id="78" name="Google Shape;78;p6"/>
            <p:cNvSpPr txBox="1"/>
            <p:nvPr/>
          </p:nvSpPr>
          <p:spPr>
            <a:xfrm>
              <a:off x="220806" y="41057"/>
              <a:ext cx="47097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" sz="7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8</a:t>
              </a:r>
              <a:r>
                <a:rPr lang="en" sz="70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r>
                <a:rPr lang="en" sz="7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</a:t>
              </a:r>
              <a:r>
                <a:rPr lang="en" sz="70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m</a:t>
              </a:r>
              <a:endParaRPr sz="7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6"/>
            <p:cNvSpPr txBox="1"/>
            <p:nvPr/>
          </p:nvSpPr>
          <p:spPr>
            <a:xfrm>
              <a:off x="220808" y="998011"/>
              <a:ext cx="3506227" cy="677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" sz="3200" b="0" i="0" u="none" strike="noStrike" cap="none">
                  <a:solidFill>
                    <a:srgbClr val="D9D9D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Volunteers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24F6FEF-A0FA-51D1-76E6-8F79E9AD4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2898" y="41057"/>
            <a:ext cx="5841214" cy="1986081"/>
            <a:chOff x="171821" y="3223418"/>
            <a:chExt cx="5841214" cy="1986081"/>
          </a:xfrm>
        </p:grpSpPr>
        <p:sp>
          <p:nvSpPr>
            <p:cNvPr id="81" name="Google Shape;81;p6"/>
            <p:cNvSpPr txBox="1"/>
            <p:nvPr/>
          </p:nvSpPr>
          <p:spPr>
            <a:xfrm>
              <a:off x="171821" y="3223418"/>
              <a:ext cx="37728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" sz="7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800,000</a:t>
              </a:r>
              <a:endParaRPr sz="7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6"/>
            <p:cNvSpPr txBox="1"/>
            <p:nvPr/>
          </p:nvSpPr>
          <p:spPr>
            <a:xfrm>
              <a:off x="171822" y="4286200"/>
              <a:ext cx="5841213" cy="923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" sz="3200" b="0" i="0" u="none" strike="noStrike" cap="none">
                  <a:solidFill>
                    <a:srgbClr val="D9D9D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Blind &amp; low </a:t>
              </a:r>
            </a:p>
            <a:p>
              <a:pPr marL="0" marR="0" lvl="0" indent="0" algn="l" rtl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" sz="3200" b="0" i="0" u="none" strike="noStrike" cap="none">
                  <a:solidFill>
                    <a:srgbClr val="D9D9D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vision users</a:t>
              </a:r>
              <a:endParaRPr sz="3200" b="0" i="0" u="none" strike="noStrike" cap="none">
                <a:solidFill>
                  <a:srgbClr val="D9D9D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1C41F01-3BD1-ABE4-A901-CA9956D65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89217" y="41057"/>
            <a:ext cx="2999379" cy="1634032"/>
            <a:chOff x="5889217" y="41057"/>
            <a:chExt cx="2999379" cy="1634032"/>
          </a:xfrm>
        </p:grpSpPr>
        <p:sp>
          <p:nvSpPr>
            <p:cNvPr id="79" name="Google Shape;79;p6"/>
            <p:cNvSpPr txBox="1"/>
            <p:nvPr/>
          </p:nvSpPr>
          <p:spPr>
            <a:xfrm>
              <a:off x="5889217" y="41057"/>
              <a:ext cx="2633615" cy="1261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" sz="70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150</a:t>
              </a:r>
              <a:endParaRPr sz="7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6"/>
            <p:cNvSpPr txBox="1"/>
            <p:nvPr/>
          </p:nvSpPr>
          <p:spPr>
            <a:xfrm>
              <a:off x="5988284" y="998011"/>
              <a:ext cx="2900312" cy="677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" sz="3200" b="0" i="0" u="none" strike="noStrike" cap="none">
                  <a:solidFill>
                    <a:srgbClr val="D9D9D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Countries</a:t>
              </a:r>
              <a:endParaRPr sz="3200" b="0" i="0" u="none" strike="noStrike" cap="none">
                <a:solidFill>
                  <a:srgbClr val="D9D9D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3A3C385-E81F-DD08-640E-710F2E639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87189" y="3311339"/>
            <a:ext cx="3011357" cy="1663350"/>
            <a:chOff x="5987189" y="3219899"/>
            <a:chExt cx="3011357" cy="1663350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5987189" y="3219899"/>
              <a:ext cx="2622729" cy="1261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" sz="70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185</a:t>
              </a:r>
              <a:endParaRPr sz="7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6"/>
            <p:cNvSpPr txBox="1"/>
            <p:nvPr/>
          </p:nvSpPr>
          <p:spPr>
            <a:xfrm>
              <a:off x="6101489" y="4206171"/>
              <a:ext cx="2897057" cy="677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" sz="3200" b="0" i="0" u="none" strike="noStrike" cap="none">
                  <a:solidFill>
                    <a:srgbClr val="D9D9D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Languages</a:t>
              </a:r>
              <a:endParaRPr sz="3200" b="0" i="0" u="none" strike="noStrike" cap="none">
                <a:solidFill>
                  <a:srgbClr val="D9D9D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A person wearing a headset and talking to a person&#10;&#10;AI-generated content may be incorrect.">
            <a:extLst>
              <a:ext uri="{FF2B5EF4-FFF2-40B4-BE49-F238E27FC236}">
                <a16:creationId xmlns:a16="http://schemas.microsoft.com/office/drawing/2014/main" id="{AF8F5A1F-33FB-1BF9-A332-09D691958F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03" r="3218"/>
          <a:stretch>
            <a:fillRect/>
          </a:stretch>
        </p:blipFill>
        <p:spPr>
          <a:xfrm>
            <a:off x="2246491" y="0"/>
            <a:ext cx="6886224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CAE78-21D1-55F7-AF96-00A88EE3B522}"/>
              </a:ext>
            </a:extLst>
          </p:cNvPr>
          <p:cNvSpPr txBox="1"/>
          <p:nvPr/>
        </p:nvSpPr>
        <p:spPr>
          <a:xfrm>
            <a:off x="33863" y="393493"/>
            <a:ext cx="22916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Service Connect</a:t>
            </a:r>
            <a:r>
              <a:rPr lang="en-US" sz="2500" baseline="300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™</a:t>
            </a:r>
          </a:p>
          <a:p>
            <a:endParaRPr lang="en-US" sz="22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1800" i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powered by AI</a:t>
            </a:r>
          </a:p>
        </p:txBody>
      </p:sp>
      <p:pic>
        <p:nvPicPr>
          <p:cNvPr id="2" name="Google Shape;60;p1">
            <a:extLst>
              <a:ext uri="{FF2B5EF4-FFF2-40B4-BE49-F238E27FC236}">
                <a16:creationId xmlns:a16="http://schemas.microsoft.com/office/drawing/2014/main" id="{4D51ED70-C13D-6025-C1B9-A0E905EDC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38" y="4565763"/>
            <a:ext cx="901230" cy="432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93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398E66A-E5E4-0B4C-B79D-BC1C430D6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10609" y="-432893"/>
            <a:ext cx="5704309" cy="4830609"/>
            <a:chOff x="4489558" y="495316"/>
            <a:chExt cx="2601522" cy="22030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9E3D76-7764-833A-9718-95F7A72CC3BD}"/>
                </a:ext>
              </a:extLst>
            </p:cNvPr>
            <p:cNvSpPr txBox="1"/>
            <p:nvPr/>
          </p:nvSpPr>
          <p:spPr>
            <a:xfrm>
              <a:off x="5094412" y="495316"/>
              <a:ext cx="15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25B7A46-0BAD-F13E-3EC5-AA906F6E42CE}"/>
                </a:ext>
              </a:extLst>
            </p:cNvPr>
            <p:cNvGrpSpPr/>
            <p:nvPr/>
          </p:nvGrpSpPr>
          <p:grpSpPr>
            <a:xfrm>
              <a:off x="4489558" y="964028"/>
              <a:ext cx="2601522" cy="1734348"/>
              <a:chOff x="4489558" y="964028"/>
              <a:chExt cx="2601522" cy="1734348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9AA0E17-EFB7-020D-6093-5BE7AA159108}"/>
                  </a:ext>
                </a:extLst>
              </p:cNvPr>
              <p:cNvSpPr/>
              <p:nvPr/>
            </p:nvSpPr>
            <p:spPr>
              <a:xfrm>
                <a:off x="4489558" y="964028"/>
                <a:ext cx="2601522" cy="1734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1" name="Google Shape;131;p9" descr="A red oval with white text&#10;&#10;Description automatically generated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460693" y="2352572"/>
                <a:ext cx="1156442" cy="3010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9" descr="A colorful circle letters on a black background&#10;&#10;Description automatically generated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648812" y="1999901"/>
                <a:ext cx="626079" cy="2180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9" descr="A black and grey logo&#10;&#10;Description automatically generated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19519" y="1681761"/>
                <a:ext cx="920440" cy="2127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" name="Google Shape;134;p9" descr="A green text on a black background&#10;&#10;Description automatically generated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27999" y="1406647"/>
                <a:ext cx="640328" cy="1827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9" descr="A blue and black logo&#10;&#10;Description automatically generated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428145" y="1813892"/>
                <a:ext cx="1040035" cy="6941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9" descr="Blue and black text on a black background&#10;&#10;Description automatically generated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529832" y="1466848"/>
                <a:ext cx="478239" cy="1849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" name="Google Shape;141;p9"/>
              <p:cNvPicPr preferRelativeResize="0"/>
              <p:nvPr/>
            </p:nvPicPr>
            <p:blipFill>
              <a:blip r:embed="rId9">
                <a:alphaModFix/>
              </a:blip>
              <a:srcRect l="2500" t="5539" r="4207" b="6810"/>
              <a:stretch>
                <a:fillRect/>
              </a:stretch>
            </p:blipFill>
            <p:spPr>
              <a:xfrm>
                <a:off x="4773095" y="1115681"/>
                <a:ext cx="571057" cy="2299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9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4843001" y="2263735"/>
                <a:ext cx="617692" cy="34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8" name="Picture 4" descr="Sony Logo PNG Vector (EPS) Free Download">
                <a:extLst>
                  <a:ext uri="{FF2B5EF4-FFF2-40B4-BE49-F238E27FC236}">
                    <a16:creationId xmlns:a16="http://schemas.microsoft.com/office/drawing/2014/main" id="{63DFB0AC-30E4-04BC-0D54-37AA6B315C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34932" y="2098515"/>
                <a:ext cx="596940" cy="596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ilton Logo, symbol, meaning, history, PNG, brand">
                <a:extLst>
                  <a:ext uri="{FF2B5EF4-FFF2-40B4-BE49-F238E27FC236}">
                    <a16:creationId xmlns:a16="http://schemas.microsoft.com/office/drawing/2014/main" id="{B1C00E87-2C2C-B4DB-7BAF-FF9BB6BCEC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70362" y="1626719"/>
                <a:ext cx="573936" cy="322839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032" name="Picture 8" descr="Sky Logo and symbol, meaning, history, PNG">
                <a:extLst>
                  <a:ext uri="{FF2B5EF4-FFF2-40B4-BE49-F238E27FC236}">
                    <a16:creationId xmlns:a16="http://schemas.microsoft.com/office/drawing/2014/main" id="{AA6AB213-F3CF-A6FA-D73D-647CD1CB59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96362" y="1068963"/>
                <a:ext cx="436070" cy="245289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040" name="Picture 16" descr="Free Unilever Logo Icon - Free Download Logos Logo Icons ...">
                <a:extLst>
                  <a:ext uri="{FF2B5EF4-FFF2-40B4-BE49-F238E27FC236}">
                    <a16:creationId xmlns:a16="http://schemas.microsoft.com/office/drawing/2014/main" id="{5E06CEA6-F2E9-DF01-E901-B3BB09F52D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379739" y="1066857"/>
                <a:ext cx="340361" cy="340361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pic>
        <p:nvPicPr>
          <p:cNvPr id="40" name="Google Shape;60;p1">
            <a:extLst>
              <a:ext uri="{FF2B5EF4-FFF2-40B4-BE49-F238E27FC236}">
                <a16:creationId xmlns:a16="http://schemas.microsoft.com/office/drawing/2014/main" id="{3AF40FD6-BEFA-30D8-C0AC-9C2FD726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5838" y="4565763"/>
            <a:ext cx="901230" cy="432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FCB076F-92C5-1D2B-550E-D232B4652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0364" y="-1"/>
            <a:ext cx="5358460" cy="30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with short hair wearing sunglasses&#10;&#10;AI-generated content may be incorrect.">
            <a:extLst>
              <a:ext uri="{FF2B5EF4-FFF2-40B4-BE49-F238E27FC236}">
                <a16:creationId xmlns:a16="http://schemas.microsoft.com/office/drawing/2014/main" id="{76873101-59C0-4F4D-8995-FE7BA7A532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924"/>
          <a:stretch>
            <a:fillRect/>
          </a:stretch>
        </p:blipFill>
        <p:spPr>
          <a:xfrm>
            <a:off x="3939947" y="-2765"/>
            <a:ext cx="5204053" cy="5146265"/>
          </a:xfrm>
          <a:prstGeom prst="rect">
            <a:avLst/>
          </a:prstGeom>
        </p:spPr>
      </p:pic>
      <p:pic>
        <p:nvPicPr>
          <p:cNvPr id="2" name="Google Shape;60;p1">
            <a:extLst>
              <a:ext uri="{FF2B5EF4-FFF2-40B4-BE49-F238E27FC236}">
                <a16:creationId xmlns:a16="http://schemas.microsoft.com/office/drawing/2014/main" id="{6D2FDCD7-A343-EF5F-5255-8FC83F7A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838" y="4565763"/>
            <a:ext cx="901230" cy="432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82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A person wearing a headset and sitting at a desk&#10;&#10;AI-generated content may be incorrect.">
            <a:extLst>
              <a:ext uri="{FF2B5EF4-FFF2-40B4-BE49-F238E27FC236}">
                <a16:creationId xmlns:a16="http://schemas.microsoft.com/office/drawing/2014/main" id="{1A677AE9-E2A6-B291-EEC6-F645DF75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508" y="0"/>
            <a:ext cx="6433492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D84835-1EB0-23F5-C552-3F695C32D1E2}"/>
              </a:ext>
            </a:extLst>
          </p:cNvPr>
          <p:cNvSpPr txBox="1"/>
          <p:nvPr/>
        </p:nvSpPr>
        <p:spPr>
          <a:xfrm>
            <a:off x="67733" y="585404"/>
            <a:ext cx="2942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BME </a:t>
            </a:r>
          </a:p>
          <a:p>
            <a:r>
              <a:rPr lang="en-US" sz="300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WorkPlace</a:t>
            </a:r>
            <a:r>
              <a:rPr lang="en-US" sz="2500" baseline="300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™</a:t>
            </a:r>
          </a:p>
        </p:txBody>
      </p:sp>
      <p:pic>
        <p:nvPicPr>
          <p:cNvPr id="2" name="Google Shape;60;p1">
            <a:extLst>
              <a:ext uri="{FF2B5EF4-FFF2-40B4-BE49-F238E27FC236}">
                <a16:creationId xmlns:a16="http://schemas.microsoft.com/office/drawing/2014/main" id="{CD58C7B1-326A-D9C2-6F7C-265ED7053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38" y="4565763"/>
            <a:ext cx="901230" cy="432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7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8">
          <a:extLst>
            <a:ext uri="{FF2B5EF4-FFF2-40B4-BE49-F238E27FC236}">
              <a16:creationId xmlns:a16="http://schemas.microsoft.com/office/drawing/2014/main" id="{F9536EB7-6D46-921C-CC98-779B8FDBBE99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59" name="Google Shape;59;p1">
            <a:extLst>
              <a:ext uri="{FF2B5EF4-FFF2-40B4-BE49-F238E27FC236}">
                <a16:creationId xmlns:a16="http://schemas.microsoft.com/office/drawing/2014/main" id="{2E9F8205-704F-DFE2-4BC4-C65568CE1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C2C77C-0677-53C9-3108-DE3C6E26FE36}"/>
              </a:ext>
            </a:extLst>
          </p:cNvPr>
          <p:cNvSpPr txBox="1"/>
          <p:nvPr/>
        </p:nvSpPr>
        <p:spPr>
          <a:xfrm>
            <a:off x="2943311" y="3332854"/>
            <a:ext cx="413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Mike Buckley</a:t>
            </a:r>
          </a:p>
          <a:p>
            <a:r>
              <a:rPr lang="en-US" sz="2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CEO</a:t>
            </a:r>
          </a:p>
        </p:txBody>
      </p:sp>
      <p:pic>
        <p:nvPicPr>
          <p:cNvPr id="3" name="Google Shape;60;p1">
            <a:extLst>
              <a:ext uri="{FF2B5EF4-FFF2-40B4-BE49-F238E27FC236}">
                <a16:creationId xmlns:a16="http://schemas.microsoft.com/office/drawing/2014/main" id="{BAF09794-96A2-F994-480F-637FEF6FC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6330" y="974128"/>
            <a:ext cx="3483064" cy="1673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962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Plum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17</Paragraphs>
  <Slides>8</Slides>
  <Notes>8</Notes>
  <TotalTime>309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4">
      <vt:lpstr>Arial</vt:lpstr>
      <vt:lpstr>Raleway</vt:lpstr>
      <vt:lpstr>Poppins</vt:lpstr>
      <vt:lpstr>Helvetica</vt:lpstr>
      <vt:lpstr>Helvetica Neue</vt:lpstr>
      <vt:lpstr>Plum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Weis, Robin</cp:lastModifiedBy>
  <cp:revision>10</cp:revision>
  <dcterms:modified xsi:type="dcterms:W3CDTF">2025-03-03T11:39:19Z</dcterms:modified>
</cp:coreProperties>
</file>