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8" r:id="rId2"/>
    <p:sldId id="347" r:id="rId3"/>
    <p:sldId id="310" r:id="rId4"/>
    <p:sldId id="264" r:id="rId5"/>
    <p:sldId id="267" r:id="rId6"/>
    <p:sldId id="26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7670" autoAdjust="0"/>
    <p:restoredTop sz="75497" autoAdjust="0"/>
  </p:normalViewPr>
  <p:slideViewPr>
    <p:cSldViewPr snapToGrid="0">
      <p:cViewPr varScale="1">
        <p:scale>
          <a:sx n="54" d="100"/>
          <a:sy n="54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9" d="100"/>
          <a:sy n="49" d="100"/>
        </p:scale>
        <p:origin x="2668" y="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stião, Beatriz" userId="08c7e09e-f749-40fa-921a-984342258810" providerId="ADAL" clId="{4509188D-7B5B-4D7F-9734-813BF7BE37AF}"/>
    <pc:docChg chg="modSld">
      <pc:chgData name="Bastião, Beatriz" userId="08c7e09e-f749-40fa-921a-984342258810" providerId="ADAL" clId="{4509188D-7B5B-4D7F-9734-813BF7BE37AF}" dt="2025-02-14T16:00:10.986" v="1" actId="1076"/>
      <pc:docMkLst>
        <pc:docMk/>
      </pc:docMkLst>
      <pc:sldChg chg="modSp mod">
        <pc:chgData name="Bastião, Beatriz" userId="08c7e09e-f749-40fa-921a-984342258810" providerId="ADAL" clId="{4509188D-7B5B-4D7F-9734-813BF7BE37AF}" dt="2025-02-14T16:00:10.986" v="1" actId="1076"/>
        <pc:sldMkLst>
          <pc:docMk/>
          <pc:sldMk cId="3238184650" sldId="267"/>
        </pc:sldMkLst>
        <pc:spChg chg="mod">
          <ac:chgData name="Bastião, Beatriz" userId="08c7e09e-f749-40fa-921a-984342258810" providerId="ADAL" clId="{4509188D-7B5B-4D7F-9734-813BF7BE37AF}" dt="2025-02-14T16:00:10.986" v="1" actId="1076"/>
          <ac:spMkLst>
            <pc:docMk/>
            <pc:sldMk cId="3238184650" sldId="267"/>
            <ac:spMk id="2" creationId="{8E3FF093-45A0-0C9B-8EA8-9C4EABB021A8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0C92A86-C5C9-6113-6AC7-4064BBD094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277400-9A88-4A14-1B97-2E611F2842E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067AC-4DA6-47DD-9DAA-82F8496AEA1D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149F3E-834F-ADBB-A517-1E7341E464A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F16239-9E04-27B8-09A3-ACB4AC19F63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62F9E2-E68F-463D-B409-4BB1E4E53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648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BB6916-6BB4-491D-A9F6-98CF7382B083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8881E3-068B-48DF-8881-A991B8AEA7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556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add your notes here.</a:t>
            </a:r>
          </a:p>
          <a:p>
            <a:r>
              <a:rPr lang="en-US" dirty="0"/>
              <a:t>Title; First name, last name of speaker(s); Name of Organization, Name of Country, Name of Session (as written in Agenda)</a:t>
            </a:r>
          </a:p>
          <a:p>
            <a:r>
              <a:rPr lang="en-US" dirty="0"/>
              <a:t>#ZeroCon24</a:t>
            </a:r>
          </a:p>
          <a:p>
            <a:r>
              <a:rPr lang="en-US" dirty="0"/>
              <a:t>Day and Time of Session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220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26FEE-2901-4F80-B040-94DEDE5C3EC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4344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26FEE-2901-4F80-B040-94DEDE5C3EC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696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Committing to ongoing improvements towards the following objectives, we commit to: Leadership and Governance for Inclusion • Foster corporate leadership and governance structures that prioritize inclusion, with a focus on disability inclusion as a governance priority. Inclusive Practices and Materiality Assessments • Incorporate disability inclusion into ESG materiality assessments, with the goal to prioritize the inside-out and outside-in impact of disability inclusion to the business (double materiality). Empowerment and Career Advancement for Employees with Disabilities • Expand equitable hiring practices to include employee empowerment, mentorship, and career advancement opportunities, with progress tracked via Diversity, Equity, and Inclusion (DEI) Key Performance Indicators (KPIs). Accessible Environments and Products • Apply universal design principles for physical and digital accessibility, ensuring inclusive innovation across all products and services, and track progress. Supplier Diversity • Promote supplier diversity by prioritizing engagement with disability-inclusive and disability-owned businesses and track the percentage of procurement spend dedicated to diverse suppliers in ESG disclosures. Reporting and Continuous Improvement • Incorporate comprehensive, data-driven reporting on disability inclusion initiatives and outcomes in our annual ESG and other sustainability reports, with clear objectives, progress metrics, and areas for continuous improvement.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8071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Framework for defining and reporting disability inclusion in ESG. The framework has 10 key areas: workforce diversity, employee engagement and satisfaction, barrier-free talent acquisition, talent retention and turnover rates, workplace accessibility and accommodations, supplier diversity, customer satisfaction and loyalty, innovation and product development, community engagement and partnerships, advocacy and government relations.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1555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4B8CD-9207-0F5A-87AB-B27A517BCE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A2C4F2-5991-51CC-558C-A4D5E1F7B1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A569FD-5A00-3B11-103C-21BA8A71B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0F1C7164-87D9-4217-364F-45206FDAD5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F0236DA-C301-789C-C8AF-938A5F826071}"/>
              </a:ext>
            </a:extLst>
          </p:cNvPr>
          <p:cNvSpPr txBox="1"/>
          <p:nvPr userDrawn="1"/>
        </p:nvSpPr>
        <p:spPr>
          <a:xfrm>
            <a:off x="393290" y="276328"/>
            <a:ext cx="833989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dirty="0">
                <a:solidFill>
                  <a:srgbClr val="2B8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Zero Project Conference 2025 (#ZeroCon25)</a:t>
            </a:r>
            <a:endParaRPr lang="en-GB" sz="3200" b="0" dirty="0">
              <a:solidFill>
                <a:srgbClr val="2B88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5722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9A398-607E-19AA-2FA2-6A9486FF4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67A71F-93D1-3FE1-9D98-47190B6F93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4B76AF-A44B-BCC8-6368-2FCB92476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FF940-A1E4-49C1-A94C-258B66B1FEFB}" type="datetime1">
              <a:rPr lang="en-GB" smtClean="0"/>
              <a:t>14/02/2025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8CFEDC-9A6E-A3AD-47BB-4544BD985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38CCB9-6F66-B343-A239-09809FB7E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D6B42D19-6742-C21D-3E3A-50AF0056C0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962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8C57BD-472C-6054-F85B-C6E7EBFD78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A5734E-BF7C-6ADA-36DF-8345F81F3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9FA9AB-245D-7C9C-7F7C-F0DDADFC8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194E-3B7B-4619-9F0B-8946120CC2C2}" type="datetime1">
              <a:rPr lang="en-GB" smtClean="0"/>
              <a:t>14/02/2025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8715A0-7D97-C371-F46C-459234CE3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A92BB482-4C0F-1893-218E-340DCE3E41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465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2CDE7-D24B-A1C8-5E44-202ABECFC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2AA8D-420E-E8B5-CDB6-88D320632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8133A-0964-2A2C-F557-E8A9D21E4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9F230-EE29-4360-9E5D-C4AB95018DB3}" type="datetime1">
              <a:rPr lang="en-GB" smtClean="0"/>
              <a:t>14/02/2025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6AD633-B6D6-91FA-64FB-501EA2FB2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AAD51-9D5D-25E1-F465-809F007EC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87A3ADA9-529C-6BD8-8B18-D897077722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037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D86FF-9CEB-1D25-2E90-369E9B0FF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8384C-F6AC-F088-2F50-A86FF934D8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C40FCB-67DF-CE66-B624-667997970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C451A-BAE8-4BB7-B4A9-840375C61CF2}" type="datetime1">
              <a:rPr lang="en-GB" smtClean="0"/>
              <a:t>14/02/2025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D9611E-370E-03AF-C519-6268D0A66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8EE00-A0DC-F045-A7B2-6D6970D17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88684AF3-AE79-E964-B9D1-32174968E2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813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0645F-4ADB-34A8-8348-8DA5EC0B3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EFF4-799C-B171-FDEC-9F32D3683D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E9D5E4-9475-B9C9-B19F-C6F90A2573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D3DB3A-533A-A389-C798-9BB43D1F7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F48CE-F800-44D8-9FB8-C2F14BB717AF}" type="datetime1">
              <a:rPr lang="en-GB" smtClean="0"/>
              <a:t>14/02/2025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692D28-6A9A-84C4-8E6F-E19FDA416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7EFDAC-0A32-E484-69C9-CAC7902FD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509410CA-2628-6086-32C8-F078A3F00D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122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2298A-1F8E-C04A-F0FC-303981F8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04B0BE-77C8-FC6F-2D01-52EA579BE8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30E7F1-9FCB-C624-0AD0-0B4362A9CC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940BA5-6077-6C83-9A0A-D929E13531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1A5F4E-F46E-F9D4-EB91-01F3AF3BB7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A89E74-A823-F039-110E-16DB1050A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A53-9EBB-475F-81CE-60A0FA17D35A}" type="datetime1">
              <a:rPr lang="en-GB" smtClean="0"/>
              <a:t>14/02/2025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5C4120-5D85-2DAB-1B82-679CBFE0F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2AED93-B0A6-16E2-54DD-BAC7D1CFF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6C21E80C-5188-0E99-CB29-5452401034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7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EC525-402E-F69C-210B-5268E9E93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CFC308-6A34-9878-DECA-D72CAED76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E1DF0-723F-4583-B7C7-FD8C4EA08810}" type="datetime1">
              <a:rPr lang="en-GB" smtClean="0"/>
              <a:t>14/02/2025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50079B-A083-6A7F-4194-BA4D85C4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6EC79D-9860-3786-8D4E-46E02CC0E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9B978296-E8D6-80D7-911A-F4F68A8F61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318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DBA8C4-CBF7-6C7C-BB26-6A44D83DE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F14AC-2947-477D-A5A3-42D95CFB8153}" type="datetime1">
              <a:rPr lang="en-GB" smtClean="0"/>
              <a:t>14/02/2025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A765CF-3B46-DDD1-5D61-DEE395693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92119D-5AC0-FA92-AC8A-20B4D8168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4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D0459225-7B96-6284-00B2-CF639F8926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805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85413-E692-6DD2-584B-C153D1CDA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73494-908C-8287-2878-B8109DD71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E99BDB-AE6B-E7B3-79DD-6DA3BEF435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EEE4D6-70C6-0DAC-3D3B-CEF908DC7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A894F-2169-40F5-A488-0DED1E32D92D}" type="datetime1">
              <a:rPr lang="en-GB" smtClean="0"/>
              <a:t>14/02/2025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9C3971-79A3-C209-564C-BD5D9D86E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402702-277B-3ACF-851A-C0C404ED8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2A8373D0-4AD4-04E7-6DAC-6E1FA94700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665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B3E06-41AF-0ACA-CCBD-F5BAB7AC3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6BC9B1-E8C2-C7D8-0ACB-3D5B734FE3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78FB8E-65FD-4C56-E3A9-054836CB1F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E3F7DA-8E45-6DD8-7482-BC161C470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00F5A-532D-4F87-AB6D-3F2ECE8BF666}" type="datetime1">
              <a:rPr lang="en-GB" smtClean="0"/>
              <a:t>14/02/2025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FDB1F6-A587-5CC5-B4A1-6CBC2452E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3402A9-A0E0-7045-EA1F-7AA57991E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C97FE7C3-62EE-EBCF-7381-9E13CB86EC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175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C4DFD2-A48F-938F-9C39-58C9547BD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1346B3-1FB5-CBE0-B15E-5E254CF78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92518"/>
            <a:ext cx="10515600" cy="38612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D545C8-B46A-1919-AEB8-64178D1CD9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3C978-C8B7-45B7-A1FD-262897265120}" type="datetime1">
              <a:rPr lang="en-GB" smtClean="0"/>
              <a:t>14/02/2025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ACA2EC-9AAA-A334-BAFC-D20203C40D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F4DD50-8E12-ED09-0BAF-BA8058E0E3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87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782FC-8B01-42F4-8056-DCC2EFED95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073" y="1201784"/>
            <a:ext cx="11390812" cy="2073065"/>
          </a:xfrm>
        </p:spPr>
        <p:txBody>
          <a:bodyPr/>
          <a:lstStyle/>
          <a:p>
            <a:r>
              <a:rPr lang="en-US" sz="7200" dirty="0">
                <a:latin typeface="Roboto" panose="02000000000000000000" pitchFamily="2" charset="0"/>
                <a:ea typeface="Roboto" panose="02000000000000000000" pitchFamily="2" charset="0"/>
              </a:rPr>
              <a:t>Putting the I in ESG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endParaRPr lang="en-GB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D29E75-4221-A94E-345A-B32600075C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9451" y="3444665"/>
            <a:ext cx="11234057" cy="2211557"/>
          </a:xfrm>
        </p:spPr>
        <p:txBody>
          <a:bodyPr>
            <a:normAutofit/>
          </a:bodyPr>
          <a:lstStyle/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Beatriz Bastião</a:t>
            </a:r>
          </a:p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International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Labour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Organization (ILO)</a:t>
            </a:r>
          </a:p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Switzerland</a:t>
            </a:r>
          </a:p>
          <a:p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</a:rPr>
              <a:t>ESG, Circular Economy, and Disability-Inclusion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E4771D02-F4E4-C632-E5D7-C5E26F71C09C}"/>
              </a:ext>
            </a:extLst>
          </p:cNvPr>
          <p:cNvSpPr txBox="1">
            <a:spLocks/>
          </p:cNvSpPr>
          <p:nvPr/>
        </p:nvSpPr>
        <p:spPr>
          <a:xfrm>
            <a:off x="842554" y="5692088"/>
            <a:ext cx="10567851" cy="846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b="1" dirty="0">
                <a:latin typeface="Roboto" panose="02000000000000000000" pitchFamily="2" charset="0"/>
                <a:ea typeface="Roboto" panose="02000000000000000000" pitchFamily="2" charset="0"/>
              </a:rPr>
              <a:t>Wednesday 5 March 2025 | 17:00 - 18:00</a:t>
            </a:r>
            <a:endParaRPr lang="en-US" sz="24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DF2F47-DE12-0075-6EDB-366148F7F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>
                <a:latin typeface="Roboto" panose="02000000000000000000" pitchFamily="2" charset="0"/>
                <a:ea typeface="Roboto" panose="02000000000000000000" pitchFamily="2" charset="0"/>
              </a:rPr>
              <a:t>1</a:t>
            </a:fld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76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0850" y="817602"/>
            <a:ext cx="11741150" cy="1325563"/>
          </a:xfrm>
        </p:spPr>
        <p:txBody>
          <a:bodyPr>
            <a:normAutofit/>
          </a:bodyPr>
          <a:lstStyle/>
          <a:p>
            <a:r>
              <a:rPr lang="en-GB" sz="3600" dirty="0"/>
              <a:t>ILO GBDN: a network for companies, by companies (1/2)</a:t>
            </a:r>
          </a:p>
        </p:txBody>
      </p:sp>
      <p:sp>
        <p:nvSpPr>
          <p:cNvPr id="5" name="Content Placeholder 4" descr="Logos of 40 multinational enterprises"/>
          <p:cNvSpPr>
            <a:spLocks noGrp="1"/>
          </p:cNvSpPr>
          <p:nvPr>
            <p:ph idx="1"/>
          </p:nvPr>
        </p:nvSpPr>
        <p:spPr>
          <a:xfrm>
            <a:off x="490538" y="1964281"/>
            <a:ext cx="11210924" cy="616450"/>
          </a:xfrm>
        </p:spPr>
        <p:txBody>
          <a:bodyPr/>
          <a:lstStyle/>
          <a:p>
            <a:pPr marL="914400" lvl="2" indent="0" algn="ctr">
              <a:buNone/>
            </a:pPr>
            <a:r>
              <a:rPr lang="en-GB" sz="2000" b="1" dirty="0"/>
              <a:t>43 Multinational Enterprises</a:t>
            </a:r>
          </a:p>
          <a:p>
            <a:pPr marL="0" lvl="2" indent="0">
              <a:buNone/>
            </a:pPr>
            <a:endParaRPr lang="en-GB" sz="2000" dirty="0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2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06CBB34-011B-4CFD-BCB3-77136766E6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52171" y="3020602"/>
            <a:ext cx="996593" cy="616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B0D3D7A-B6EB-F39C-B740-441D4E7B8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0850" y="389467"/>
            <a:ext cx="1572683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D22F2A-15CE-A978-2BD1-6D08149387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50" y="298365"/>
            <a:ext cx="2482797" cy="507180"/>
          </a:xfrm>
          <a:prstGeom prst="rect">
            <a:avLst/>
          </a:prstGeom>
        </p:spPr>
      </p:pic>
      <p:pic>
        <p:nvPicPr>
          <p:cNvPr id="8" name="Picture 7" descr="Logos of the company members in the ILO Global Business and Disability Network">
            <a:extLst>
              <a:ext uri="{FF2B5EF4-FFF2-40B4-BE49-F238E27FC236}">
                <a16:creationId xmlns:a16="http://schemas.microsoft.com/office/drawing/2014/main" id="{14823F28-B4D1-C475-9B83-468B224784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7191" y="2416000"/>
            <a:ext cx="9601348" cy="433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794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90537" y="1964280"/>
            <a:ext cx="11210924" cy="3482975"/>
          </a:xfrm>
        </p:spPr>
        <p:txBody>
          <a:bodyPr/>
          <a:lstStyle/>
          <a:p>
            <a:pPr marL="914400" lvl="2" indent="0" algn="ctr">
              <a:buNone/>
            </a:pPr>
            <a:r>
              <a:rPr lang="en-US" sz="2000" b="1" dirty="0"/>
              <a:t>44 National Business and Disability Networks</a:t>
            </a:r>
          </a:p>
          <a:p>
            <a:pPr marL="0" lvl="2" indent="0">
              <a:buNone/>
            </a:pPr>
            <a:endParaRPr lang="en-US" sz="2000" dirty="0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3</a:t>
            </a:fld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8BA7B2C-923E-4598-5B32-BCB616239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0850" y="389467"/>
            <a:ext cx="1572683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2ECA6F-87B0-93DF-1C84-71A0FE1550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50" y="298365"/>
            <a:ext cx="2482797" cy="5071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6ECDED4-53A1-FA52-9E49-8BDE93DEB49D}"/>
              </a:ext>
            </a:extLst>
          </p:cNvPr>
          <p:cNvSpPr txBox="1"/>
          <p:nvPr/>
        </p:nvSpPr>
        <p:spPr>
          <a:xfrm>
            <a:off x="3293856" y="6412468"/>
            <a:ext cx="6446659" cy="317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tx2"/>
                </a:solidFill>
              </a:rPr>
              <a:t>World map indicating countries with National Business and Disability Networks</a:t>
            </a:r>
          </a:p>
        </p:txBody>
      </p:sp>
      <p:pic>
        <p:nvPicPr>
          <p:cNvPr id="9" name="Picture 8" descr="World map indicating countries with National Business and Disability Networks&#10;">
            <a:extLst>
              <a:ext uri="{FF2B5EF4-FFF2-40B4-BE49-F238E27FC236}">
                <a16:creationId xmlns:a16="http://schemas.microsoft.com/office/drawing/2014/main" id="{1303528E-7377-CC22-3C16-F662FBB920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4980" y="2229412"/>
            <a:ext cx="8062037" cy="430950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id="{96BA4BE4-95C6-D61C-8E78-C5090FE41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850" y="817602"/>
            <a:ext cx="11741150" cy="1325563"/>
          </a:xfrm>
        </p:spPr>
        <p:txBody>
          <a:bodyPr>
            <a:normAutofit/>
          </a:bodyPr>
          <a:lstStyle/>
          <a:p>
            <a:r>
              <a:rPr lang="en-GB" sz="3600" dirty="0"/>
              <a:t>ILO GBDN: a network for companies, by companies (2/2)</a:t>
            </a:r>
          </a:p>
        </p:txBody>
      </p:sp>
    </p:spTree>
    <p:extLst>
      <p:ext uri="{BB962C8B-B14F-4D97-AF65-F5344CB8AC3E}">
        <p14:creationId xmlns:p14="http://schemas.microsoft.com/office/powerpoint/2010/main" val="2837259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Cover page of the ILO GBDN guide &quot;Putting the I in ESG: Inclusion of Persons with Disabilities as Strategic Advantage of Sustainability Practices for Corporates and Investors&quot;">
            <a:extLst>
              <a:ext uri="{FF2B5EF4-FFF2-40B4-BE49-F238E27FC236}">
                <a16:creationId xmlns:a16="http://schemas.microsoft.com/office/drawing/2014/main" id="{0EC846DE-4133-591B-6BAB-2BC1CC4DBC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8012">
            <a:off x="8103974" y="1827018"/>
            <a:ext cx="2785073" cy="3852998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14985D-10C6-3028-54AC-9A5762EC7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4</a:t>
            </a:fld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C281418-A29E-9DF1-206E-9C58856BC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50" y="298365"/>
            <a:ext cx="2482797" cy="5071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7645B59-2D48-80F1-AF75-9BA83936F797}"/>
              </a:ext>
            </a:extLst>
          </p:cNvPr>
          <p:cNvSpPr txBox="1"/>
          <p:nvPr/>
        </p:nvSpPr>
        <p:spPr>
          <a:xfrm>
            <a:off x="7446024" y="5903893"/>
            <a:ext cx="37746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tx2"/>
                </a:solidFill>
              </a:rPr>
              <a:t>Cover page of the ILO GBDN guide "Putting the I in ESG: Inclusion of Persons with Disabilities as Strategic Advantage of Sustainability Practices for Corporates and Investors"</a:t>
            </a: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04C0FF08-03B7-A092-4B4C-FB8C5383C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850" y="817602"/>
            <a:ext cx="11741150" cy="1325563"/>
          </a:xfrm>
        </p:spPr>
        <p:txBody>
          <a:bodyPr>
            <a:normAutofit fontScale="90000"/>
          </a:bodyPr>
          <a:lstStyle/>
          <a:p>
            <a:r>
              <a:rPr lang="en-GB" sz="3600" dirty="0"/>
              <a:t>Business Leaders’ Pledge on Disability-Inclusive Sustainability</a:t>
            </a:r>
            <a:br>
              <a:rPr lang="en-GB" sz="3600" dirty="0"/>
            </a:br>
            <a:r>
              <a:rPr lang="en-GB" sz="3600" dirty="0"/>
              <a:t>Practices &amp; technical guide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AE98488-0D69-64C3-E650-B0C8F4B54EDA}"/>
              </a:ext>
            </a:extLst>
          </p:cNvPr>
          <p:cNvSpPr txBox="1">
            <a:spLocks/>
          </p:cNvSpPr>
          <p:nvPr/>
        </p:nvSpPr>
        <p:spPr>
          <a:xfrm>
            <a:off x="838200" y="2266610"/>
            <a:ext cx="6607824" cy="459139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Signed by leaders, including two CEOs, of nine ILO GBDN company members</a:t>
            </a:r>
          </a:p>
          <a:p>
            <a:r>
              <a:rPr lang="en-GB" dirty="0"/>
              <a:t>Six objectives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/>
              <a:t>Leadership and Governance for Inclusion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/>
              <a:t>Inclusive Practices and Materiality Assessments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/>
              <a:t>Empowerment and Career Advancement for Employees with Disabilities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/>
              <a:t>Accessible Environments and Products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/>
              <a:t>Supplier Diversity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/>
              <a:t>Reporting and Continuous Improvement</a:t>
            </a:r>
          </a:p>
        </p:txBody>
      </p:sp>
    </p:spTree>
    <p:extLst>
      <p:ext uri="{BB962C8B-B14F-4D97-AF65-F5344CB8AC3E}">
        <p14:creationId xmlns:p14="http://schemas.microsoft.com/office/powerpoint/2010/main" val="3963972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amework for defining and reporting disability inclusion in ESG. The framework has 10 key areas: workforce diversity, employee engagement and satisfaction, barrier-free talent acquisition, talent retention and turnover rates, workplace accessibility and accommodations, supplier diversity, customer satisfaction and loyalty, innovation and product development, community engagement and partnerships, advocacy and government relations.">
            <a:extLst>
              <a:ext uri="{FF2B5EF4-FFF2-40B4-BE49-F238E27FC236}">
                <a16:creationId xmlns:a16="http://schemas.microsoft.com/office/drawing/2014/main" id="{279724EE-13E8-BDD7-DDFE-0BDE72C434C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5142" y="1259481"/>
            <a:ext cx="5987721" cy="5598519"/>
          </a:xfrm>
          <a:prstGeom prst="rect">
            <a:avLst/>
          </a:prstGeom>
          <a:noFill/>
        </p:spPr>
      </p:pic>
      <p:sp>
        <p:nvSpPr>
          <p:cNvPr id="3" name="Slide Number Placeholder 2" hidden="1">
            <a:extLst>
              <a:ext uri="{FF2B5EF4-FFF2-40B4-BE49-F238E27FC236}">
                <a16:creationId xmlns:a16="http://schemas.microsoft.com/office/drawing/2014/main" id="{02547DC2-504B-971A-7398-766B29BCD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1195A9E4-2CE9-4E32-BE85-7C32F0F78A6D}" type="slidenum">
              <a:rPr lang="en-GB" smtClean="0"/>
              <a:pPr>
                <a:spcAft>
                  <a:spcPts val="600"/>
                </a:spcAft>
              </a:pPr>
              <a:t>5</a:t>
            </a:fld>
            <a:endParaRPr lang="en-GB"/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8E3FF093-45A0-0C9B-8EA8-9C4EABB02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2656" y="626900"/>
            <a:ext cx="7866688" cy="864469"/>
          </a:xfrm>
        </p:spPr>
        <p:txBody>
          <a:bodyPr>
            <a:normAutofit/>
          </a:bodyPr>
          <a:lstStyle/>
          <a:p>
            <a:r>
              <a:rPr lang="en-GB" sz="3600" dirty="0"/>
              <a:t>Ten KPI areas of the ILO GBDN guide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195A06-2FAC-B006-DF48-0294425D4F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50" y="298365"/>
            <a:ext cx="2482797" cy="50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184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26DB2-1A4A-606D-CB41-D3D7B9A17D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92278"/>
            <a:ext cx="9144000" cy="873443"/>
          </a:xfrm>
        </p:spPr>
        <p:txBody>
          <a:bodyPr>
            <a:normAutofit fontScale="90000"/>
          </a:bodyPr>
          <a:lstStyle/>
          <a:p>
            <a:r>
              <a:rPr lang="pt-PT" dirty="0"/>
              <a:t>Thank you!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6BDD59-47EF-EDE4-3681-AE8124165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9612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500</Words>
  <Application>Microsoft Office PowerPoint</Application>
  <PresentationFormat>Widescreen</PresentationFormat>
  <Paragraphs>40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Roboto</vt:lpstr>
      <vt:lpstr>Office Theme</vt:lpstr>
      <vt:lpstr>Putting the I in ESG </vt:lpstr>
      <vt:lpstr>ILO GBDN: a network for companies, by companies (1/2)</vt:lpstr>
      <vt:lpstr>ILO GBDN: a network for companies, by companies (2/2)</vt:lpstr>
      <vt:lpstr>Business Leaders’ Pledge on Disability-Inclusive Sustainability Practices &amp; technical guide</vt:lpstr>
      <vt:lpstr>Ten KPI areas of the ILO GBDN guide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Katerina Stanton Balazs</dc:creator>
  <cp:lastModifiedBy>Bastião, Beatriz</cp:lastModifiedBy>
  <cp:revision>15</cp:revision>
  <dcterms:created xsi:type="dcterms:W3CDTF">2022-12-05T13:52:15Z</dcterms:created>
  <dcterms:modified xsi:type="dcterms:W3CDTF">2025-02-14T16:00:16Z</dcterms:modified>
</cp:coreProperties>
</file>