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8" r:id="rId2"/>
    <p:sldId id="347" r:id="rId3"/>
    <p:sldId id="310" r:id="rId4"/>
    <p:sldId id="264" r:id="rId5"/>
    <p:sldId id="267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670" autoAdjust="0"/>
    <p:restoredTop sz="75497" autoAdjust="0"/>
  </p:normalViewPr>
  <p:slideViewPr>
    <p:cSldViewPr snapToGrid="0">
      <p:cViewPr varScale="1">
        <p:scale>
          <a:sx n="54" d="100"/>
          <a:sy n="5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tião, Beatriz" userId="08c7e09e-f749-40fa-921a-984342258810" providerId="ADAL" clId="{4509188D-7B5B-4D7F-9734-813BF7BE37AF}"/>
    <pc:docChg chg="modSld">
      <pc:chgData name="Bastião, Beatriz" userId="08c7e09e-f749-40fa-921a-984342258810" providerId="ADAL" clId="{4509188D-7B5B-4D7F-9734-813BF7BE37AF}" dt="2025-02-14T16:00:10.986" v="1" actId="1076"/>
      <pc:docMkLst>
        <pc:docMk/>
      </pc:docMkLst>
      <pc:sldChg chg="modSp mod">
        <pc:chgData name="Bastião, Beatriz" userId="08c7e09e-f749-40fa-921a-984342258810" providerId="ADAL" clId="{4509188D-7B5B-4D7F-9734-813BF7BE37AF}" dt="2025-02-14T16:00:10.986" v="1" actId="1076"/>
        <pc:sldMkLst>
          <pc:docMk/>
          <pc:sldMk cId="3238184650" sldId="267"/>
        </pc:sldMkLst>
        <pc:spChg chg="mod">
          <ac:chgData name="Bastião, Beatriz" userId="08c7e09e-f749-40fa-921a-984342258810" providerId="ADAL" clId="{4509188D-7B5B-4D7F-9734-813BF7BE37AF}" dt="2025-02-14T16:00:10.986" v="1" actId="1076"/>
          <ac:spMkLst>
            <pc:docMk/>
            <pc:sldMk cId="3238184650" sldId="267"/>
            <ac:spMk id="2" creationId="{8E3FF093-45A0-0C9B-8EA8-9C4EABB021A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14/02/2025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344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696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Committing to ongoing improvements towards the following objectives, we commit to: Leadership and Governance for Inclusion • Foster corporate leadership and governance structures that prioritize inclusion, with a focus on disability inclusion as a governance priority. Inclusive Practices and Materiality Assessments • Incorporate disability inclusion into ESG materiality assessments, with the goal to prioritize the inside-out and outside-in impact of disability inclusion to the business (double materiality). Empowerment and Career Advancement for Employees with Disabilities • Expand equitable hiring practices to include employee empowerment, mentorship, and career advancement opportunities, with progress tracked via Diversity, Equity, and Inclusion (DEI) Key Performance Indicators (KPIs). Accessible Environments and Products • Apply universal design principles for physical and digital accessibility, ensuring inclusive innovation across all products and services, and track progress. Supplier Diversity • Promote supplier diversity by prioritizing engagement with disability-inclusive and disability-owned businesses and track the percentage of procurement spend dedicated to diverse suppliers in ESG disclosures. Reporting and Continuous Improvement • Incorporate comprehensive, data-driven reporting on disability inclusion initiatives and outcomes in our annual ESG and other sustainability reports, with clear objectives, progress metrics, and areas for continuous improvement.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071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Framework for defining and reporting disability inclusion in ESG. The framework has 10 key areas: workforce diversity, employee engagement and satisfaction, barrier-free talent acquisition, talent retention and turnover rates, workplace accessibility and accommodations, supplier diversity, customer satisfaction and loyalty, innovation and product development, community engagement and partnerships, advocacy and government relations.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55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14/02/2025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14/02/2025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14/02/2025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14/02/2025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14/02/2025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14/02/2025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/>
          <a:lstStyle/>
          <a:p>
            <a:r>
              <a:rPr lang="en-US" sz="7200" dirty="0">
                <a:latin typeface="Roboto" panose="02000000000000000000" pitchFamily="2" charset="0"/>
                <a:ea typeface="Roboto" panose="02000000000000000000" pitchFamily="2" charset="0"/>
              </a:rPr>
              <a:t>Putting the I in ESG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Beatriz Bastião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International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</a:rPr>
              <a:t>Labour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Organization (ILO)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Switzerland</a:t>
            </a:r>
          </a:p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ESG, Circular Economy, and Disability-Inclusion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dirty="0">
                <a:latin typeface="Roboto" panose="02000000000000000000" pitchFamily="2" charset="0"/>
                <a:ea typeface="Roboto" panose="02000000000000000000" pitchFamily="2" charset="0"/>
              </a:rPr>
              <a:t>Wednesday 5 March 2025 | 17:00 - 18:00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0850" y="817602"/>
            <a:ext cx="11741150" cy="1325563"/>
          </a:xfrm>
        </p:spPr>
        <p:txBody>
          <a:bodyPr>
            <a:normAutofit/>
          </a:bodyPr>
          <a:lstStyle/>
          <a:p>
            <a:r>
              <a:rPr lang="en-GB" sz="3600" dirty="0"/>
              <a:t>ILO GBDN: a network for companies, by companies (1/2)</a:t>
            </a:r>
          </a:p>
        </p:txBody>
      </p:sp>
      <p:sp>
        <p:nvSpPr>
          <p:cNvPr id="5" name="Content Placeholder 4" descr="Logos of 40 multinational enterprises"/>
          <p:cNvSpPr>
            <a:spLocks noGrp="1"/>
          </p:cNvSpPr>
          <p:nvPr>
            <p:ph idx="1"/>
          </p:nvPr>
        </p:nvSpPr>
        <p:spPr>
          <a:xfrm>
            <a:off x="490538" y="1964281"/>
            <a:ext cx="11210924" cy="616450"/>
          </a:xfrm>
        </p:spPr>
        <p:txBody>
          <a:bodyPr/>
          <a:lstStyle/>
          <a:p>
            <a:pPr marL="914400" lvl="2" indent="0" algn="ctr">
              <a:buNone/>
            </a:pPr>
            <a:r>
              <a:rPr lang="en-GB" sz="2000" b="1" dirty="0"/>
              <a:t>43 Multinational Enterprises</a:t>
            </a:r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6CBB34-011B-4CFD-BCB3-77136766E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2171" y="3020602"/>
            <a:ext cx="996593" cy="61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0D3D7A-B6EB-F39C-B740-441D4E7B8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850" y="389467"/>
            <a:ext cx="1572683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D22F2A-15CE-A978-2BD1-6D0814938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298365"/>
            <a:ext cx="2482797" cy="507180"/>
          </a:xfrm>
          <a:prstGeom prst="rect">
            <a:avLst/>
          </a:prstGeom>
        </p:spPr>
      </p:pic>
      <p:pic>
        <p:nvPicPr>
          <p:cNvPr id="8" name="Picture 7" descr="Logos of the company members in the ILO Global Business and Disability Network">
            <a:extLst>
              <a:ext uri="{FF2B5EF4-FFF2-40B4-BE49-F238E27FC236}">
                <a16:creationId xmlns:a16="http://schemas.microsoft.com/office/drawing/2014/main" id="{14823F28-B4D1-C475-9B83-468B22478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191" y="2416000"/>
            <a:ext cx="9601348" cy="433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4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7" y="1964280"/>
            <a:ext cx="11210924" cy="3482975"/>
          </a:xfrm>
        </p:spPr>
        <p:txBody>
          <a:bodyPr/>
          <a:lstStyle/>
          <a:p>
            <a:pPr marL="914400" lvl="2" indent="0" algn="ctr">
              <a:buNone/>
            </a:pPr>
            <a:r>
              <a:rPr lang="en-US" sz="2000" b="1" dirty="0"/>
              <a:t>44 National Business and Disability Networks</a:t>
            </a:r>
          </a:p>
          <a:p>
            <a:pPr marL="0" lvl="2" indent="0">
              <a:buNone/>
            </a:pPr>
            <a:endParaRPr lang="en-US" sz="2000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BA7B2C-923E-4598-5B32-BCB6162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850" y="389467"/>
            <a:ext cx="1572683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2ECA6F-87B0-93DF-1C84-71A0FE155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298365"/>
            <a:ext cx="2482797" cy="5071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ECDED4-53A1-FA52-9E49-8BDE93DEB49D}"/>
              </a:ext>
            </a:extLst>
          </p:cNvPr>
          <p:cNvSpPr txBox="1"/>
          <p:nvPr/>
        </p:nvSpPr>
        <p:spPr>
          <a:xfrm>
            <a:off x="3293856" y="6412468"/>
            <a:ext cx="6446659" cy="317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tx2"/>
                </a:solidFill>
              </a:rPr>
              <a:t>World map indicating countries with National Business and Disability Networks</a:t>
            </a:r>
          </a:p>
        </p:txBody>
      </p:sp>
      <p:pic>
        <p:nvPicPr>
          <p:cNvPr id="9" name="Picture 8" descr="World map indicating countries with National Business and Disability Networks&#10;">
            <a:extLst>
              <a:ext uri="{FF2B5EF4-FFF2-40B4-BE49-F238E27FC236}">
                <a16:creationId xmlns:a16="http://schemas.microsoft.com/office/drawing/2014/main" id="{1303528E-7377-CC22-3C16-F662FBB92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4980" y="2229412"/>
            <a:ext cx="8062037" cy="43095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96BA4BE4-95C6-D61C-8E78-C5090FE41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817602"/>
            <a:ext cx="11741150" cy="1325563"/>
          </a:xfrm>
        </p:spPr>
        <p:txBody>
          <a:bodyPr>
            <a:normAutofit/>
          </a:bodyPr>
          <a:lstStyle/>
          <a:p>
            <a:r>
              <a:rPr lang="en-GB" sz="3600" dirty="0"/>
              <a:t>ILO GBDN: a network for companies, by companies (2/2)</a:t>
            </a:r>
          </a:p>
        </p:txBody>
      </p:sp>
    </p:spTree>
    <p:extLst>
      <p:ext uri="{BB962C8B-B14F-4D97-AF65-F5344CB8AC3E}">
        <p14:creationId xmlns:p14="http://schemas.microsoft.com/office/powerpoint/2010/main" val="2837259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over page of the ILO GBDN guide &quot;Putting the I in ESG: Inclusion of Persons with Disabilities as Strategic Advantage of Sustainability Practices for Corporates and Investors&quot;">
            <a:extLst>
              <a:ext uri="{FF2B5EF4-FFF2-40B4-BE49-F238E27FC236}">
                <a16:creationId xmlns:a16="http://schemas.microsoft.com/office/drawing/2014/main" id="{0EC846DE-4133-591B-6BAB-2BC1CC4DB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8012">
            <a:off x="8103974" y="1827018"/>
            <a:ext cx="2785073" cy="385299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14985D-10C6-3028-54AC-9A5762EC7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281418-A29E-9DF1-206E-9C58856BC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298365"/>
            <a:ext cx="2482797" cy="5071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645B59-2D48-80F1-AF75-9BA83936F797}"/>
              </a:ext>
            </a:extLst>
          </p:cNvPr>
          <p:cNvSpPr txBox="1"/>
          <p:nvPr/>
        </p:nvSpPr>
        <p:spPr>
          <a:xfrm>
            <a:off x="7446024" y="5903893"/>
            <a:ext cx="3774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chemeClr val="tx2"/>
                </a:solidFill>
              </a:rPr>
              <a:t>Cover page of the ILO GBDN guide "Putting the I in ESG: Inclusion of Persons with Disabilities as Strategic Advantage of Sustainability Practices for Corporates and Investors"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04C0FF08-03B7-A092-4B4C-FB8C5383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817602"/>
            <a:ext cx="11741150" cy="1325563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Business Leaders’ Pledge on Disability-Inclusive Sustainability</a:t>
            </a:r>
            <a:br>
              <a:rPr lang="en-GB" sz="3600" dirty="0"/>
            </a:br>
            <a:r>
              <a:rPr lang="en-GB" sz="3600" dirty="0"/>
              <a:t>Practices &amp; technical guide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E98488-0D69-64C3-E650-B0C8F4B54EDA}"/>
              </a:ext>
            </a:extLst>
          </p:cNvPr>
          <p:cNvSpPr txBox="1">
            <a:spLocks/>
          </p:cNvSpPr>
          <p:nvPr/>
        </p:nvSpPr>
        <p:spPr>
          <a:xfrm>
            <a:off x="838200" y="2266610"/>
            <a:ext cx="6607824" cy="45913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Signed by leaders, including two CEOs, of nine ILO GBDN company members</a:t>
            </a:r>
          </a:p>
          <a:p>
            <a:r>
              <a:rPr lang="en-GB" dirty="0"/>
              <a:t>Six objectives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Leadership and Governance for Inclusion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Inclusive Practices and Materiality Assessments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Empowerment and Career Advancement for Employees with Disabilities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Accessible Environments and Products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Supplier Diversity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Reporting and Continuous Improvement</a:t>
            </a:r>
          </a:p>
        </p:txBody>
      </p:sp>
    </p:spTree>
    <p:extLst>
      <p:ext uri="{BB962C8B-B14F-4D97-AF65-F5344CB8AC3E}">
        <p14:creationId xmlns:p14="http://schemas.microsoft.com/office/powerpoint/2010/main" val="3963972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ramework for defining and reporting disability inclusion in ESG. The framework has 10 key areas: workforce diversity, employee engagement and satisfaction, barrier-free talent acquisition, talent retention and turnover rates, workplace accessibility and accommodations, supplier diversity, customer satisfaction and loyalty, innovation and product development, community engagement and partnerships, advocacy and government relations.">
            <a:extLst>
              <a:ext uri="{FF2B5EF4-FFF2-40B4-BE49-F238E27FC236}">
                <a16:creationId xmlns:a16="http://schemas.microsoft.com/office/drawing/2014/main" id="{279724EE-13E8-BDD7-DDFE-0BDE72C434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142" y="1259481"/>
            <a:ext cx="5987721" cy="5598519"/>
          </a:xfrm>
          <a:prstGeom prst="rect">
            <a:avLst/>
          </a:prstGeom>
          <a:noFill/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02547DC2-504B-971A-7398-766B29BCD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8E3FF093-45A0-0C9B-8EA8-9C4EABB02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656" y="626900"/>
            <a:ext cx="7866688" cy="864469"/>
          </a:xfrm>
        </p:spPr>
        <p:txBody>
          <a:bodyPr>
            <a:normAutofit/>
          </a:bodyPr>
          <a:lstStyle/>
          <a:p>
            <a:r>
              <a:rPr lang="en-GB" sz="3600" dirty="0"/>
              <a:t>Ten KPI areas of the ILO GBDN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195A06-2FAC-B006-DF48-0294425D4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298365"/>
            <a:ext cx="2482797" cy="50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84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26DB2-1A4A-606D-CB41-D3D7B9A17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92278"/>
            <a:ext cx="9144000" cy="873443"/>
          </a:xfrm>
        </p:spPr>
        <p:txBody>
          <a:bodyPr>
            <a:normAutofit fontScale="90000"/>
          </a:bodyPr>
          <a:lstStyle/>
          <a:p>
            <a:r>
              <a:rPr lang="pt-PT" dirty="0"/>
              <a:t>Thank you!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BDD59-47EF-EDE4-3681-AE8124165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961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Office PowerPoint</Application>
  <PresentationFormat>Widescreen</PresentationFormat>
  <Paragraphs>40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Roboto</vt:lpstr>
      <vt:lpstr>Office Theme</vt:lpstr>
      <vt:lpstr>Putting the I in ESG </vt:lpstr>
      <vt:lpstr>ILO GBDN: a network for companies, by companies (1/2)</vt:lpstr>
      <vt:lpstr>ILO GBDN: a network for companies, by companies (2/2)</vt:lpstr>
      <vt:lpstr>Business Leaders’ Pledge on Disability-Inclusive Sustainability Practices &amp; technical guide</vt:lpstr>
      <vt:lpstr>Ten KPI areas of the ILO GBDN guide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Bastião, Beatriz</cp:lastModifiedBy>
  <cp:revision>15</cp:revision>
  <dcterms:created xsi:type="dcterms:W3CDTF">2022-12-05T13:52:15Z</dcterms:created>
  <dcterms:modified xsi:type="dcterms:W3CDTF">2025-02-14T16:00:16Z</dcterms:modified>
</cp:coreProperties>
</file>