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8" r:id="rId4"/>
    <p:sldId id="261" r:id="rId5"/>
    <p:sldId id="266" r:id="rId6"/>
    <p:sldId id="272" r:id="rId7"/>
    <p:sldId id="271" r:id="rId8"/>
    <p:sldId id="269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F"/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670" autoAdjust="0"/>
    <p:restoredTop sz="75497" autoAdjust="0"/>
  </p:normalViewPr>
  <p:slideViewPr>
    <p:cSldViewPr snapToGrid="0">
      <p:cViewPr varScale="1">
        <p:scale>
          <a:sx n="42" d="100"/>
          <a:sy n="42" d="100"/>
        </p:scale>
        <p:origin x="68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16/02/2025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Title: KomKom -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Vocational training for jobseekers with intellectual disabilities</a:t>
            </a:r>
          </a:p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Speaker: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Michael Longhino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Chance B Holding GmbH</a:t>
            </a:r>
          </a:p>
          <a:p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Gleisdorf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, Austria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Session: </a:t>
            </a:r>
            <a:r>
              <a:rPr lang="en-US" b="0" dirty="0">
                <a:latin typeface="Roboto" panose="02000000000000000000" pitchFamily="2" charset="0"/>
                <a:ea typeface="Roboto" panose="02000000000000000000" pitchFamily="2" charset="0"/>
              </a:rPr>
              <a:t>Job creation for persons with intellectual disabilities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>
                <a:latin typeface="Roboto" panose="02000000000000000000" pitchFamily="2" charset="0"/>
                <a:ea typeface="Roboto" panose="02000000000000000000" pitchFamily="2" charset="0"/>
              </a:rPr>
              <a:t>Date and time: </a:t>
            </a:r>
            <a:r>
              <a:rPr lang="en-US" sz="1200" b="0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March 6, 2025 – 4 pm to 5 pm</a:t>
            </a:r>
          </a:p>
          <a:p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1200" dirty="0"/>
              <a:t>Chance B: a has been </a:t>
            </a:r>
            <a:r>
              <a:rPr lang="en-US" sz="1200" b="1" dirty="0"/>
              <a:t>providing social services in the Austrian state of Styria for 35 years</a:t>
            </a:r>
            <a:r>
              <a:rPr lang="en-US" sz="12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1200" dirty="0"/>
              <a:t>Chance B offers support in all areas of life.</a:t>
            </a:r>
          </a:p>
          <a:p>
            <a:pPr>
              <a:lnSpc>
                <a:spcPct val="100000"/>
              </a:lnSpc>
            </a:pPr>
            <a:r>
              <a:rPr lang="en-US" sz="1200" dirty="0"/>
              <a:t>In the field of education and work the KomKom program, a </a:t>
            </a:r>
            <a:r>
              <a:rPr lang="en-US" sz="1200" b="1" dirty="0">
                <a:solidFill>
                  <a:srgbClr val="2B882F"/>
                </a:solidFill>
              </a:rPr>
              <a:t>qualification initiative for educationally disadvantaged individuals</a:t>
            </a:r>
            <a:r>
              <a:rPr lang="en-US" sz="1200" b="0" dirty="0">
                <a:solidFill>
                  <a:srgbClr val="2B882F"/>
                </a:solidFill>
              </a:rPr>
              <a:t>, has been developed for </a:t>
            </a:r>
            <a:r>
              <a:rPr lang="en-US" sz="1200" dirty="0"/>
              <a:t>over more than 10 years</a:t>
            </a:r>
          </a:p>
          <a:p>
            <a:pPr>
              <a:lnSpc>
                <a:spcPct val="100000"/>
              </a:lnSpc>
            </a:pPr>
            <a:r>
              <a:rPr lang="en-US" sz="1200" dirty="0"/>
              <a:t>In 2021 the </a:t>
            </a:r>
            <a:r>
              <a:rPr lang="en-US" sz="1200" b="1" dirty="0">
                <a:solidFill>
                  <a:srgbClr val="2B882F"/>
                </a:solidFill>
              </a:rPr>
              <a:t>KomKom network </a:t>
            </a:r>
            <a:r>
              <a:rPr lang="en-US" sz="1200" dirty="0"/>
              <a:t>was launched, and in the meantime t</a:t>
            </a:r>
            <a:r>
              <a:rPr lang="en-US" sz="1200" b="0" dirty="0">
                <a:solidFill>
                  <a:srgbClr val="2B882F"/>
                </a:solidFill>
              </a:rPr>
              <a:t>he</a:t>
            </a:r>
            <a:r>
              <a:rPr lang="en-US" sz="1200" b="1" dirty="0">
                <a:solidFill>
                  <a:srgbClr val="2B882F"/>
                </a:solidFill>
              </a:rPr>
              <a:t> vocational trainings aligned to the NQF (level 1 to 3) </a:t>
            </a:r>
            <a:r>
              <a:rPr lang="en-US" sz="1200" dirty="0"/>
              <a:t>are implemented by partners all over Austria (</a:t>
            </a:r>
            <a:r>
              <a:rPr lang="en-US" sz="1200" dirty="0" err="1"/>
              <a:t>Diakoniewerk</a:t>
            </a:r>
            <a:r>
              <a:rPr lang="en-US" sz="1200" dirty="0"/>
              <a:t> and </a:t>
            </a:r>
            <a:r>
              <a:rPr lang="en-US" sz="1200" dirty="0" err="1"/>
              <a:t>Lebenshilfe</a:t>
            </a:r>
            <a:r>
              <a:rPr lang="en-US" sz="1200" dirty="0"/>
              <a:t> Tirol, </a:t>
            </a:r>
            <a:r>
              <a:rPr lang="en-US" sz="1200" dirty="0" err="1"/>
              <a:t>Diakoniewerk</a:t>
            </a:r>
            <a:r>
              <a:rPr lang="en-US" sz="1200" dirty="0"/>
              <a:t> Oberösterreich, GESA in Niederösterreich, </a:t>
            </a:r>
            <a:r>
              <a:rPr lang="en-US" sz="1200" dirty="0" err="1"/>
              <a:t>autArK</a:t>
            </a:r>
            <a:r>
              <a:rPr lang="en-US" sz="1200" dirty="0"/>
              <a:t> in Carinthia, </a:t>
            </a:r>
            <a:r>
              <a:rPr lang="en-US" sz="1200" dirty="0" err="1"/>
              <a:t>Jugend</a:t>
            </a:r>
            <a:r>
              <a:rPr lang="en-US" sz="1200" dirty="0"/>
              <a:t> am Werk and Chance B in Styria).</a:t>
            </a:r>
            <a:endParaRPr lang="en-GB" sz="1200" dirty="0"/>
          </a:p>
          <a:p>
            <a:pPr>
              <a:lnSpc>
                <a:spcPct val="100000"/>
              </a:lnSpc>
            </a:pPr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60BD7-C83F-2925-351F-1295E60CD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CFF1F05-4174-E1FA-8291-2AB25585A6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71D11AD-8EAB-C550-BB03-F8D76B256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KomKom qualifications allow the training and assessment happening in a </a:t>
            </a:r>
            <a:r>
              <a:rPr lang="en-US" b="1" dirty="0">
                <a:solidFill>
                  <a:srgbClr val="2B882F"/>
                </a:solidFill>
              </a:rPr>
              <a:t>work-based learning context </a:t>
            </a:r>
            <a:r>
              <a:rPr lang="en-US" b="0" dirty="0">
                <a:solidFill>
                  <a:srgbClr val="2B882F"/>
                </a:solidFill>
              </a:rPr>
              <a:t>– a </a:t>
            </a:r>
            <a:r>
              <a:rPr lang="en-US" dirty="0"/>
              <a:t>dual system comparable with an apprenticeship.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is a combination of </a:t>
            </a:r>
            <a:r>
              <a:rPr lang="en-US" b="1" dirty="0">
                <a:solidFill>
                  <a:srgbClr val="2B882F"/>
                </a:solidFill>
              </a:rPr>
              <a:t>basic education and vocational training </a:t>
            </a:r>
            <a:r>
              <a:rPr lang="en-US" dirty="0"/>
              <a:t>in line with the specific needs of persons with learning difficulties.</a:t>
            </a:r>
            <a:endParaRPr lang="en-US" b="1" dirty="0">
              <a:solidFill>
                <a:srgbClr val="2B882F"/>
              </a:solidFill>
            </a:endParaRPr>
          </a:p>
          <a:p>
            <a:r>
              <a:rPr lang="en-US" dirty="0"/>
              <a:t>The focus is put on resources through </a:t>
            </a:r>
            <a:r>
              <a:rPr lang="en-US" b="1" dirty="0">
                <a:solidFill>
                  <a:srgbClr val="2B882F"/>
                </a:solidFill>
              </a:rPr>
              <a:t>competence orientation</a:t>
            </a:r>
            <a:r>
              <a:rPr lang="en-US" dirty="0">
                <a:solidFill>
                  <a:srgbClr val="2B882F"/>
                </a:solidFill>
              </a:rPr>
              <a:t> and an orientation along standardized l</a:t>
            </a:r>
            <a:r>
              <a:rPr lang="en-US" dirty="0"/>
              <a:t>earning outcomes.</a:t>
            </a:r>
          </a:p>
          <a:p>
            <a:r>
              <a:rPr lang="en-US" b="1" dirty="0">
                <a:solidFill>
                  <a:srgbClr val="2B882F"/>
                </a:solidFill>
              </a:rPr>
              <a:t>Self-assessment and assessment by others </a:t>
            </a:r>
            <a:r>
              <a:rPr lang="en-US" b="0" dirty="0">
                <a:solidFill>
                  <a:srgbClr val="2B882F"/>
                </a:solidFill>
              </a:rPr>
              <a:t>can be combined </a:t>
            </a:r>
            <a:r>
              <a:rPr lang="en-US" dirty="0"/>
              <a:t>to make the learning progress visible.</a:t>
            </a:r>
          </a:p>
          <a:p>
            <a:r>
              <a:rPr lang="en-US" b="0" dirty="0">
                <a:solidFill>
                  <a:srgbClr val="2B882F"/>
                </a:solidFill>
              </a:rPr>
              <a:t>The approach allows for highly </a:t>
            </a:r>
            <a:r>
              <a:rPr lang="en-US" b="1" dirty="0">
                <a:solidFill>
                  <a:srgbClr val="2B882F"/>
                </a:solidFill>
              </a:rPr>
              <a:t>individualized learning paths </a:t>
            </a:r>
            <a:r>
              <a:rPr lang="en-US" dirty="0"/>
              <a:t>to maintain or further develop </a:t>
            </a:r>
            <a:r>
              <a:rPr lang="en-US" b="1" dirty="0">
                <a:solidFill>
                  <a:srgbClr val="2B882F"/>
                </a:solidFill>
              </a:rPr>
              <a:t>personal</a:t>
            </a:r>
            <a:r>
              <a:rPr lang="en-US" dirty="0"/>
              <a:t>, </a:t>
            </a:r>
            <a:r>
              <a:rPr lang="en-US" b="1" dirty="0">
                <a:solidFill>
                  <a:srgbClr val="2B882F"/>
                </a:solidFill>
              </a:rPr>
              <a:t>social</a:t>
            </a:r>
            <a:r>
              <a:rPr lang="en-US" dirty="0"/>
              <a:t> and </a:t>
            </a:r>
            <a:r>
              <a:rPr lang="en-US" b="1" dirty="0">
                <a:solidFill>
                  <a:srgbClr val="2B882F"/>
                </a:solidFill>
              </a:rPr>
              <a:t>professional competences</a:t>
            </a:r>
          </a:p>
          <a:p>
            <a:r>
              <a:rPr lang="en-US" b="0" dirty="0">
                <a:solidFill>
                  <a:srgbClr val="2B882F"/>
                </a:solidFill>
              </a:rPr>
              <a:t>Successful completion leads to </a:t>
            </a:r>
            <a:r>
              <a:rPr lang="en-US" b="1" dirty="0">
                <a:solidFill>
                  <a:srgbClr val="2B882F"/>
                </a:solidFill>
              </a:rPr>
              <a:t>an NQF certificate</a:t>
            </a:r>
            <a:r>
              <a:rPr lang="en-US" b="0" dirty="0">
                <a:solidFill>
                  <a:srgbClr val="2B882F"/>
                </a:solidFill>
              </a:rPr>
              <a:t>, which helps to access the first labor market.</a:t>
            </a:r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506DE7F-50EA-274C-71C6-4304534705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496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1"/>
              <a:t>alignment to levels 1, 2 and 3 of the National Qualification Framework</a:t>
            </a:r>
          </a:p>
          <a:p>
            <a:r>
              <a:rPr lang="en-US" noProof="1"/>
              <a:t>KomKom leads to formally recognized certificates below the level of an apprenticeship certificate which can be achieved by persons (with learning difficulties) who do no have a compulsory education diploma or formal qualification</a:t>
            </a:r>
          </a:p>
          <a:p>
            <a:r>
              <a:rPr lang="en-US" dirty="0"/>
              <a:t>the program and its online platform are freely available to interested organizations in Austria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The program can be implemented </a:t>
            </a:r>
            <a:r>
              <a:rPr lang="en-US" sz="1200" b="0" dirty="0"/>
              <a:t>by different service </a:t>
            </a:r>
            <a:r>
              <a:rPr lang="en-US" sz="1200" b="0" dirty="0">
                <a:solidFill>
                  <a:srgbClr val="2B882F"/>
                </a:solidFill>
              </a:rPr>
              <a:t>providers and</a:t>
            </a:r>
            <a:r>
              <a:rPr lang="en-US" sz="1200" b="0" dirty="0"/>
              <a:t> in </a:t>
            </a:r>
            <a:r>
              <a:rPr lang="en-US" sz="1200" dirty="0"/>
              <a:t>various employment initiatives and for various areas of vocational education and training</a:t>
            </a:r>
          </a:p>
          <a:p>
            <a:endParaRPr lang="en-US" noProof="1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723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b="0" noProof="1">
                <a:solidFill>
                  <a:srgbClr val="2B882F"/>
                </a:solidFill>
              </a:rPr>
              <a:t>There are no pre-requirements to be able to participate</a:t>
            </a:r>
            <a:endParaRPr lang="en-US" b="0" noProof="1"/>
          </a:p>
          <a:p>
            <a:pPr>
              <a:lnSpc>
                <a:spcPct val="110000"/>
              </a:lnSpc>
            </a:pPr>
            <a:r>
              <a:rPr lang="en-US" noProof="1"/>
              <a:t>the qualification process can be organized in a </a:t>
            </a:r>
            <a:r>
              <a:rPr lang="en-US" b="0" noProof="1"/>
              <a:t>flexible way </a:t>
            </a:r>
            <a:r>
              <a:rPr lang="en-US" b="0" noProof="1">
                <a:solidFill>
                  <a:srgbClr val="2B882F"/>
                </a:solidFill>
              </a:rPr>
              <a:t>according to individual needs</a:t>
            </a:r>
          </a:p>
          <a:p>
            <a:pPr>
              <a:lnSpc>
                <a:spcPct val="110000"/>
              </a:lnSpc>
            </a:pPr>
            <a:r>
              <a:rPr lang="en-US" b="0" noProof="1">
                <a:solidFill>
                  <a:srgbClr val="2B882F"/>
                </a:solidFill>
              </a:rPr>
              <a:t>Trainees do not have to prove their competences at a specific moment but they are observed over a long period of time </a:t>
            </a:r>
            <a:r>
              <a:rPr lang="en-US" b="0" noProof="1"/>
              <a:t>by </a:t>
            </a:r>
            <a:r>
              <a:rPr lang="en-US" noProof="1"/>
              <a:t>key staff, trainers with relevant vocational and socio-educational qualifications, or mentors</a:t>
            </a:r>
          </a:p>
          <a:p>
            <a:pPr>
              <a:lnSpc>
                <a:spcPct val="110000"/>
              </a:lnSpc>
            </a:pPr>
            <a:r>
              <a:rPr lang="en-US" b="0" noProof="1">
                <a:solidFill>
                  <a:srgbClr val="2B882F"/>
                </a:solidFill>
              </a:rPr>
              <a:t>The assessment </a:t>
            </a:r>
            <a:r>
              <a:rPr lang="en-US" b="0" noProof="1"/>
              <a:t>of individual competence areas can be repeated at </a:t>
            </a:r>
            <a:r>
              <a:rPr lang="en-US" b="0" noProof="1">
                <a:solidFill>
                  <a:srgbClr val="2B882F"/>
                </a:solidFill>
              </a:rPr>
              <a:t>any time </a:t>
            </a:r>
            <a:r>
              <a:rPr lang="en-US" b="0" noProof="1"/>
              <a:t>and </a:t>
            </a:r>
            <a:r>
              <a:rPr lang="en-US" b="0" noProof="1">
                <a:solidFill>
                  <a:srgbClr val="2B882F"/>
                </a:solidFill>
              </a:rPr>
              <a:t>as often as necessary</a:t>
            </a:r>
          </a:p>
          <a:p>
            <a:pPr>
              <a:lnSpc>
                <a:spcPct val="110000"/>
              </a:lnSpc>
            </a:pPr>
            <a:r>
              <a:rPr lang="en-US" b="0" noProof="1">
                <a:solidFill>
                  <a:srgbClr val="2B882F"/>
                </a:solidFill>
              </a:rPr>
              <a:t>Competences are self-assessed in an easy-to-use digital platform.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693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1200" noProof="1"/>
              <a:t>Trainees and assessors / trainers / mentors access the online platform and can </a:t>
            </a:r>
          </a:p>
          <a:p>
            <a:pPr>
              <a:lnSpc>
                <a:spcPct val="110000"/>
              </a:lnSpc>
            </a:pPr>
            <a:r>
              <a:rPr lang="en-US" sz="1200" noProof="1"/>
              <a:t>Easly navigate the modular structure organized along social, personal and vocational competences</a:t>
            </a:r>
          </a:p>
          <a:p>
            <a:pPr>
              <a:lnSpc>
                <a:spcPct val="110000"/>
              </a:lnSpc>
            </a:pPr>
            <a:r>
              <a:rPr lang="en-US" sz="1200" noProof="1"/>
              <a:t>The easy-to-read assessment criteria are rated according to the level of independence</a:t>
            </a:r>
          </a:p>
          <a:p>
            <a:pPr>
              <a:lnSpc>
                <a:spcPct val="110000"/>
              </a:lnSpc>
            </a:pPr>
            <a:r>
              <a:rPr lang="en-US" sz="1200" noProof="1"/>
              <a:t>Reports can be generated to compare the self-assessment and the assessment by the trainers</a:t>
            </a:r>
          </a:p>
          <a:p>
            <a:pPr>
              <a:lnSpc>
                <a:spcPct val="110000"/>
              </a:lnSpc>
            </a:pPr>
            <a:r>
              <a:rPr lang="en-US" sz="1200" noProof="1"/>
              <a:t>Certificates are issued when all assessment criteria have been evaluated.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9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The </a:t>
            </a:r>
            <a:r>
              <a:rPr lang="de-DE" dirty="0" err="1"/>
              <a:t>standardized</a:t>
            </a:r>
            <a:r>
              <a:rPr lang="de-DE" dirty="0"/>
              <a:t> KomKom </a:t>
            </a:r>
            <a:r>
              <a:rPr lang="de-DE" dirty="0" err="1"/>
              <a:t>qualification</a:t>
            </a:r>
            <a:r>
              <a:rPr lang="de-DE" dirty="0"/>
              <a:t> </a:t>
            </a:r>
            <a:r>
              <a:rPr lang="de-DE" dirty="0" err="1"/>
              <a:t>frameworks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implemented</a:t>
            </a:r>
            <a:r>
              <a:rPr lang="de-DE" dirty="0"/>
              <a:t> in different </a:t>
            </a:r>
            <a:r>
              <a:rPr lang="de-DE" dirty="0" err="1"/>
              <a:t>employment</a:t>
            </a:r>
            <a:r>
              <a:rPr lang="de-DE" dirty="0"/>
              <a:t> initiatives,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moment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basic</a:t>
            </a:r>
            <a:r>
              <a:rPr lang="de-DE" dirty="0"/>
              <a:t> </a:t>
            </a:r>
            <a:r>
              <a:rPr lang="de-DE" dirty="0" err="1"/>
              <a:t>qualifications</a:t>
            </a:r>
            <a:r>
              <a:rPr lang="de-DE" dirty="0"/>
              <a:t> in different </a:t>
            </a:r>
            <a:r>
              <a:rPr lang="de-DE" dirty="0" err="1"/>
              <a:t>fields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assigned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level</a:t>
            </a:r>
            <a:r>
              <a:rPr lang="de-DE" dirty="0"/>
              <a:t> 1 and 2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National </a:t>
            </a:r>
            <a:r>
              <a:rPr lang="de-DE" dirty="0" err="1"/>
              <a:t>Qualification</a:t>
            </a:r>
            <a:r>
              <a:rPr lang="de-DE" dirty="0"/>
              <a:t> Framework and a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qualification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field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horticulture</a:t>
            </a:r>
            <a:r>
              <a:rPr lang="de-DE" dirty="0"/>
              <a:t> and </a:t>
            </a:r>
            <a:r>
              <a:rPr lang="de-DE" dirty="0" err="1"/>
              <a:t>landscaping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assigned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level</a:t>
            </a:r>
            <a:r>
              <a:rPr lang="de-DE" dirty="0"/>
              <a:t> 3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NQF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AT" dirty="0"/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933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407DE-01E7-3D0D-4E17-3896C50DB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10AF42D-FB69-6E18-4F6F-BB3A843A59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4E4B009-8695-2EB5-573F-5A6F9E4552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1200" b="0" noProof="1">
                <a:solidFill>
                  <a:srgbClr val="2B882F"/>
                </a:solidFill>
              </a:rPr>
              <a:t>Paprticipation in the KomKom network means joining forces </a:t>
            </a:r>
            <a:r>
              <a:rPr lang="en-US" sz="1200" b="0" noProof="1"/>
              <a:t>to </a:t>
            </a:r>
            <a:r>
              <a:rPr lang="en-US" sz="1200" b="0" noProof="1">
                <a:solidFill>
                  <a:srgbClr val="2B882F"/>
                </a:solidFill>
              </a:rPr>
              <a:t>promote the access</a:t>
            </a:r>
            <a:r>
              <a:rPr lang="en-US" sz="1200" b="0" noProof="1"/>
              <a:t> of disadvantaged groups and persons with learning difficulties </a:t>
            </a:r>
            <a:r>
              <a:rPr lang="en-US" sz="1200" b="0" noProof="1">
                <a:solidFill>
                  <a:srgbClr val="2B882F"/>
                </a:solidFill>
              </a:rPr>
              <a:t>to the first labor market.</a:t>
            </a:r>
          </a:p>
          <a:p>
            <a:pPr>
              <a:lnSpc>
                <a:spcPct val="110000"/>
              </a:lnSpc>
            </a:pPr>
            <a:r>
              <a:rPr lang="en-US" sz="1200" b="0" noProof="1">
                <a:solidFill>
                  <a:srgbClr val="2B882F"/>
                </a:solidFill>
              </a:rPr>
              <a:t>Partners get free access to </a:t>
            </a:r>
            <a:r>
              <a:rPr lang="en-US" b="0" dirty="0"/>
              <a:t>the digital KomKom platform, only the IT infrastructure needs to be provided by them.</a:t>
            </a:r>
            <a:endParaRPr lang="en-US" b="0" noProof="1"/>
          </a:p>
          <a:p>
            <a:pPr>
              <a:lnSpc>
                <a:spcPct val="110000"/>
              </a:lnSpc>
            </a:pPr>
            <a:r>
              <a:rPr lang="en-US" b="0" dirty="0"/>
              <a:t>Chance B supports partner organization in </a:t>
            </a:r>
            <a:r>
              <a:rPr lang="en-US" b="0" dirty="0">
                <a:solidFill>
                  <a:srgbClr val="2B882F"/>
                </a:solidFill>
              </a:rPr>
              <a:t>developing new qualifications </a:t>
            </a:r>
            <a:r>
              <a:rPr lang="en-US" b="0" dirty="0"/>
              <a:t>and in the </a:t>
            </a:r>
            <a:r>
              <a:rPr lang="en-US" b="0" dirty="0">
                <a:solidFill>
                  <a:srgbClr val="2B882F"/>
                </a:solidFill>
              </a:rPr>
              <a:t>NQF assignment process </a:t>
            </a:r>
          </a:p>
          <a:p>
            <a:pPr>
              <a:lnSpc>
                <a:spcPct val="110000"/>
              </a:lnSpc>
            </a:pPr>
            <a:r>
              <a:rPr lang="en-US" b="0" dirty="0">
                <a:solidFill>
                  <a:srgbClr val="2B882F"/>
                </a:solidFill>
              </a:rPr>
              <a:t>Partners agree to share </a:t>
            </a:r>
            <a:r>
              <a:rPr lang="en-US" b="0" dirty="0"/>
              <a:t>all resources developed in the network.</a:t>
            </a:r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0A5182-1A48-F8CC-18B6-EB6E45F2D1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115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noProof="1"/>
              <a:t>In 2025 we want the </a:t>
            </a:r>
            <a:r>
              <a:rPr lang="en-US" b="1" noProof="1">
                <a:solidFill>
                  <a:srgbClr val="2B882F"/>
                </a:solidFill>
              </a:rPr>
              <a:t>network to grow further </a:t>
            </a:r>
            <a:r>
              <a:rPr lang="en-US" noProof="1"/>
              <a:t>and to continue the exchange of good practices.</a:t>
            </a:r>
          </a:p>
          <a:p>
            <a:pPr>
              <a:lnSpc>
                <a:spcPct val="110000"/>
              </a:lnSpc>
            </a:pPr>
            <a:r>
              <a:rPr lang="en-US" noProof="1"/>
              <a:t>Currently several </a:t>
            </a:r>
            <a:r>
              <a:rPr lang="en-US" b="1" noProof="1">
                <a:solidFill>
                  <a:srgbClr val="2B882F"/>
                </a:solidFill>
              </a:rPr>
              <a:t>additional qualifications </a:t>
            </a:r>
            <a:r>
              <a:rPr lang="en-US" noProof="1"/>
              <a:t>in the field of hospitality, construction, recycling and cleaning are developed and will be assigned to the NQF.</a:t>
            </a:r>
          </a:p>
          <a:p>
            <a:pPr>
              <a:lnSpc>
                <a:spcPct val="110000"/>
              </a:lnSpc>
            </a:pPr>
            <a:r>
              <a:rPr lang="en-US" b="0" noProof="1">
                <a:solidFill>
                  <a:srgbClr val="2B882F"/>
                </a:solidFill>
              </a:rPr>
              <a:t>We plan to organize an </a:t>
            </a:r>
            <a:r>
              <a:rPr lang="en-US" b="1" noProof="1">
                <a:solidFill>
                  <a:srgbClr val="2B882F"/>
                </a:solidFill>
              </a:rPr>
              <a:t>inclusive KomKom conference</a:t>
            </a:r>
            <a:r>
              <a:rPr lang="en-US" noProof="1"/>
              <a:t> of the network partners in autumn 2025.</a:t>
            </a:r>
          </a:p>
          <a:p>
            <a:pPr>
              <a:lnSpc>
                <a:spcPct val="110000"/>
              </a:lnSpc>
            </a:pPr>
            <a:r>
              <a:rPr lang="en-US" noProof="1"/>
              <a:t>And we invite interested organisations to join the KomKom network.</a:t>
            </a:r>
          </a:p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82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59595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9595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95959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59595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59595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  <a:lvl2pPr>
              <a:defRPr>
                <a:solidFill>
                  <a:srgbClr val="595959"/>
                </a:solidFill>
              </a:defRPr>
            </a:lvl2pPr>
            <a:lvl3pPr>
              <a:defRPr>
                <a:solidFill>
                  <a:srgbClr val="595959"/>
                </a:solidFill>
              </a:defRPr>
            </a:lvl3pPr>
            <a:lvl4pPr>
              <a:defRPr>
                <a:solidFill>
                  <a:srgbClr val="595959"/>
                </a:solidFill>
              </a:defRPr>
            </a:lvl4pPr>
            <a:lvl5pPr>
              <a:defRPr>
                <a:solidFill>
                  <a:srgbClr val="59595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16/02/2025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16/02/2025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16/02/2025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59595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595959"/>
                </a:solidFill>
              </a:defRPr>
            </a:lvl1pPr>
            <a:lvl2pPr>
              <a:defRPr sz="2800">
                <a:solidFill>
                  <a:srgbClr val="595959"/>
                </a:solidFill>
              </a:defRPr>
            </a:lvl2pPr>
            <a:lvl3pPr>
              <a:defRPr sz="2400">
                <a:solidFill>
                  <a:srgbClr val="595959"/>
                </a:solidFill>
              </a:defRPr>
            </a:lvl3pPr>
            <a:lvl4pPr>
              <a:defRPr sz="2000">
                <a:solidFill>
                  <a:srgbClr val="595959"/>
                </a:solidFill>
              </a:defRPr>
            </a:lvl4pPr>
            <a:lvl5pPr>
              <a:defRPr sz="2000">
                <a:solidFill>
                  <a:srgbClr val="595959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59595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59595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rgbClr val="595959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16/02/2025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16/02/2025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95959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95959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95959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95959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Roboto" panose="02000000000000000000" pitchFamily="2" charset="0"/>
                <a:ea typeface="Roboto" panose="02000000000000000000" pitchFamily="2" charset="0"/>
              </a:rPr>
              <a:t>KomKom</a:t>
            </a:r>
            <a:br>
              <a:rPr lang="en-US" sz="54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3200" dirty="0">
                <a:latin typeface="Roboto" panose="02000000000000000000" pitchFamily="2" charset="0"/>
                <a:ea typeface="Roboto" panose="02000000000000000000" pitchFamily="2" charset="0"/>
              </a:rPr>
              <a:t>Vocational training for jobseekers with intellectual disabilities </a:t>
            </a:r>
            <a:endParaRPr lang="en-GB" sz="3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Michael Longhino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Chance B Holding GmbH</a:t>
            </a:r>
          </a:p>
          <a:p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Gleisdorf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, Austria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Session: Job creation for persons with intellectual disabilities</a:t>
            </a: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March 6, 2025 – 4 pm to 5 pm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US" dirty="0"/>
              <a:t>Introduction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408929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Chance B: a </a:t>
            </a:r>
            <a:r>
              <a:rPr lang="en-US" sz="2600" b="1" dirty="0">
                <a:solidFill>
                  <a:srgbClr val="2B882F"/>
                </a:solidFill>
              </a:rPr>
              <a:t>social service provider </a:t>
            </a:r>
            <a:r>
              <a:rPr lang="en-US" sz="2600" dirty="0"/>
              <a:t>in the Austrian state of Styria for 35 years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2B882F"/>
                </a:solidFill>
              </a:rPr>
              <a:t>support in all areas of life</a:t>
            </a:r>
            <a:r>
              <a:rPr lang="en-US" sz="2600" dirty="0"/>
              <a:t>, such as education and work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creation of the KomKom program, a </a:t>
            </a:r>
            <a:r>
              <a:rPr lang="en-US" sz="2600" b="1" dirty="0">
                <a:solidFill>
                  <a:srgbClr val="2B882F"/>
                </a:solidFill>
              </a:rPr>
              <a:t>qualification initiative for educationally disadvantaged individuals </a:t>
            </a:r>
            <a:r>
              <a:rPr lang="en-US" sz="2600" dirty="0"/>
              <a:t>over more than 10 years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launch of the </a:t>
            </a:r>
            <a:r>
              <a:rPr lang="en-US" sz="2600" b="1" dirty="0">
                <a:solidFill>
                  <a:srgbClr val="2B882F"/>
                </a:solidFill>
              </a:rPr>
              <a:t>KomKom network </a:t>
            </a:r>
            <a:r>
              <a:rPr lang="en-US" sz="2600" dirty="0"/>
              <a:t>in 2021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2B882F"/>
                </a:solidFill>
              </a:rPr>
              <a:t>partners all over Austria </a:t>
            </a:r>
            <a:r>
              <a:rPr lang="en-US" sz="2600" dirty="0"/>
              <a:t>implement</a:t>
            </a:r>
            <a:r>
              <a:rPr lang="en-US" sz="2600" b="1" dirty="0">
                <a:solidFill>
                  <a:srgbClr val="2B882F"/>
                </a:solidFill>
              </a:rPr>
              <a:t> vocational trainings aligned to the basic levels of NQF</a:t>
            </a:r>
            <a:endParaRPr lang="en-GB" sz="2600" b="1" dirty="0">
              <a:solidFill>
                <a:srgbClr val="2B882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14A74-63E4-6C7E-1B8F-D3BC2C232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889079-205A-CCE8-27B3-E01812FC6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KomKom approach?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7EA835-02E6-35FE-45DD-952CD02D5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9"/>
            <a:ext cx="10515600" cy="456383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training and assessment in a </a:t>
            </a:r>
            <a:r>
              <a:rPr lang="en-US" b="1" dirty="0">
                <a:solidFill>
                  <a:srgbClr val="2B882F"/>
                </a:solidFill>
              </a:rPr>
              <a:t>work-based learning context </a:t>
            </a:r>
            <a:r>
              <a:rPr lang="en-US" dirty="0"/>
              <a:t>(dual system)</a:t>
            </a:r>
          </a:p>
          <a:p>
            <a:pPr>
              <a:lnSpc>
                <a:spcPct val="110000"/>
              </a:lnSpc>
            </a:pPr>
            <a:r>
              <a:rPr lang="en-US" dirty="0"/>
              <a:t>combining </a:t>
            </a:r>
            <a:r>
              <a:rPr lang="en-US" b="1" dirty="0">
                <a:solidFill>
                  <a:srgbClr val="2B882F"/>
                </a:solidFill>
              </a:rPr>
              <a:t>basic education and vocational training</a:t>
            </a:r>
          </a:p>
          <a:p>
            <a:pPr>
              <a:lnSpc>
                <a:spcPct val="110000"/>
              </a:lnSpc>
            </a:pPr>
            <a:r>
              <a:rPr lang="en-US" dirty="0"/>
              <a:t>focus on resources through </a:t>
            </a:r>
            <a:r>
              <a:rPr lang="en-US" b="1" dirty="0">
                <a:solidFill>
                  <a:srgbClr val="2B882F"/>
                </a:solidFill>
              </a:rPr>
              <a:t>competence orientation</a:t>
            </a:r>
            <a:r>
              <a:rPr lang="en-US" dirty="0">
                <a:solidFill>
                  <a:srgbClr val="2B882F"/>
                </a:solidFill>
              </a:rPr>
              <a:t> </a:t>
            </a:r>
            <a:r>
              <a:rPr lang="en-US" dirty="0"/>
              <a:t>(learning outcomes)</a:t>
            </a: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2B882F"/>
                </a:solidFill>
              </a:rPr>
              <a:t>self-assessment and assessment by others </a:t>
            </a:r>
            <a:r>
              <a:rPr lang="en-US" dirty="0"/>
              <a:t>to make progress visible</a:t>
            </a: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2B882F"/>
                </a:solidFill>
              </a:rPr>
              <a:t>individualized learning pathways </a:t>
            </a:r>
            <a:r>
              <a:rPr lang="en-US" dirty="0"/>
              <a:t>to maintain or further develop </a:t>
            </a:r>
            <a:r>
              <a:rPr lang="en-US" b="1" dirty="0">
                <a:solidFill>
                  <a:srgbClr val="2B882F"/>
                </a:solidFill>
              </a:rPr>
              <a:t>personal</a:t>
            </a:r>
            <a:r>
              <a:rPr lang="en-US" dirty="0"/>
              <a:t>, </a:t>
            </a:r>
            <a:r>
              <a:rPr lang="en-US" b="1" dirty="0">
                <a:solidFill>
                  <a:srgbClr val="2B882F"/>
                </a:solidFill>
              </a:rPr>
              <a:t>social</a:t>
            </a:r>
            <a:r>
              <a:rPr lang="en-US" dirty="0"/>
              <a:t> and </a:t>
            </a:r>
            <a:r>
              <a:rPr lang="en-US" b="1" dirty="0">
                <a:solidFill>
                  <a:srgbClr val="2B882F"/>
                </a:solidFill>
              </a:rPr>
              <a:t>vocational competences</a:t>
            </a: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2B882F"/>
                </a:solidFill>
              </a:rPr>
              <a:t>NQF certificate </a:t>
            </a:r>
            <a:r>
              <a:rPr lang="en-US" dirty="0"/>
              <a:t>to support the access to the first labor market</a:t>
            </a:r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AACB829-4187-17CC-C0B2-83851809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0438F2-3B86-D997-054C-47D346E45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59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731012-A7DB-7A33-79AE-3F04C3F2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What makes KomKom special?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D65238-534F-CD99-DAAF-C44268856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515600" cy="4373504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600" b="1" noProof="1">
                <a:solidFill>
                  <a:srgbClr val="2B882F"/>
                </a:solidFill>
              </a:rPr>
              <a:t>alignment with</a:t>
            </a:r>
            <a:r>
              <a:rPr lang="en-US" sz="2600" noProof="1"/>
              <a:t> levels 1, 2 and 3 of the </a:t>
            </a:r>
            <a:r>
              <a:rPr lang="en-US" sz="2600" b="1" noProof="1">
                <a:solidFill>
                  <a:srgbClr val="2B882F"/>
                </a:solidFill>
              </a:rPr>
              <a:t>National Qualification Framework (NQF)</a:t>
            </a:r>
          </a:p>
          <a:p>
            <a:pPr>
              <a:lnSpc>
                <a:spcPct val="100000"/>
              </a:lnSpc>
            </a:pPr>
            <a:r>
              <a:rPr lang="en-US" sz="2600" b="1" noProof="1">
                <a:solidFill>
                  <a:srgbClr val="2B882F"/>
                </a:solidFill>
              </a:rPr>
              <a:t>formally recognized qualificiations below the Austrian “Lehrabschluss” </a:t>
            </a:r>
            <a:r>
              <a:rPr lang="en-US" sz="2600" noProof="1"/>
              <a:t>(apprenticeship certificate)</a:t>
            </a:r>
          </a:p>
          <a:p>
            <a:pPr>
              <a:lnSpc>
                <a:spcPct val="100000"/>
              </a:lnSpc>
            </a:pPr>
            <a:r>
              <a:rPr lang="en-US" sz="2600" noProof="1"/>
              <a:t>achievable </a:t>
            </a:r>
            <a:r>
              <a:rPr lang="en-US" sz="2600" b="1" noProof="1">
                <a:solidFill>
                  <a:srgbClr val="2B882F"/>
                </a:solidFill>
              </a:rPr>
              <a:t>for people (with learning difficulties) </a:t>
            </a:r>
            <a:r>
              <a:rPr lang="en-US" sz="2600" noProof="1"/>
              <a:t>without a compulsory school-leaving certificate or formal qualification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2B882F"/>
                </a:solidFill>
              </a:rPr>
              <a:t>free access to the program and its online platform </a:t>
            </a:r>
            <a:r>
              <a:rPr lang="en-US" sz="2600" dirty="0"/>
              <a:t>for interested organizations in Austria 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a </a:t>
            </a:r>
            <a:r>
              <a:rPr lang="en-US" sz="2600" b="1" dirty="0">
                <a:solidFill>
                  <a:srgbClr val="2B882F"/>
                </a:solidFill>
              </a:rPr>
              <a:t>cross-provider program </a:t>
            </a:r>
            <a:r>
              <a:rPr lang="en-US" sz="2600" dirty="0"/>
              <a:t>to be implemented in </a:t>
            </a:r>
            <a:r>
              <a:rPr lang="en-US" sz="2600" b="1" dirty="0">
                <a:solidFill>
                  <a:srgbClr val="2B882F"/>
                </a:solidFill>
              </a:rPr>
              <a:t>various employment initiatives </a:t>
            </a:r>
            <a:r>
              <a:rPr lang="en-US" sz="2600" dirty="0"/>
              <a:t>and </a:t>
            </a:r>
            <a:r>
              <a:rPr lang="en-US" sz="2600" b="1" dirty="0">
                <a:solidFill>
                  <a:srgbClr val="2B882F"/>
                </a:solidFill>
              </a:rPr>
              <a:t>various fields </a:t>
            </a:r>
            <a:r>
              <a:rPr lang="en-US" sz="2600" dirty="0"/>
              <a:t>of VET</a:t>
            </a:r>
            <a:endParaRPr lang="en-US" sz="2600" b="1" dirty="0">
              <a:solidFill>
                <a:srgbClr val="2B882F"/>
              </a:solidFill>
            </a:endParaRPr>
          </a:p>
          <a:p>
            <a:pPr>
              <a:lnSpc>
                <a:spcPct val="100000"/>
              </a:lnSpc>
            </a:pPr>
            <a:endParaRPr lang="en-US" sz="26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CDA21C-A8ED-486F-8366-B7959440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987BEAC-F75D-A1BF-9B2E-8F2DA86D6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88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02F79-EBAF-56F7-211D-360341B9D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01B8D9-518E-8D4C-F094-A403CDA04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the target group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0DFE80-4497-0DB3-AC92-1774D1013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515600" cy="456383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b="1" noProof="1">
                <a:solidFill>
                  <a:srgbClr val="2B882F"/>
                </a:solidFill>
              </a:rPr>
              <a:t>no admission requirements </a:t>
            </a:r>
            <a:r>
              <a:rPr lang="en-US" noProof="1"/>
              <a:t>for trainees</a:t>
            </a:r>
          </a:p>
          <a:p>
            <a:pPr>
              <a:lnSpc>
                <a:spcPct val="110000"/>
              </a:lnSpc>
            </a:pPr>
            <a:r>
              <a:rPr lang="en-US" b="1" noProof="1">
                <a:solidFill>
                  <a:srgbClr val="2B882F"/>
                </a:solidFill>
              </a:rPr>
              <a:t>flexible organization </a:t>
            </a:r>
            <a:r>
              <a:rPr lang="en-US" noProof="1"/>
              <a:t>of the qualification process </a:t>
            </a:r>
            <a:r>
              <a:rPr lang="en-US" b="1" noProof="1">
                <a:solidFill>
                  <a:srgbClr val="2B882F"/>
                </a:solidFill>
              </a:rPr>
              <a:t>according to individual needs</a:t>
            </a:r>
          </a:p>
          <a:p>
            <a:pPr>
              <a:lnSpc>
                <a:spcPct val="110000"/>
              </a:lnSpc>
            </a:pPr>
            <a:r>
              <a:rPr lang="en-US" b="1" noProof="1">
                <a:solidFill>
                  <a:srgbClr val="2B882F"/>
                </a:solidFill>
              </a:rPr>
              <a:t>observation over a long period of time </a:t>
            </a:r>
            <a:r>
              <a:rPr lang="en-US" noProof="1"/>
              <a:t>by key staff, trainers with relevant vocational and socio-educational qualifications, or mentors</a:t>
            </a:r>
          </a:p>
          <a:p>
            <a:pPr>
              <a:lnSpc>
                <a:spcPct val="110000"/>
              </a:lnSpc>
            </a:pPr>
            <a:r>
              <a:rPr lang="en-US" b="1" noProof="1">
                <a:solidFill>
                  <a:srgbClr val="2B882F"/>
                </a:solidFill>
              </a:rPr>
              <a:t>repetition of assessment </a:t>
            </a:r>
            <a:r>
              <a:rPr lang="en-US" noProof="1"/>
              <a:t>of individual competence areas possible at </a:t>
            </a:r>
            <a:r>
              <a:rPr lang="en-US" b="1" noProof="1">
                <a:solidFill>
                  <a:srgbClr val="2B882F"/>
                </a:solidFill>
              </a:rPr>
              <a:t>any time </a:t>
            </a:r>
            <a:r>
              <a:rPr lang="en-US" noProof="1"/>
              <a:t>and </a:t>
            </a:r>
            <a:r>
              <a:rPr lang="en-US" b="1" noProof="1">
                <a:solidFill>
                  <a:srgbClr val="2B882F"/>
                </a:solidFill>
              </a:rPr>
              <a:t>as often as necessary</a:t>
            </a:r>
          </a:p>
          <a:p>
            <a:pPr>
              <a:lnSpc>
                <a:spcPct val="110000"/>
              </a:lnSpc>
            </a:pPr>
            <a:r>
              <a:rPr lang="en-US" b="1" noProof="1">
                <a:solidFill>
                  <a:srgbClr val="2B882F"/>
                </a:solidFill>
              </a:rPr>
              <a:t>easy-to-use digital platform </a:t>
            </a:r>
            <a:r>
              <a:rPr lang="en-US" noProof="1"/>
              <a:t>for self-assessment and progress tracking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B69B595-0312-7304-3AA3-17C3C2C0A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A50AD5-852C-960D-657D-8431BD55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182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28AC6-9B45-C857-54ED-B3B8CDD78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7CBEA4-F815-2CF9-4C92-2CC11DF9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KomKom platform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4D6BF8-060C-AEA8-FB39-6321E316F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515600" cy="456383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600" b="1" noProof="1">
                <a:solidFill>
                  <a:srgbClr val="2B882F"/>
                </a:solidFill>
              </a:rPr>
              <a:t>access for trainees and assessors </a:t>
            </a:r>
            <a:r>
              <a:rPr lang="en-US" sz="2600" noProof="1"/>
              <a:t>/ trainers / mentors</a:t>
            </a:r>
          </a:p>
          <a:p>
            <a:pPr>
              <a:lnSpc>
                <a:spcPct val="110000"/>
              </a:lnSpc>
            </a:pPr>
            <a:r>
              <a:rPr lang="en-US" sz="2600" b="1" noProof="1">
                <a:solidFill>
                  <a:srgbClr val="2B882F"/>
                </a:solidFill>
              </a:rPr>
              <a:t>easy navigation </a:t>
            </a:r>
            <a:r>
              <a:rPr lang="en-US" sz="2600" noProof="1"/>
              <a:t>of the </a:t>
            </a:r>
            <a:r>
              <a:rPr lang="en-US" sz="2600" b="1" noProof="1">
                <a:solidFill>
                  <a:srgbClr val="2B882F"/>
                </a:solidFill>
              </a:rPr>
              <a:t>modular structure </a:t>
            </a:r>
            <a:r>
              <a:rPr lang="en-US" sz="2600" noProof="1"/>
              <a:t>organized along social, personal and vocational competences</a:t>
            </a:r>
          </a:p>
          <a:p>
            <a:pPr>
              <a:lnSpc>
                <a:spcPct val="110000"/>
              </a:lnSpc>
            </a:pPr>
            <a:r>
              <a:rPr lang="en-US" sz="2600" b="1" noProof="1">
                <a:solidFill>
                  <a:srgbClr val="2B882F"/>
                </a:solidFill>
              </a:rPr>
              <a:t>easy-to-read assessment criteria</a:t>
            </a:r>
          </a:p>
          <a:p>
            <a:pPr>
              <a:lnSpc>
                <a:spcPct val="110000"/>
              </a:lnSpc>
            </a:pPr>
            <a:r>
              <a:rPr lang="en-US" sz="2600" noProof="1"/>
              <a:t>assessment of the </a:t>
            </a:r>
            <a:r>
              <a:rPr lang="en-US" sz="2600" b="1" noProof="1">
                <a:solidFill>
                  <a:srgbClr val="2B882F"/>
                </a:solidFill>
              </a:rPr>
              <a:t>level of independence</a:t>
            </a:r>
          </a:p>
          <a:p>
            <a:pPr>
              <a:lnSpc>
                <a:spcPct val="110000"/>
              </a:lnSpc>
            </a:pPr>
            <a:r>
              <a:rPr lang="en-US" sz="2600" b="1" noProof="1">
                <a:solidFill>
                  <a:srgbClr val="2B882F"/>
                </a:solidFill>
              </a:rPr>
              <a:t>reporting</a:t>
            </a:r>
            <a:r>
              <a:rPr lang="en-US" sz="2600" noProof="1"/>
              <a:t> and comparison of self-assessment and the assessment of the trainers</a:t>
            </a:r>
          </a:p>
          <a:p>
            <a:pPr>
              <a:lnSpc>
                <a:spcPct val="110000"/>
              </a:lnSpc>
            </a:pPr>
            <a:r>
              <a:rPr lang="en-US" sz="2600" b="1" noProof="1">
                <a:solidFill>
                  <a:srgbClr val="2B882F"/>
                </a:solidFill>
              </a:rPr>
              <a:t>certification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4AF50B-FD4C-171B-B8BA-97D9A2457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316156F-47D7-4250-53C9-C7B9036E3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09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4237E-9B02-5C8A-5902-6E855CF13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BE36E-B0B4-9D0E-4D0A-62F37513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Benefits for organisations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AB2034-269C-C5F1-C03D-3EA2BF64B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2B882F"/>
                </a:solidFill>
              </a:rPr>
              <a:t>standardized</a:t>
            </a:r>
            <a:r>
              <a:rPr lang="en-US" sz="2600" dirty="0"/>
              <a:t> qualification </a:t>
            </a:r>
            <a:r>
              <a:rPr lang="en-US" sz="2600" b="1" dirty="0">
                <a:solidFill>
                  <a:srgbClr val="2B882F"/>
                </a:solidFill>
              </a:rPr>
              <a:t>frameworks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implementation in </a:t>
            </a:r>
            <a:r>
              <a:rPr lang="en-US" sz="2600" b="1" dirty="0">
                <a:solidFill>
                  <a:srgbClr val="2B882F"/>
                </a:solidFill>
              </a:rPr>
              <a:t>different employment initiatives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2B882F"/>
                </a:solidFill>
              </a:rPr>
              <a:t>six basic qualifications </a:t>
            </a:r>
            <a:r>
              <a:rPr lang="en-US" sz="2600" dirty="0"/>
              <a:t>in different fields of work assigned to </a:t>
            </a:r>
            <a:r>
              <a:rPr lang="en-US" sz="2600" b="1" dirty="0">
                <a:solidFill>
                  <a:srgbClr val="2B882F"/>
                </a:solidFill>
              </a:rPr>
              <a:t>level 1 and 2 </a:t>
            </a:r>
            <a:r>
              <a:rPr lang="en-US" sz="2600" dirty="0"/>
              <a:t>of the National Qualification Framework 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2B882F"/>
                </a:solidFill>
              </a:rPr>
              <a:t>one qualification </a:t>
            </a:r>
            <a:r>
              <a:rPr lang="en-US" sz="2600" dirty="0"/>
              <a:t>in the field of horticulture and landscaping is assigned to </a:t>
            </a:r>
            <a:r>
              <a:rPr lang="en-US" sz="2600" b="1" dirty="0">
                <a:solidFill>
                  <a:srgbClr val="2B882F"/>
                </a:solidFill>
              </a:rPr>
              <a:t>level 3</a:t>
            </a:r>
            <a:r>
              <a:rPr lang="en-US" sz="2600" dirty="0"/>
              <a:t> of the NQF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1BD24ED-E570-659D-97AF-3BA40B30B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2B68A2B-A010-E2BC-8E23-CB26A765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44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15C19-FC8F-E3F7-F1E3-E276DC26E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5D6A5-D30E-2603-F97A-EAA06F95B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Participation in the KomKom network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2A7AE1-33C1-8A06-10BD-8584F4EDD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9"/>
            <a:ext cx="10515600" cy="456383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 b="1" noProof="1">
                <a:solidFill>
                  <a:srgbClr val="2B882F"/>
                </a:solidFill>
              </a:rPr>
              <a:t>joint forces </a:t>
            </a:r>
            <a:r>
              <a:rPr lang="en-US" sz="2800" noProof="1"/>
              <a:t>to </a:t>
            </a:r>
            <a:r>
              <a:rPr lang="en-US" sz="2800" b="1" noProof="1">
                <a:solidFill>
                  <a:srgbClr val="2B882F"/>
                </a:solidFill>
              </a:rPr>
              <a:t>promote the access</a:t>
            </a:r>
            <a:r>
              <a:rPr lang="en-US" sz="2800" noProof="1"/>
              <a:t> of disadvantaged groups and persons with learning difficulties </a:t>
            </a:r>
            <a:r>
              <a:rPr lang="en-US" sz="2800" b="1" noProof="1">
                <a:solidFill>
                  <a:srgbClr val="2B882F"/>
                </a:solidFill>
              </a:rPr>
              <a:t>to the first labor market</a:t>
            </a:r>
            <a:endParaRPr lang="en-US" noProof="1"/>
          </a:p>
          <a:p>
            <a:pPr>
              <a:lnSpc>
                <a:spcPct val="110000"/>
              </a:lnSpc>
            </a:pPr>
            <a:r>
              <a:rPr lang="en-US" sz="2600" b="1" dirty="0">
                <a:solidFill>
                  <a:srgbClr val="2B882F"/>
                </a:solidFill>
              </a:rPr>
              <a:t>free </a:t>
            </a:r>
            <a:r>
              <a:rPr lang="en-US" b="1" dirty="0">
                <a:solidFill>
                  <a:srgbClr val="2B882F"/>
                </a:solidFill>
              </a:rPr>
              <a:t>access</a:t>
            </a:r>
            <a:r>
              <a:rPr lang="en-US" dirty="0"/>
              <a:t> to the digital KomKom platform (except costs for IT infrastructure)</a:t>
            </a:r>
          </a:p>
          <a:p>
            <a:pPr>
              <a:lnSpc>
                <a:spcPct val="110000"/>
              </a:lnSpc>
            </a:pPr>
            <a:r>
              <a:rPr lang="en-US" dirty="0"/>
              <a:t>support by Chance B in </a:t>
            </a:r>
            <a:r>
              <a:rPr lang="en-US" b="1" dirty="0">
                <a:solidFill>
                  <a:srgbClr val="2B882F"/>
                </a:solidFill>
              </a:rPr>
              <a:t>developing new qualifications </a:t>
            </a:r>
            <a:r>
              <a:rPr lang="en-US" dirty="0"/>
              <a:t>and in the </a:t>
            </a:r>
            <a:r>
              <a:rPr lang="en-US" b="1" dirty="0">
                <a:solidFill>
                  <a:srgbClr val="2B882F"/>
                </a:solidFill>
              </a:rPr>
              <a:t>NQF assignment process </a:t>
            </a: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2B882F"/>
                </a:solidFill>
              </a:rPr>
              <a:t>sharing </a:t>
            </a:r>
            <a:r>
              <a:rPr lang="en-US" dirty="0"/>
              <a:t>of all developed resources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4A21E2-0768-A905-D8E3-0CB50CDD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A2D62E8-1CCC-38F5-E692-8E98946E9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589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636FD-FF75-94BE-33C1-8F11719BD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09F14C-E7A6-D7C5-103B-13127F86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58AC34-96FA-1908-21FC-53DCE90EA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7"/>
            <a:ext cx="10515600" cy="428111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noProof="1"/>
              <a:t>continuous </a:t>
            </a:r>
            <a:r>
              <a:rPr lang="en-US" b="1" noProof="1">
                <a:solidFill>
                  <a:srgbClr val="2B882F"/>
                </a:solidFill>
              </a:rPr>
              <a:t>expansion of the network </a:t>
            </a:r>
            <a:r>
              <a:rPr lang="en-US" noProof="1"/>
              <a:t>and </a:t>
            </a:r>
            <a:r>
              <a:rPr lang="en-US" sz="2800" b="1" noProof="1">
                <a:solidFill>
                  <a:srgbClr val="2B882F"/>
                </a:solidFill>
              </a:rPr>
              <a:t>exchange of good practices </a:t>
            </a:r>
            <a:endParaRPr lang="en-US" b="1" noProof="1">
              <a:solidFill>
                <a:srgbClr val="2B882F"/>
              </a:solidFill>
            </a:endParaRPr>
          </a:p>
          <a:p>
            <a:pPr>
              <a:lnSpc>
                <a:spcPct val="110000"/>
              </a:lnSpc>
            </a:pPr>
            <a:r>
              <a:rPr lang="en-US" noProof="1"/>
              <a:t>development of </a:t>
            </a:r>
            <a:r>
              <a:rPr lang="en-US" b="1" noProof="1">
                <a:solidFill>
                  <a:srgbClr val="2B882F"/>
                </a:solidFill>
              </a:rPr>
              <a:t>additional qualifications </a:t>
            </a:r>
            <a:r>
              <a:rPr lang="en-US" noProof="1"/>
              <a:t>in the field of hospitality, construction, recycling and cleaning</a:t>
            </a:r>
          </a:p>
          <a:p>
            <a:pPr>
              <a:lnSpc>
                <a:spcPct val="110000"/>
              </a:lnSpc>
            </a:pPr>
            <a:r>
              <a:rPr lang="en-US" b="1" noProof="1">
                <a:solidFill>
                  <a:srgbClr val="2B882F"/>
                </a:solidFill>
              </a:rPr>
              <a:t>assignement to the NQF </a:t>
            </a:r>
          </a:p>
          <a:p>
            <a:pPr>
              <a:lnSpc>
                <a:spcPct val="110000"/>
              </a:lnSpc>
            </a:pPr>
            <a:r>
              <a:rPr lang="en-US" b="1" noProof="1">
                <a:solidFill>
                  <a:srgbClr val="2B882F"/>
                </a:solidFill>
              </a:rPr>
              <a:t>inclusive KomKom conference</a:t>
            </a:r>
            <a:r>
              <a:rPr lang="en-US" noProof="1"/>
              <a:t> of the network partners in autumn 2025</a:t>
            </a:r>
          </a:p>
          <a:p>
            <a:endParaRPr lang="en-US" noProof="1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278EBBC-8734-AC8F-FE0C-452BFBA56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66EC0EA-72E9-FA2C-608E-19048F84C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39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1248</Words>
  <Application>Microsoft Office PowerPoint</Application>
  <PresentationFormat>Breitbild</PresentationFormat>
  <Paragraphs>117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Roboto</vt:lpstr>
      <vt:lpstr>Office Theme</vt:lpstr>
      <vt:lpstr>KomKom Vocational training for jobseekers with intellectual disabilities </vt:lpstr>
      <vt:lpstr>Introduction</vt:lpstr>
      <vt:lpstr>What is the KomKom approach?</vt:lpstr>
      <vt:lpstr>What makes KomKom special?</vt:lpstr>
      <vt:lpstr>Benefits for the target group</vt:lpstr>
      <vt:lpstr>Digital KomKom platform</vt:lpstr>
      <vt:lpstr>Benefits for organisations</vt:lpstr>
      <vt:lpstr>Participation in the KomKom network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Anna Königseder</cp:lastModifiedBy>
  <cp:revision>31</cp:revision>
  <dcterms:created xsi:type="dcterms:W3CDTF">2022-12-05T13:52:15Z</dcterms:created>
  <dcterms:modified xsi:type="dcterms:W3CDTF">2025-02-16T10:23:25Z</dcterms:modified>
</cp:coreProperties>
</file>