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8" r:id="rId2"/>
    <p:sldId id="261" r:id="rId3"/>
    <p:sldId id="262" r:id="rId4"/>
    <p:sldId id="264" r:id="rId5"/>
    <p:sldId id="271" r:id="rId6"/>
    <p:sldId id="266" r:id="rId7"/>
    <p:sldId id="272" r:id="rId8"/>
    <p:sldId id="273" r:id="rId9"/>
    <p:sldId id="274"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426" autoAdjust="0"/>
    <p:restoredTop sz="75497" autoAdjust="0"/>
  </p:normalViewPr>
  <p:slideViewPr>
    <p:cSldViewPr snapToGrid="0">
      <p:cViewPr varScale="1">
        <p:scale>
          <a:sx n="84" d="100"/>
          <a:sy n="84" d="100"/>
        </p:scale>
        <p:origin x="834" y="90"/>
      </p:cViewPr>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12/02/2024</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12/02/2024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add your notes here.</a:t>
            </a:r>
          </a:p>
          <a:p>
            <a:r>
              <a:rPr lang="en-US" dirty="0"/>
              <a:t>Title; First name, last name of speaker(s); Name of Organization, Name of Country, Name of Session (as written in Agenda)</a:t>
            </a:r>
          </a:p>
          <a:p>
            <a:r>
              <a:rPr lang="en-US" dirty="0"/>
              <a:t>#ZeroCon24</a:t>
            </a:r>
          </a:p>
          <a:p>
            <a:r>
              <a:rPr lang="en-US" dirty="0"/>
              <a:t>Day and Time of Session</a:t>
            </a: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418050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508005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2967641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3472248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291347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8881E3-068B-48DF-8881-A991B8AEA704}" type="slidenum">
              <a:rPr lang="en-GB" smtClean="0"/>
              <a:t>10</a:t>
            </a:fld>
            <a:endParaRPr lang="en-GB"/>
          </a:p>
        </p:txBody>
      </p:sp>
    </p:spTree>
    <p:extLst>
      <p:ext uri="{BB962C8B-B14F-4D97-AF65-F5344CB8AC3E}">
        <p14:creationId xmlns:p14="http://schemas.microsoft.com/office/powerpoint/2010/main" val="1326687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9284A5B7-3009-3078-DA1C-A775027F1201}"/>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3010922" cy="646331"/>
          </a:xfrm>
          <a:prstGeom prst="rect">
            <a:avLst/>
          </a:prstGeom>
          <a:noFill/>
        </p:spPr>
        <p:txBody>
          <a:bodyPr wrap="square">
            <a:spAutoFit/>
          </a:bodyPr>
          <a:lstStyle/>
          <a:p>
            <a:r>
              <a:rPr lang="en-US" sz="3600" b="1" dirty="0">
                <a:solidFill>
                  <a:srgbClr val="2B882E"/>
                </a:solidFill>
                <a:latin typeface="Arial" panose="020B0604020202020204" pitchFamily="34" charset="0"/>
                <a:cs typeface="Arial" panose="020B0604020202020204" pitchFamily="34" charset="0"/>
              </a:rPr>
              <a:t>#ZeroCon24</a:t>
            </a:r>
            <a:endParaRPr lang="en-GB" sz="3600" b="1"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12/02/2024</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12/02/2024</a:t>
            </a:fld>
            <a:endParaRPr lang="en-GB"/>
          </a:p>
        </p:txBody>
      </p:sp>
      <p:sp>
        <p:nvSpPr>
          <p:cNvPr id="5" name="Footer Placeholder 4">
            <a:extLst>
              <a:ext uri="{FF2B5EF4-FFF2-40B4-BE49-F238E27FC236}">
                <a16:creationId xmlns:a16="http://schemas.microsoft.com/office/drawing/2014/main" id="{DB28D991-9ADE-8892-D016-6590D6AF8F22}"/>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12/02/2024</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12/02/2024</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12/02/2024</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12/02/2024</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#ZeroCon23</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12/02/2024</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#ZeroCon23</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12/02/2024</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#ZeroCon23</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12/02/2024</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12/02/2024</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12/02/2024</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#ZeroCon23</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lay.google.com/store/apps/details?id=org.saomaicenter.myanmartt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enhancingldb.org/" TargetMode="External"/><Relationship Id="rId4" Type="http://schemas.openxmlformats.org/officeDocument/2006/relationships/hyperlink" Target="https://play.google.com/store/apps/details?id=com.tpo.banknoteread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1524000" y="350856"/>
            <a:ext cx="9144000" cy="2387600"/>
          </a:xfrm>
        </p:spPr>
        <p:txBody>
          <a:bodyPr>
            <a:normAutofit/>
          </a:bodyPr>
          <a:lstStyle/>
          <a:p>
            <a:r>
              <a:rPr lang="en-US" sz="3200" dirty="0">
                <a:latin typeface="+mn-lt"/>
              </a:rPr>
              <a:t>“Promoting technology &amp; independent living for  VI Persons”</a:t>
            </a:r>
            <a:endParaRPr lang="en-GB" sz="3200" dirty="0">
              <a:latin typeface="+mn-lt"/>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1524000" y="3010729"/>
            <a:ext cx="9144000" cy="2245465"/>
          </a:xfrm>
        </p:spPr>
        <p:txBody>
          <a:bodyPr>
            <a:normAutofit/>
          </a:bodyPr>
          <a:lstStyle/>
          <a:p>
            <a:r>
              <a:rPr lang="en-US" dirty="0"/>
              <a:t>Kwai Nan</a:t>
            </a:r>
          </a:p>
          <a:p>
            <a:r>
              <a:rPr lang="en-US" dirty="0"/>
              <a:t>Living Dignity For The Blind</a:t>
            </a:r>
          </a:p>
          <a:p>
            <a:r>
              <a:rPr lang="en-US" dirty="0"/>
              <a:t>Myanmar </a:t>
            </a:r>
          </a:p>
          <a:p>
            <a:r>
              <a:rPr lang="en-US" dirty="0"/>
              <a:t>Leveraging social media, gaming, radio, and YouTube for education, networking, and employment</a:t>
            </a:r>
          </a:p>
          <a:p>
            <a:endParaRPr lang="en-GB" dirty="0"/>
          </a:p>
          <a:p>
            <a:endParaRPr lang="en-GB" dirty="0"/>
          </a:p>
        </p:txBody>
      </p:sp>
      <p:sp>
        <p:nvSpPr>
          <p:cNvPr id="6" name="Footer Placeholder 5">
            <a:extLst>
              <a:ext uri="{FF2B5EF4-FFF2-40B4-BE49-F238E27FC236}">
                <a16:creationId xmlns:a16="http://schemas.microsoft.com/office/drawing/2014/main" id="{EA6B4AAB-13CC-0101-7D17-6ABAF03583F8}"/>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59DF2F47-DE12-0075-6EDB-366148F7F176}"/>
              </a:ext>
            </a:extLst>
          </p:cNvPr>
          <p:cNvSpPr>
            <a:spLocks noGrp="1"/>
          </p:cNvSpPr>
          <p:nvPr>
            <p:ph type="sldNum" sz="quarter" idx="12"/>
          </p:nvPr>
        </p:nvSpPr>
        <p:spPr>
          <a:xfrm>
            <a:off x="8610600" y="6356350"/>
            <a:ext cx="2743200" cy="365125"/>
          </a:xfrm>
        </p:spPr>
        <p:txBody>
          <a:bodyPr/>
          <a:lstStyle/>
          <a:p>
            <a:fld id="{1195A9E4-2CE9-4E32-BE85-7C32F0F78A6D}" type="slidenum">
              <a:rPr lang="en-GB" smtClean="0"/>
              <a:pPr/>
              <a:t>1</a:t>
            </a:fld>
            <a:endParaRPr lang="en-GB"/>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5753832" y="5256195"/>
            <a:ext cx="5873261" cy="1100155"/>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dirty="0">
                <a:latin typeface="+mn-lt"/>
              </a:rPr>
              <a:t>Day  -  February 22, 3023. </a:t>
            </a:r>
          </a:p>
          <a:p>
            <a:pPr algn="ctr"/>
            <a:endParaRPr lang="en-US" sz="2400" dirty="0">
              <a:latin typeface="+mn-lt"/>
            </a:endParaRPr>
          </a:p>
          <a:p>
            <a:r>
              <a:rPr lang="en-US" sz="2400" dirty="0">
                <a:latin typeface="+mn-lt"/>
              </a:rPr>
              <a:t>                  Time  -   9:40am to 11am</a:t>
            </a:r>
          </a:p>
        </p:txBody>
      </p:sp>
    </p:spTree>
    <p:extLst>
      <p:ext uri="{BB962C8B-B14F-4D97-AF65-F5344CB8AC3E}">
        <p14:creationId xmlns:p14="http://schemas.microsoft.com/office/powerpoint/2010/main" val="5437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D18FE-177D-597E-9C03-BDA8519F1100}"/>
              </a:ext>
            </a:extLst>
          </p:cNvPr>
          <p:cNvSpPr txBox="1">
            <a:spLocks noGrp="1"/>
          </p:cNvSpPr>
          <p:nvPr>
            <p:ph type="title" idx="4294967295"/>
          </p:nvPr>
        </p:nvSpPr>
        <p:spPr>
          <a:xfrm>
            <a:off x="4038600" y="532481"/>
            <a:ext cx="4914900"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Myanmar Text" panose="020B0502040204020203" pitchFamily="34" charset="0"/>
              </a:rPr>
              <a:t>Next step: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8E43DBDE-1849-ADEF-14C3-69732D93DC8F}"/>
              </a:ext>
            </a:extLst>
          </p:cNvPr>
          <p:cNvSpPr>
            <a:spLocks noGrp="1"/>
          </p:cNvSpPr>
          <p:nvPr>
            <p:ph idx="1"/>
          </p:nvPr>
        </p:nvSpPr>
        <p:spPr>
          <a:xfrm>
            <a:off x="1009650" y="963368"/>
            <a:ext cx="10763249" cy="5575544"/>
          </a:xfrm>
        </p:spPr>
        <p:txBody>
          <a:bodyPr>
            <a:normAutofit fontScale="92500" lnSpcReduction="10000"/>
          </a:bodyPr>
          <a:lstStyle/>
          <a:p>
            <a:pPr marL="0" marR="0" indent="0">
              <a:lnSpc>
                <a:spcPct val="107000"/>
              </a:lnSpc>
              <a:spcBef>
                <a:spcPts val="0"/>
              </a:spcBef>
              <a:spcAft>
                <a:spcPts val="800"/>
              </a:spcAft>
              <a:buNone/>
            </a:pPr>
            <a:endParaRPr lang="en-US" sz="3000" kern="100" dirty="0">
              <a:effectLst/>
              <a:latin typeface="Calibri" panose="020F0502020204030204" pitchFamily="34" charset="0"/>
              <a:ea typeface="Calibri" panose="020F0502020204030204" pitchFamily="34" charset="0"/>
              <a:cs typeface="Myanmar Text" panose="020B0502040204020203" pitchFamily="34" charset="0"/>
            </a:endParaRPr>
          </a:p>
          <a:p>
            <a:pPr marR="0">
              <a:lnSpc>
                <a:spcPct val="107000"/>
              </a:lnSpc>
              <a:spcBef>
                <a:spcPts val="0"/>
              </a:spcBef>
              <a:spcAft>
                <a:spcPts val="800"/>
              </a:spcAft>
              <a:buFont typeface="Wingdings" panose="05000000000000000000" pitchFamily="2" charset="2"/>
              <a:buChar char="Ø"/>
            </a:pPr>
            <a:r>
              <a:rPr lang="en-US" sz="3000" kern="100" dirty="0">
                <a:effectLst/>
                <a:latin typeface="Calibri" panose="020F0502020204030204" pitchFamily="34" charset="0"/>
                <a:ea typeface="Calibri" panose="020F0502020204030204" pitchFamily="34" charset="0"/>
                <a:cs typeface="Myanmar Text" panose="020B0502040204020203" pitchFamily="34" charset="0"/>
              </a:rPr>
              <a:t> To upgrade our language TTS.</a:t>
            </a:r>
          </a:p>
          <a:p>
            <a:pPr marL="0" marR="0" indent="0">
              <a:lnSpc>
                <a:spcPct val="107000"/>
              </a:lnSpc>
              <a:spcBef>
                <a:spcPts val="0"/>
              </a:spcBef>
              <a:spcAft>
                <a:spcPts val="800"/>
              </a:spcAft>
              <a:buNone/>
            </a:pPr>
            <a:endParaRPr lang="en-US" sz="3000" kern="100" dirty="0">
              <a:effectLst/>
              <a:latin typeface="Calibri" panose="020F0502020204030204" pitchFamily="34" charset="0"/>
              <a:ea typeface="Calibri" panose="020F0502020204030204" pitchFamily="34" charset="0"/>
              <a:cs typeface="Myanmar Text" panose="020B0502040204020203" pitchFamily="34" charset="0"/>
            </a:endParaRPr>
          </a:p>
          <a:p>
            <a:pPr marR="0">
              <a:lnSpc>
                <a:spcPct val="107000"/>
              </a:lnSpc>
              <a:spcBef>
                <a:spcPts val="0"/>
              </a:spcBef>
              <a:spcAft>
                <a:spcPts val="800"/>
              </a:spcAft>
              <a:buFont typeface="Wingdings" panose="05000000000000000000" pitchFamily="2" charset="2"/>
              <a:buChar char="Ø"/>
            </a:pPr>
            <a:r>
              <a:rPr lang="en-US" sz="3000" kern="100" dirty="0">
                <a:latin typeface="Calibri" panose="020F0502020204030204" pitchFamily="34" charset="0"/>
                <a:ea typeface="Calibri" panose="020F0502020204030204" pitchFamily="34" charset="0"/>
                <a:cs typeface="Myanmar Text" panose="020B0502040204020203" pitchFamily="34" charset="0"/>
              </a:rPr>
              <a:t> To Acquire advance training on technology to be able to handle  our     </a:t>
            </a:r>
          </a:p>
          <a:p>
            <a:pPr marL="0" marR="0" indent="0">
              <a:lnSpc>
                <a:spcPct val="107000"/>
              </a:lnSpc>
              <a:spcBef>
                <a:spcPts val="0"/>
              </a:spcBef>
              <a:spcAft>
                <a:spcPts val="800"/>
              </a:spcAft>
              <a:buNone/>
            </a:pPr>
            <a:r>
              <a:rPr lang="en-US" sz="3000" kern="100" dirty="0">
                <a:latin typeface="Calibri" panose="020F0502020204030204" pitchFamily="34" charset="0"/>
                <a:ea typeface="Calibri" panose="020F0502020204030204" pitchFamily="34" charset="0"/>
                <a:cs typeface="Myanmar Text" panose="020B0502040204020203" pitchFamily="34" charset="0"/>
              </a:rPr>
              <a:t>    </a:t>
            </a:r>
            <a:r>
              <a:rPr lang="en-US" sz="3000" kern="100" dirty="0">
                <a:effectLst/>
                <a:latin typeface="Calibri" panose="020F0502020204030204" pitchFamily="34" charset="0"/>
                <a:ea typeface="Calibri" panose="020F0502020204030204" pitchFamily="34" charset="0"/>
                <a:cs typeface="Myanmar Text" panose="020B0502040204020203" pitchFamily="34" charset="0"/>
              </a:rPr>
              <a:t>needs  </a:t>
            </a:r>
          </a:p>
          <a:p>
            <a:pPr marL="0" marR="0" indent="0">
              <a:lnSpc>
                <a:spcPct val="107000"/>
              </a:lnSpc>
              <a:spcBef>
                <a:spcPts val="0"/>
              </a:spcBef>
              <a:spcAft>
                <a:spcPts val="800"/>
              </a:spcAft>
              <a:buNone/>
            </a:pPr>
            <a:endParaRPr lang="en-US" sz="3000" kern="100" dirty="0">
              <a:effectLst/>
              <a:latin typeface="Calibri" panose="020F0502020204030204" pitchFamily="34" charset="0"/>
              <a:ea typeface="Calibri" panose="020F0502020204030204" pitchFamily="34" charset="0"/>
              <a:cs typeface="Myanmar Text" panose="020B0502040204020203" pitchFamily="34" charset="0"/>
            </a:endParaRPr>
          </a:p>
          <a:p>
            <a:pPr marR="0">
              <a:lnSpc>
                <a:spcPct val="107000"/>
              </a:lnSpc>
              <a:spcBef>
                <a:spcPts val="0"/>
              </a:spcBef>
              <a:spcAft>
                <a:spcPts val="800"/>
              </a:spcAft>
              <a:buFont typeface="Wingdings" panose="05000000000000000000" pitchFamily="2" charset="2"/>
              <a:buChar char="Ø"/>
            </a:pPr>
            <a:r>
              <a:rPr lang="en-US" sz="3000" kern="100" dirty="0">
                <a:effectLst/>
                <a:latin typeface="Calibri" panose="020F0502020204030204" pitchFamily="34" charset="0"/>
                <a:ea typeface="Calibri" panose="020F0502020204030204" pitchFamily="34" charset="0"/>
                <a:cs typeface="Myanmar Text" panose="020B0502040204020203" pitchFamily="34" charset="0"/>
              </a:rPr>
              <a:t> To acquire  resources to open up education opportunity for VI </a:t>
            </a:r>
          </a:p>
          <a:p>
            <a:pPr marL="0" marR="0" indent="0">
              <a:lnSpc>
                <a:spcPct val="107000"/>
              </a:lnSpc>
              <a:spcBef>
                <a:spcPts val="0"/>
              </a:spcBef>
              <a:spcAft>
                <a:spcPts val="800"/>
              </a:spcAft>
              <a:buNone/>
            </a:pPr>
            <a:r>
              <a:rPr lang="en-US" sz="3000" kern="100" dirty="0">
                <a:latin typeface="Calibri" panose="020F0502020204030204" pitchFamily="34" charset="0"/>
                <a:ea typeface="Calibri" panose="020F0502020204030204" pitchFamily="34" charset="0"/>
                <a:cs typeface="Myanmar Text" panose="020B0502040204020203" pitchFamily="34" charset="0"/>
              </a:rPr>
              <a:t>   </a:t>
            </a:r>
            <a:r>
              <a:rPr lang="en-US" sz="3000" kern="100" dirty="0">
                <a:effectLst/>
                <a:latin typeface="Calibri" panose="020F0502020204030204" pitchFamily="34" charset="0"/>
                <a:ea typeface="Calibri" panose="020F0502020204030204" pitchFamily="34" charset="0"/>
                <a:cs typeface="Myanmar Text" panose="020B0502040204020203" pitchFamily="34" charset="0"/>
              </a:rPr>
              <a:t>children with special needs.</a:t>
            </a:r>
          </a:p>
          <a:p>
            <a:pPr marL="0" marR="0" indent="0">
              <a:lnSpc>
                <a:spcPct val="107000"/>
              </a:lnSpc>
              <a:spcBef>
                <a:spcPts val="0"/>
              </a:spcBef>
              <a:spcAft>
                <a:spcPts val="800"/>
              </a:spcAft>
              <a:buNone/>
            </a:pPr>
            <a:endParaRPr lang="en-US" sz="3000" kern="100" dirty="0">
              <a:effectLst/>
              <a:latin typeface="Calibri" panose="020F0502020204030204" pitchFamily="34" charset="0"/>
              <a:ea typeface="Calibri" panose="020F0502020204030204" pitchFamily="34" charset="0"/>
              <a:cs typeface="Myanmar Text" panose="020B0502040204020203" pitchFamily="34" charset="0"/>
            </a:endParaRPr>
          </a:p>
          <a:p>
            <a:pPr marR="0">
              <a:lnSpc>
                <a:spcPct val="107000"/>
              </a:lnSpc>
              <a:spcBef>
                <a:spcPts val="0"/>
              </a:spcBef>
              <a:spcAft>
                <a:spcPts val="800"/>
              </a:spcAft>
              <a:buFont typeface="Wingdings" panose="05000000000000000000" pitchFamily="2" charset="2"/>
              <a:buChar char="Ø"/>
            </a:pPr>
            <a:r>
              <a:rPr lang="en-US" sz="3000" kern="100" dirty="0">
                <a:effectLst/>
                <a:latin typeface="Calibri" panose="020F0502020204030204" pitchFamily="34" charset="0"/>
                <a:ea typeface="Calibri" panose="020F0502020204030204" pitchFamily="34" charset="0"/>
                <a:cs typeface="Myanmar Text" panose="020B0502040204020203" pitchFamily="34" charset="0"/>
              </a:rPr>
              <a:t> To build up our team toward social enterprise company.</a:t>
            </a:r>
          </a:p>
          <a:p>
            <a:pPr marL="0" marR="0" indent="0">
              <a:lnSpc>
                <a:spcPct val="107000"/>
              </a:lnSpc>
              <a:spcBef>
                <a:spcPts val="0"/>
              </a:spcBef>
              <a:spcAft>
                <a:spcPts val="800"/>
              </a:spcAft>
              <a:buNone/>
            </a:pPr>
            <a:endParaRPr lang="en-US" sz="3000" kern="100" dirty="0">
              <a:effectLst/>
              <a:latin typeface="Calibri" panose="020F0502020204030204" pitchFamily="34" charset="0"/>
              <a:ea typeface="Calibri" panose="020F0502020204030204" pitchFamily="34" charset="0"/>
              <a:cs typeface="Myanmar Text" panose="020B0502040204020203" pitchFamily="34" charset="0"/>
            </a:endParaRPr>
          </a:p>
          <a:p>
            <a:endParaRPr lang="en-US" dirty="0"/>
          </a:p>
        </p:txBody>
      </p:sp>
      <p:sp>
        <p:nvSpPr>
          <p:cNvPr id="4" name="Footer Placeholder 3">
            <a:extLst>
              <a:ext uri="{FF2B5EF4-FFF2-40B4-BE49-F238E27FC236}">
                <a16:creationId xmlns:a16="http://schemas.microsoft.com/office/drawing/2014/main" id="{10C217D9-E312-A02C-B777-EDFABF6CE7F0}"/>
              </a:ext>
            </a:extLst>
          </p:cNvPr>
          <p:cNvSpPr>
            <a:spLocks noGrp="1"/>
          </p:cNvSpPr>
          <p:nvPr>
            <p:ph type="ftr" sz="quarter" idx="11"/>
          </p:nvPr>
        </p:nvSpPr>
        <p:spPr/>
        <p:txBody>
          <a:bodyPr/>
          <a:lstStyle/>
          <a:p>
            <a:r>
              <a:rPr lang="en-US" dirty="0"/>
              <a:t>#ZeroCon24</a:t>
            </a:r>
            <a:endParaRPr lang="en-GB" dirty="0"/>
          </a:p>
        </p:txBody>
      </p:sp>
      <p:sp>
        <p:nvSpPr>
          <p:cNvPr id="5" name="Slide Number Placeholder 4">
            <a:extLst>
              <a:ext uri="{FF2B5EF4-FFF2-40B4-BE49-F238E27FC236}">
                <a16:creationId xmlns:a16="http://schemas.microsoft.com/office/drawing/2014/main" id="{09CB7570-9C67-AD03-021D-E6CF414C2982}"/>
              </a:ext>
            </a:extLst>
          </p:cNvPr>
          <p:cNvSpPr>
            <a:spLocks noGrp="1"/>
          </p:cNvSpPr>
          <p:nvPr>
            <p:ph type="sldNum" sz="quarter" idx="12"/>
          </p:nvPr>
        </p:nvSpPr>
        <p:spPr/>
        <p:txBody>
          <a:bodyPr/>
          <a:lstStyle/>
          <a:p>
            <a:fld id="{1195A9E4-2CE9-4E32-BE85-7C32F0F78A6D}" type="slidenum">
              <a:rPr lang="en-GB" smtClean="0"/>
              <a:t>10</a:t>
            </a:fld>
            <a:endParaRPr lang="en-GB"/>
          </a:p>
        </p:txBody>
      </p:sp>
    </p:spTree>
    <p:extLst>
      <p:ext uri="{BB962C8B-B14F-4D97-AF65-F5344CB8AC3E}">
        <p14:creationId xmlns:p14="http://schemas.microsoft.com/office/powerpoint/2010/main" val="2853009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26325-D7D6-0701-DD3D-737CEBFA0F19}"/>
              </a:ext>
            </a:extLst>
          </p:cNvPr>
          <p:cNvSpPr txBox="1">
            <a:spLocks noGrp="1"/>
          </p:cNvSpPr>
          <p:nvPr>
            <p:ph type="title" idx="4294967295"/>
          </p:nvPr>
        </p:nvSpPr>
        <p:spPr>
          <a:xfrm>
            <a:off x="2952750" y="204724"/>
            <a:ext cx="4895850"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Myanmar Text" panose="020B0502040204020203" pitchFamily="34" charset="0"/>
              </a:rPr>
              <a:t>Working team background</a:t>
            </a:r>
            <a:r>
              <a:rPr kumimoji="0" lang="en-US" sz="1800" b="0" i="0" u="none" strike="noStrike" kern="1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Myanmar Text" panose="020B050204020402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0BF86B74-8104-5CC0-EEAF-844BF7EE0711}"/>
              </a:ext>
            </a:extLst>
          </p:cNvPr>
          <p:cNvSpPr>
            <a:spLocks noGrp="1"/>
          </p:cNvSpPr>
          <p:nvPr>
            <p:ph idx="1"/>
          </p:nvPr>
        </p:nvSpPr>
        <p:spPr>
          <a:xfrm>
            <a:off x="347297" y="811336"/>
            <a:ext cx="10515600" cy="3861226"/>
          </a:xfrm>
        </p:spPr>
        <p:txBody>
          <a:bodyPr>
            <a:noAutofit/>
          </a:bodyPr>
          <a:lstStyle/>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Myanmar Text" panose="020B0502040204020203" pitchFamily="34" charset="0"/>
              </a:rPr>
              <a:t>Our team was founded in 2019 with the purpose of working on capacity building and removing barrier by technology solution for VI persons toward employment.</a:t>
            </a:r>
          </a:p>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Myanmar Text" panose="020B0502040204020203" pitchFamily="34" charset="0"/>
              </a:rPr>
              <a:t> VI  youths are remain in hopeless after graduation from university since massage is the only job opportunity in our country.  </a:t>
            </a:r>
          </a:p>
          <a:p>
            <a:pPr marL="0" marR="0">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Myanmar Text" panose="020B0502040204020203" pitchFamily="34" charset="0"/>
              </a:rPr>
              <a:t>Less than 10 VI persons were able to use smart phone because of language barrier.</a:t>
            </a:r>
          </a:p>
          <a:p>
            <a:r>
              <a:rPr lang="en-US" sz="2400" dirty="0">
                <a:effectLst/>
                <a:latin typeface="Calibri" panose="020F0502020204030204" pitchFamily="34" charset="0"/>
                <a:ea typeface="Calibri" panose="020F0502020204030204" pitchFamily="34" charset="0"/>
                <a:cs typeface="Myanmar Text" panose="020B0502040204020203" pitchFamily="34" charset="0"/>
              </a:rPr>
              <a:t>Therefore, we  were organized to find out the way for catching up wider opportunity to be independent. </a:t>
            </a:r>
            <a:endParaRPr lang="en-US" sz="2400" dirty="0"/>
          </a:p>
        </p:txBody>
      </p:sp>
      <p:pic>
        <p:nvPicPr>
          <p:cNvPr id="7" name="Picture 6" descr="Discussion on OD. 6 team member and trainer.&#10;">
            <a:extLst>
              <a:ext uri="{FF2B5EF4-FFF2-40B4-BE49-F238E27FC236}">
                <a16:creationId xmlns:a16="http://schemas.microsoft.com/office/drawing/2014/main" id="{D9592012-55AA-2DD6-4355-E2DB43E44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636" y="4330272"/>
            <a:ext cx="3363764" cy="1892117"/>
          </a:xfrm>
          <a:prstGeom prst="rect">
            <a:avLst/>
          </a:prstGeom>
        </p:spPr>
      </p:pic>
      <p:sp>
        <p:nvSpPr>
          <p:cNvPr id="4" name="Footer Placeholder 3">
            <a:extLst>
              <a:ext uri="{FF2B5EF4-FFF2-40B4-BE49-F238E27FC236}">
                <a16:creationId xmlns:a16="http://schemas.microsoft.com/office/drawing/2014/main" id="{513B817A-0DA3-E076-195C-76497B135FB5}"/>
              </a:ext>
            </a:extLst>
          </p:cNvPr>
          <p:cNvSpPr>
            <a:spLocks noGrp="1"/>
          </p:cNvSpPr>
          <p:nvPr>
            <p:ph type="ftr" sz="quarter" idx="11"/>
          </p:nvPr>
        </p:nvSpPr>
        <p:spPr/>
        <p:txBody>
          <a:bodyPr/>
          <a:lstStyle/>
          <a:p>
            <a:r>
              <a:rPr lang="en-US" dirty="0"/>
              <a:t>#ZeroCon24</a:t>
            </a:r>
            <a:endParaRPr lang="en-GB" dirty="0"/>
          </a:p>
        </p:txBody>
      </p:sp>
      <p:sp>
        <p:nvSpPr>
          <p:cNvPr id="5" name="Slide Number Placeholder 4">
            <a:extLst>
              <a:ext uri="{FF2B5EF4-FFF2-40B4-BE49-F238E27FC236}">
                <a16:creationId xmlns:a16="http://schemas.microsoft.com/office/drawing/2014/main" id="{1682D1A5-3876-3639-1528-A17A6E75BF05}"/>
              </a:ext>
            </a:extLst>
          </p:cNvPr>
          <p:cNvSpPr>
            <a:spLocks noGrp="1"/>
          </p:cNvSpPr>
          <p:nvPr>
            <p:ph type="sldNum" sz="quarter" idx="12"/>
          </p:nvPr>
        </p:nvSpPr>
        <p:spPr/>
        <p:txBody>
          <a:bodyPr/>
          <a:lstStyle/>
          <a:p>
            <a:fld id="{1195A9E4-2CE9-4E32-BE85-7C32F0F78A6D}" type="slidenum">
              <a:rPr lang="en-GB" smtClean="0"/>
              <a:t>2</a:t>
            </a:fld>
            <a:endParaRPr lang="en-GB"/>
          </a:p>
        </p:txBody>
      </p:sp>
    </p:spTree>
    <p:extLst>
      <p:ext uri="{BB962C8B-B14F-4D97-AF65-F5344CB8AC3E}">
        <p14:creationId xmlns:p14="http://schemas.microsoft.com/office/powerpoint/2010/main" val="1211094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D5AAB-F76D-0108-3EA4-0F4455E58DD7}"/>
              </a:ext>
            </a:extLst>
          </p:cNvPr>
          <p:cNvSpPr>
            <a:spLocks noGrp="1"/>
          </p:cNvSpPr>
          <p:nvPr>
            <p:ph type="title"/>
          </p:nvPr>
        </p:nvSpPr>
        <p:spPr>
          <a:xfrm>
            <a:off x="1676400" y="0"/>
            <a:ext cx="10515600" cy="1325563"/>
          </a:xfrm>
        </p:spPr>
        <p:txBody>
          <a:bodyPr>
            <a:normAutofit/>
          </a:bodyPr>
          <a:lstStyle/>
          <a:p>
            <a:r>
              <a:rPr lang="en-US" sz="3200" kern="100" dirty="0">
                <a:effectLst/>
                <a:latin typeface="Calibri" panose="020F0502020204030204" pitchFamily="34" charset="0"/>
                <a:ea typeface="Calibri" panose="020F0502020204030204" pitchFamily="34" charset="0"/>
                <a:cs typeface="Myanmar Text" panose="020B0502040204020203" pitchFamily="34" charset="0"/>
              </a:rPr>
              <a:t>What we have done to find the solution:</a:t>
            </a:r>
            <a:br>
              <a:rPr lang="en-US" sz="3200" kern="100" dirty="0">
                <a:effectLst/>
                <a:latin typeface="Calibri" panose="020F0502020204030204" pitchFamily="34" charset="0"/>
                <a:ea typeface="Calibri" panose="020F0502020204030204" pitchFamily="34" charset="0"/>
                <a:cs typeface="Myanmar Text" panose="020B0502040204020203" pitchFamily="34" charset="0"/>
              </a:rPr>
            </a:br>
            <a:endParaRPr lang="en-US" sz="3200" dirty="0"/>
          </a:p>
        </p:txBody>
      </p:sp>
      <p:sp>
        <p:nvSpPr>
          <p:cNvPr id="3" name="Content Placeholder 2">
            <a:extLst>
              <a:ext uri="{FF2B5EF4-FFF2-40B4-BE49-F238E27FC236}">
                <a16:creationId xmlns:a16="http://schemas.microsoft.com/office/drawing/2014/main" id="{3AAC283F-E99E-2125-33B9-2D2EB00DB450}"/>
              </a:ext>
            </a:extLst>
          </p:cNvPr>
          <p:cNvSpPr>
            <a:spLocks noGrp="1"/>
          </p:cNvSpPr>
          <p:nvPr>
            <p:ph idx="1"/>
          </p:nvPr>
        </p:nvSpPr>
        <p:spPr>
          <a:xfrm>
            <a:off x="351692" y="722100"/>
            <a:ext cx="11177954" cy="5634250"/>
          </a:xfrm>
        </p:spPr>
        <p:txBody>
          <a:bodyPr>
            <a:noAutofit/>
          </a:bodyPr>
          <a:lstStyle/>
          <a:p>
            <a:pPr marR="0">
              <a:lnSpc>
                <a:spcPct val="107000"/>
              </a:lnSpc>
              <a:spcBef>
                <a:spcPts val="0"/>
              </a:spcBef>
              <a:spcAft>
                <a:spcPts val="800"/>
              </a:spcAft>
              <a:buFont typeface="Wingdings" panose="05000000000000000000" pitchFamily="2" charset="2"/>
              <a:buChar char="q"/>
            </a:pPr>
            <a:r>
              <a:rPr lang="en-US" sz="2400" kern="100" dirty="0">
                <a:effectLst/>
                <a:latin typeface="Calibri" panose="020F0502020204030204" pitchFamily="34" charset="0"/>
                <a:ea typeface="Calibri" panose="020F0502020204030204" pitchFamily="34" charset="0"/>
                <a:cs typeface="Myanmar Text" panose="020B0502040204020203" pitchFamily="34" charset="0"/>
              </a:rPr>
              <a:t>Developed local language TTS Android version by collaborating with Sao Mai team, Vietnam.</a:t>
            </a:r>
          </a:p>
          <a:p>
            <a:pPr marL="0" marR="0" indent="0">
              <a:lnSpc>
                <a:spcPct val="107000"/>
              </a:lnSpc>
              <a:spcBef>
                <a:spcPts val="0"/>
              </a:spcBef>
              <a:spcAft>
                <a:spcPts val="800"/>
              </a:spcAft>
              <a:buNone/>
            </a:pPr>
            <a:r>
              <a:rPr lang="en-US" sz="2400" kern="100" dirty="0">
                <a:effectLst/>
                <a:latin typeface="Calibri" panose="020F0502020204030204" pitchFamily="34" charset="0"/>
                <a:ea typeface="Calibri" panose="020F0502020204030204" pitchFamily="34" charset="0"/>
                <a:cs typeface="Myanmar Text" panose="020B0502040204020203" pitchFamily="34" charset="0"/>
              </a:rPr>
              <a:t> </a:t>
            </a:r>
            <a:r>
              <a:rPr lang="en-US" sz="2400" kern="100" dirty="0">
                <a:effectLst/>
                <a:latin typeface="Calibri" panose="020F0502020204030204" pitchFamily="34" charset="0"/>
                <a:ea typeface="Calibri" panose="020F0502020204030204" pitchFamily="34" charset="0"/>
                <a:cs typeface="Myanmar Text" panose="020B0502040204020203" pitchFamily="34" charset="0"/>
                <a:hlinkClick r:id="rId3"/>
              </a:rPr>
              <a:t>https://play.google.com/store/apps/details?id=org.saomaicenter.myanmartts</a:t>
            </a:r>
            <a:endParaRPr lang="en-US" sz="2400" kern="100" dirty="0">
              <a:effectLst/>
              <a:latin typeface="Calibri" panose="020F0502020204030204" pitchFamily="34" charset="0"/>
              <a:ea typeface="Calibri" panose="020F0502020204030204" pitchFamily="34" charset="0"/>
              <a:cs typeface="Myanmar Text" panose="020B0502040204020203" pitchFamily="34" charset="0"/>
            </a:endParaRPr>
          </a:p>
          <a:p>
            <a:pPr marL="0" marR="0" indent="0">
              <a:lnSpc>
                <a:spcPct val="107000"/>
              </a:lnSpc>
              <a:spcBef>
                <a:spcPts val="0"/>
              </a:spcBef>
              <a:spcAft>
                <a:spcPts val="800"/>
              </a:spcAft>
              <a:buNone/>
            </a:pPr>
            <a:endParaRPr lang="en-US" sz="2400" kern="100" dirty="0">
              <a:effectLst/>
              <a:latin typeface="Calibri" panose="020F0502020204030204" pitchFamily="34" charset="0"/>
              <a:ea typeface="Calibri" panose="020F0502020204030204" pitchFamily="34" charset="0"/>
              <a:cs typeface="Myanmar Text" panose="020B0502040204020203" pitchFamily="34" charset="0"/>
            </a:endParaRPr>
          </a:p>
          <a:p>
            <a:pPr>
              <a:lnSpc>
                <a:spcPct val="107000"/>
              </a:lnSpc>
              <a:spcBef>
                <a:spcPts val="0"/>
              </a:spcBef>
              <a:spcAft>
                <a:spcPts val="800"/>
              </a:spcAft>
              <a:buFont typeface="Wingdings" panose="05000000000000000000" pitchFamily="2" charset="2"/>
              <a:buChar char="q"/>
            </a:pPr>
            <a:r>
              <a:rPr lang="en-US" sz="2400" kern="100" dirty="0">
                <a:effectLst/>
                <a:latin typeface="Calibri" panose="020F0502020204030204" pitchFamily="34" charset="0"/>
                <a:ea typeface="Calibri" panose="020F0502020204030204" pitchFamily="34" charset="0"/>
                <a:cs typeface="Myanmar Text" panose="020B0502040204020203" pitchFamily="34" charset="0"/>
              </a:rPr>
              <a:t>Developed money reader App, since our bank notes are not obvious to select for VI persons.</a:t>
            </a:r>
          </a:p>
          <a:p>
            <a:pPr marL="0" indent="0">
              <a:lnSpc>
                <a:spcPct val="107000"/>
              </a:lnSpc>
              <a:spcBef>
                <a:spcPts val="0"/>
              </a:spcBef>
              <a:spcAft>
                <a:spcPts val="800"/>
              </a:spcAft>
              <a:buNone/>
            </a:pPr>
            <a:r>
              <a:rPr lang="en-US" sz="2400" kern="100" dirty="0">
                <a:effectLst/>
                <a:latin typeface="Calibri" panose="020F0502020204030204" pitchFamily="34" charset="0"/>
                <a:ea typeface="Calibri" panose="020F0502020204030204" pitchFamily="34" charset="0"/>
                <a:cs typeface="Myanmar Text" panose="020B0502040204020203" pitchFamily="34" charset="0"/>
              </a:rPr>
              <a:t>  </a:t>
            </a:r>
            <a:r>
              <a:rPr lang="en-US" sz="2400" kern="100" dirty="0">
                <a:effectLst/>
                <a:latin typeface="Calibri" panose="020F0502020204030204" pitchFamily="34" charset="0"/>
                <a:ea typeface="Calibri" panose="020F0502020204030204" pitchFamily="34" charset="0"/>
                <a:cs typeface="Myanmar Text" panose="020B0502040204020203" pitchFamily="34" charset="0"/>
                <a:hlinkClick r:id="rId4"/>
              </a:rPr>
              <a:t>https://play.google.com/store/apps/details?id=com.tpo.banknotereader</a:t>
            </a:r>
            <a:endParaRPr lang="en-US" sz="2400" kern="100" dirty="0">
              <a:effectLst/>
              <a:latin typeface="Calibri" panose="020F0502020204030204" pitchFamily="34" charset="0"/>
              <a:ea typeface="Calibri" panose="020F0502020204030204" pitchFamily="34" charset="0"/>
              <a:cs typeface="Myanmar Text" panose="020B0502040204020203" pitchFamily="34" charset="0"/>
            </a:endParaRPr>
          </a:p>
          <a:p>
            <a:pPr marL="0" indent="0">
              <a:lnSpc>
                <a:spcPct val="107000"/>
              </a:lnSpc>
              <a:spcBef>
                <a:spcPts val="0"/>
              </a:spcBef>
              <a:spcAft>
                <a:spcPts val="800"/>
              </a:spcAft>
              <a:buNone/>
            </a:pPr>
            <a:r>
              <a:rPr lang="en-US" sz="2400" kern="100" dirty="0">
                <a:effectLst/>
                <a:latin typeface="Calibri" panose="020F0502020204030204" pitchFamily="34" charset="0"/>
                <a:ea typeface="Calibri" panose="020F0502020204030204" pitchFamily="34" charset="0"/>
                <a:cs typeface="Myanmar Text" panose="020B0502040204020203" pitchFamily="34" charset="0"/>
              </a:rPr>
              <a:t>    </a:t>
            </a:r>
          </a:p>
          <a:p>
            <a:pPr>
              <a:lnSpc>
                <a:spcPct val="107000"/>
              </a:lnSpc>
              <a:spcBef>
                <a:spcPts val="0"/>
              </a:spcBef>
              <a:spcAft>
                <a:spcPts val="800"/>
              </a:spcAft>
              <a:buFont typeface="Wingdings" panose="05000000000000000000" pitchFamily="2" charset="2"/>
              <a:buChar char="q"/>
            </a:pPr>
            <a:r>
              <a:rPr lang="en-US" sz="2400" kern="100" dirty="0">
                <a:effectLst/>
                <a:latin typeface="Calibri" panose="020F0502020204030204" pitchFamily="34" charset="0"/>
                <a:ea typeface="Calibri" panose="020F0502020204030204" pitchFamily="34" charset="0"/>
                <a:cs typeface="Myanmar Text" panose="020B0502040204020203" pitchFamily="34" charset="0"/>
              </a:rPr>
              <a:t>Developed on line platform computer training</a:t>
            </a:r>
          </a:p>
          <a:p>
            <a:pPr marL="0" indent="0">
              <a:lnSpc>
                <a:spcPct val="107000"/>
              </a:lnSpc>
              <a:spcBef>
                <a:spcPts val="0"/>
              </a:spcBef>
              <a:spcAft>
                <a:spcPts val="800"/>
              </a:spcAft>
              <a:buNone/>
            </a:pPr>
            <a:r>
              <a:rPr lang="en-US" sz="2400" kern="100" dirty="0">
                <a:latin typeface="Calibri" panose="020F0502020204030204" pitchFamily="34" charset="0"/>
                <a:ea typeface="Calibri" panose="020F0502020204030204" pitchFamily="34" charset="0"/>
                <a:cs typeface="Myanmar Text" panose="020B0502040204020203" pitchFamily="34" charset="0"/>
                <a:hlinkClick r:id="rId5"/>
              </a:rPr>
              <a:t>https://enhancingldb.org/</a:t>
            </a:r>
            <a:endParaRPr lang="en-US" sz="2400" kern="100" dirty="0">
              <a:latin typeface="Calibri" panose="020F0502020204030204" pitchFamily="34" charset="0"/>
              <a:ea typeface="Calibri" panose="020F0502020204030204" pitchFamily="34" charset="0"/>
              <a:cs typeface="Myanmar Text" panose="020B0502040204020203" pitchFamily="34" charset="0"/>
            </a:endParaRPr>
          </a:p>
          <a:p>
            <a:pPr marR="0">
              <a:lnSpc>
                <a:spcPct val="107000"/>
              </a:lnSpc>
              <a:spcBef>
                <a:spcPts val="0"/>
              </a:spcBef>
              <a:spcAft>
                <a:spcPts val="800"/>
              </a:spcAft>
              <a:buFont typeface="Wingdings" panose="05000000000000000000" pitchFamily="2" charset="2"/>
              <a:buChar char="q"/>
            </a:pPr>
            <a:r>
              <a:rPr lang="en-US" sz="2400" kern="100" dirty="0">
                <a:effectLst/>
                <a:latin typeface="Calibri" panose="020F0502020204030204" pitchFamily="34" charset="0"/>
                <a:ea typeface="Calibri" panose="020F0502020204030204" pitchFamily="34" charset="0"/>
                <a:cs typeface="Myanmar Text" panose="020B0502040204020203" pitchFamily="34" charset="0"/>
              </a:rPr>
              <a:t>Provided job skill trainings via zoom during and after Covid pandemic.</a:t>
            </a:r>
          </a:p>
          <a:p>
            <a:pPr marR="0">
              <a:lnSpc>
                <a:spcPct val="107000"/>
              </a:lnSpc>
              <a:spcBef>
                <a:spcPts val="0"/>
              </a:spcBef>
              <a:spcAft>
                <a:spcPts val="800"/>
              </a:spcAft>
              <a:buFont typeface="Wingdings" panose="05000000000000000000" pitchFamily="2" charset="2"/>
              <a:buChar char="q"/>
            </a:pPr>
            <a:r>
              <a:rPr lang="en-US" sz="2400" kern="100" dirty="0">
                <a:effectLst/>
                <a:latin typeface="Calibri" panose="020F0502020204030204" pitchFamily="34" charset="0"/>
                <a:ea typeface="Calibri" panose="020F0502020204030204" pitchFamily="34" charset="0"/>
                <a:cs typeface="Myanmar Text" panose="020B0502040204020203" pitchFamily="34" charset="0"/>
              </a:rPr>
              <a:t>Developed fully access Myanmar keyboard </a:t>
            </a:r>
          </a:p>
          <a:p>
            <a:pPr marL="0" indent="0">
              <a:lnSpc>
                <a:spcPct val="107000"/>
              </a:lnSpc>
              <a:spcBef>
                <a:spcPts val="0"/>
              </a:spcBef>
              <a:spcAft>
                <a:spcPts val="800"/>
              </a:spcAft>
              <a:buNone/>
            </a:pPr>
            <a:endParaRPr lang="en-US" sz="2400" kern="100" dirty="0">
              <a:latin typeface="Calibri" panose="020F0502020204030204" pitchFamily="34" charset="0"/>
              <a:ea typeface="Calibri" panose="020F0502020204030204" pitchFamily="34" charset="0"/>
              <a:cs typeface="Myanmar Text" panose="020B0502040204020203" pitchFamily="34" charset="0"/>
            </a:endParaRPr>
          </a:p>
          <a:p>
            <a:pPr marL="0" indent="0">
              <a:lnSpc>
                <a:spcPct val="107000"/>
              </a:lnSpc>
              <a:spcBef>
                <a:spcPts val="0"/>
              </a:spcBef>
              <a:spcAft>
                <a:spcPts val="800"/>
              </a:spcAft>
              <a:buNone/>
            </a:pPr>
            <a:endParaRPr lang="en-US" sz="2400" kern="100" dirty="0">
              <a:latin typeface="Calibri" panose="020F0502020204030204" pitchFamily="34" charset="0"/>
              <a:ea typeface="Calibri" panose="020F0502020204030204" pitchFamily="34" charset="0"/>
              <a:cs typeface="Myanmar Text" panose="020B0502040204020203" pitchFamily="34" charset="0"/>
            </a:endParaRPr>
          </a:p>
          <a:p>
            <a:pPr marL="0" indent="0">
              <a:lnSpc>
                <a:spcPct val="107000"/>
              </a:lnSpc>
              <a:spcBef>
                <a:spcPts val="0"/>
              </a:spcBef>
              <a:spcAft>
                <a:spcPts val="800"/>
              </a:spcAft>
              <a:buNone/>
            </a:pPr>
            <a:r>
              <a:rPr lang="en-US" sz="2400" kern="100" dirty="0">
                <a:latin typeface="Calibri" panose="020F0502020204030204" pitchFamily="34" charset="0"/>
                <a:ea typeface="Calibri" panose="020F0502020204030204" pitchFamily="34" charset="0"/>
                <a:cs typeface="Myanmar Text" panose="020B0502040204020203" pitchFamily="34" charset="0"/>
              </a:rPr>
              <a:t> </a:t>
            </a:r>
          </a:p>
          <a:p>
            <a:pPr marL="0" indent="0">
              <a:lnSpc>
                <a:spcPct val="107000"/>
              </a:lnSpc>
              <a:spcBef>
                <a:spcPts val="0"/>
              </a:spcBef>
              <a:spcAft>
                <a:spcPts val="800"/>
              </a:spcAft>
              <a:buNone/>
            </a:pPr>
            <a:endParaRPr lang="en-US" sz="2400" kern="100" dirty="0">
              <a:effectLst/>
              <a:latin typeface="Calibri" panose="020F0502020204030204" pitchFamily="34" charset="0"/>
              <a:ea typeface="Calibri" panose="020F0502020204030204" pitchFamily="34" charset="0"/>
              <a:cs typeface="Myanmar Text" panose="020B0502040204020203" pitchFamily="34" charset="0"/>
            </a:endParaRPr>
          </a:p>
          <a:p>
            <a:endParaRPr lang="en-US" sz="2400" dirty="0"/>
          </a:p>
        </p:txBody>
      </p:sp>
      <p:sp>
        <p:nvSpPr>
          <p:cNvPr id="4" name="Footer Placeholder 3">
            <a:extLst>
              <a:ext uri="{FF2B5EF4-FFF2-40B4-BE49-F238E27FC236}">
                <a16:creationId xmlns:a16="http://schemas.microsoft.com/office/drawing/2014/main" id="{D3837973-9326-36BC-246A-C83D9CC5F507}"/>
              </a:ext>
            </a:extLst>
          </p:cNvPr>
          <p:cNvSpPr>
            <a:spLocks noGrp="1"/>
          </p:cNvSpPr>
          <p:nvPr>
            <p:ph type="ftr" sz="quarter" idx="11"/>
          </p:nvPr>
        </p:nvSpPr>
        <p:spPr/>
        <p:txBody>
          <a:bodyPr/>
          <a:lstStyle/>
          <a:p>
            <a:r>
              <a:rPr lang="en-US" dirty="0"/>
              <a:t>#ZeroCon24</a:t>
            </a:r>
            <a:endParaRPr lang="en-GB" dirty="0"/>
          </a:p>
        </p:txBody>
      </p:sp>
      <p:sp>
        <p:nvSpPr>
          <p:cNvPr id="5" name="Slide Number Placeholder 4">
            <a:extLst>
              <a:ext uri="{FF2B5EF4-FFF2-40B4-BE49-F238E27FC236}">
                <a16:creationId xmlns:a16="http://schemas.microsoft.com/office/drawing/2014/main" id="{BD414AB4-6D44-4A87-8381-82937C4FDC98}"/>
              </a:ext>
            </a:extLst>
          </p:cNvPr>
          <p:cNvSpPr>
            <a:spLocks noGrp="1"/>
          </p:cNvSpPr>
          <p:nvPr>
            <p:ph type="sldNum" sz="quarter" idx="12"/>
          </p:nvPr>
        </p:nvSpPr>
        <p:spPr/>
        <p:txBody>
          <a:bodyPr/>
          <a:lstStyle/>
          <a:p>
            <a:fld id="{1195A9E4-2CE9-4E32-BE85-7C32F0F78A6D}" type="slidenum">
              <a:rPr lang="en-GB" smtClean="0"/>
              <a:t>3</a:t>
            </a:fld>
            <a:endParaRPr lang="en-GB"/>
          </a:p>
        </p:txBody>
      </p:sp>
    </p:spTree>
    <p:extLst>
      <p:ext uri="{BB962C8B-B14F-4D97-AF65-F5344CB8AC3E}">
        <p14:creationId xmlns:p14="http://schemas.microsoft.com/office/powerpoint/2010/main" val="923721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323A1-6B5C-4942-CBC2-61B8031A34ED}"/>
              </a:ext>
            </a:extLst>
          </p:cNvPr>
          <p:cNvSpPr>
            <a:spLocks noGrp="1"/>
          </p:cNvSpPr>
          <p:nvPr>
            <p:ph type="title"/>
          </p:nvPr>
        </p:nvSpPr>
        <p:spPr>
          <a:xfrm>
            <a:off x="609600" y="338818"/>
            <a:ext cx="10515600" cy="1325563"/>
          </a:xfrm>
        </p:spPr>
        <p:txBody>
          <a:bodyPr>
            <a:normAutofit/>
          </a:bodyPr>
          <a:lstStyle/>
          <a:p>
            <a:r>
              <a:rPr lang="en-US" sz="2400" kern="100" dirty="0">
                <a:effectLst/>
                <a:latin typeface="Calibri" panose="020F0502020204030204" pitchFamily="34" charset="0"/>
                <a:ea typeface="Calibri" panose="020F0502020204030204" pitchFamily="34" charset="0"/>
                <a:cs typeface="Myanmar Text" panose="020B0502040204020203" pitchFamily="34" charset="0"/>
              </a:rPr>
              <a:t>Conducted smartphone using and computer training based on blind schools around the country, and borrowing devices. </a:t>
            </a:r>
            <a:br>
              <a:rPr lang="en-US" sz="2400" kern="100" dirty="0">
                <a:effectLst/>
                <a:latin typeface="Calibri" panose="020F0502020204030204" pitchFamily="34" charset="0"/>
                <a:ea typeface="Calibri" panose="020F0502020204030204" pitchFamily="34" charset="0"/>
                <a:cs typeface="Myanmar Text" panose="020B0502040204020203" pitchFamily="34" charset="0"/>
              </a:rPr>
            </a:br>
            <a:endParaRPr lang="en-US" sz="2400" dirty="0"/>
          </a:p>
        </p:txBody>
      </p:sp>
      <p:pic>
        <p:nvPicPr>
          <p:cNvPr id="6" name="Picture 5" descr="Teaching how to use  Smart phone  to two VI boy Students Under the Shady tree.&#10;">
            <a:extLst>
              <a:ext uri="{FF2B5EF4-FFF2-40B4-BE49-F238E27FC236}">
                <a16:creationId xmlns:a16="http://schemas.microsoft.com/office/drawing/2014/main" id="{76EBE4D8-2094-0FDF-32E2-EC27227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852" y="1560309"/>
            <a:ext cx="3010596" cy="2257947"/>
          </a:xfrm>
          <a:prstGeom prst="rect">
            <a:avLst/>
          </a:prstGeom>
        </p:spPr>
      </p:pic>
      <p:pic>
        <p:nvPicPr>
          <p:cNvPr id="8" name="Picture 7" descr="Teaching how to use smart phone to five VI Girl  Students in the common hall.&#10;">
            <a:extLst>
              <a:ext uri="{FF2B5EF4-FFF2-40B4-BE49-F238E27FC236}">
                <a16:creationId xmlns:a16="http://schemas.microsoft.com/office/drawing/2014/main" id="{D033E0CE-5718-D0F3-2D19-48EE055B7C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638" y="1560309"/>
            <a:ext cx="3010596" cy="2257947"/>
          </a:xfrm>
          <a:prstGeom prst="rect">
            <a:avLst/>
          </a:prstGeom>
        </p:spPr>
      </p:pic>
      <p:pic>
        <p:nvPicPr>
          <p:cNvPr id="10" name="Picture 9" descr="Teaching Computer to Blind students in the computer class room.&#10;">
            <a:extLst>
              <a:ext uri="{FF2B5EF4-FFF2-40B4-BE49-F238E27FC236}">
                <a16:creationId xmlns:a16="http://schemas.microsoft.com/office/drawing/2014/main" id="{1B963B18-D615-6565-80C9-0F133256A9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1852" y="4096640"/>
            <a:ext cx="3010596" cy="2259710"/>
          </a:xfrm>
          <a:prstGeom prst="rect">
            <a:avLst/>
          </a:prstGeom>
        </p:spPr>
      </p:pic>
      <p:pic>
        <p:nvPicPr>
          <p:cNvPr id="7" name="Picture 6" descr="A blind lady is scanning bank note by using money reader app.&#10;&#10;">
            <a:extLst>
              <a:ext uri="{FF2B5EF4-FFF2-40B4-BE49-F238E27FC236}">
                <a16:creationId xmlns:a16="http://schemas.microsoft.com/office/drawing/2014/main" id="{B181E64C-1C99-B663-A4A5-F925042AB8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0638" y="4293736"/>
            <a:ext cx="3010596" cy="2007909"/>
          </a:xfrm>
          <a:prstGeom prst="rect">
            <a:avLst/>
          </a:prstGeom>
        </p:spPr>
      </p:pic>
      <p:sp>
        <p:nvSpPr>
          <p:cNvPr id="4" name="Footer Placeholder 3">
            <a:extLst>
              <a:ext uri="{FF2B5EF4-FFF2-40B4-BE49-F238E27FC236}">
                <a16:creationId xmlns:a16="http://schemas.microsoft.com/office/drawing/2014/main" id="{D5C41DBE-A2E0-E2B5-DE4F-1B6D460638D8}"/>
              </a:ext>
            </a:extLst>
          </p:cNvPr>
          <p:cNvSpPr>
            <a:spLocks noGrp="1"/>
          </p:cNvSpPr>
          <p:nvPr>
            <p:ph type="ftr" sz="quarter" idx="11"/>
          </p:nvPr>
        </p:nvSpPr>
        <p:spPr/>
        <p:txBody>
          <a:bodyPr/>
          <a:lstStyle/>
          <a:p>
            <a:r>
              <a:rPr lang="en-US" dirty="0"/>
              <a:t>#ZeroCon24</a:t>
            </a:r>
            <a:endParaRPr lang="en-GB" dirty="0"/>
          </a:p>
        </p:txBody>
      </p:sp>
      <p:sp>
        <p:nvSpPr>
          <p:cNvPr id="5" name="Slide Number Placeholder 4">
            <a:extLst>
              <a:ext uri="{FF2B5EF4-FFF2-40B4-BE49-F238E27FC236}">
                <a16:creationId xmlns:a16="http://schemas.microsoft.com/office/drawing/2014/main" id="{69AB47E7-37A3-7B4D-E0FA-E39C59F60081}"/>
              </a:ext>
            </a:extLst>
          </p:cNvPr>
          <p:cNvSpPr>
            <a:spLocks noGrp="1"/>
          </p:cNvSpPr>
          <p:nvPr>
            <p:ph type="sldNum" sz="quarter" idx="12"/>
          </p:nvPr>
        </p:nvSpPr>
        <p:spPr/>
        <p:txBody>
          <a:bodyPr/>
          <a:lstStyle/>
          <a:p>
            <a:fld id="{1195A9E4-2CE9-4E32-BE85-7C32F0F78A6D}" type="slidenum">
              <a:rPr lang="en-GB" smtClean="0"/>
              <a:t>4</a:t>
            </a:fld>
            <a:endParaRPr lang="en-GB"/>
          </a:p>
        </p:txBody>
      </p:sp>
    </p:spTree>
    <p:extLst>
      <p:ext uri="{BB962C8B-B14F-4D97-AF65-F5344CB8AC3E}">
        <p14:creationId xmlns:p14="http://schemas.microsoft.com/office/powerpoint/2010/main" val="385197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5C0F2-B32C-1F03-29B5-BA28F0A6E8FC}"/>
              </a:ext>
            </a:extLst>
          </p:cNvPr>
          <p:cNvSpPr>
            <a:spLocks noGrp="1"/>
          </p:cNvSpPr>
          <p:nvPr>
            <p:ph type="title"/>
          </p:nvPr>
        </p:nvSpPr>
        <p:spPr>
          <a:xfrm>
            <a:off x="838200" y="546100"/>
            <a:ext cx="10515600" cy="1325563"/>
          </a:xfrm>
        </p:spPr>
        <p:txBody>
          <a:bodyPr>
            <a:normAutofit/>
          </a:bodyPr>
          <a:lstStyle/>
          <a:p>
            <a:r>
              <a:rPr lang="en-US" sz="2800" dirty="0">
                <a:effectLst/>
                <a:latin typeface="Calibri" panose="020F0502020204030204" pitchFamily="34" charset="0"/>
                <a:ea typeface="Calibri" panose="020F0502020204030204" pitchFamily="34" charset="0"/>
                <a:cs typeface="Myanmar Text" panose="020B0502040204020203" pitchFamily="34" charset="0"/>
              </a:rPr>
              <a:t>Our work success: </a:t>
            </a:r>
            <a:endParaRPr lang="en-US" sz="2800" dirty="0"/>
          </a:p>
        </p:txBody>
      </p:sp>
      <p:sp>
        <p:nvSpPr>
          <p:cNvPr id="3" name="Content Placeholder 2">
            <a:extLst>
              <a:ext uri="{FF2B5EF4-FFF2-40B4-BE49-F238E27FC236}">
                <a16:creationId xmlns:a16="http://schemas.microsoft.com/office/drawing/2014/main" id="{4B31A660-8459-7F10-E733-B48346344083}"/>
              </a:ext>
            </a:extLst>
          </p:cNvPr>
          <p:cNvSpPr>
            <a:spLocks noGrp="1"/>
          </p:cNvSpPr>
          <p:nvPr>
            <p:ph idx="1"/>
          </p:nvPr>
        </p:nvSpPr>
        <p:spPr>
          <a:xfrm>
            <a:off x="838200" y="1498387"/>
            <a:ext cx="10515600" cy="3861226"/>
          </a:xfrm>
        </p:spPr>
        <p:txBody>
          <a:bodyPr>
            <a:normAutofit fontScale="92500" lnSpcReduction="10000"/>
          </a:bodyPr>
          <a:lstStyle/>
          <a:p>
            <a:pPr marL="0" marR="0">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Myanmar Text" panose="020B0502040204020203" pitchFamily="34" charset="0"/>
              </a:rPr>
              <a:t>More than 80 VI persons have been learning computer from on line platform and more than 200 received skill trainings and knowledge sharing during pandemic lockdown period.  </a:t>
            </a:r>
          </a:p>
          <a:p>
            <a:pPr marL="0" marR="0">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Myanmar Text" panose="020B0502040204020203" pitchFamily="34" charset="0"/>
              </a:rPr>
              <a:t>By 2023, a Thousand of VI persons are using smartphone.  Nearly 100 VI persons are using computer and gaining education and job skill trainings via online.</a:t>
            </a:r>
          </a:p>
          <a:p>
            <a:pPr marL="0" marR="0">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Myanmar Text" panose="020B0502040204020203" pitchFamily="34" charset="0"/>
              </a:rPr>
              <a:t>VI students in university are relieve as they could access public trainings even though their schooling was pause since Covid pandemic and follow by the political crisis.  </a:t>
            </a:r>
          </a:p>
          <a:p>
            <a:pPr marL="0" marR="0" indent="0">
              <a:lnSpc>
                <a:spcPct val="107000"/>
              </a:lnSpc>
              <a:spcBef>
                <a:spcPts val="0"/>
              </a:spcBef>
              <a:spcAft>
                <a:spcPts val="800"/>
              </a:spcAft>
              <a:buNone/>
            </a:pPr>
            <a:endParaRPr lang="en-US" sz="2400" kern="100" dirty="0">
              <a:effectLst/>
              <a:latin typeface="Calibri" panose="020F0502020204030204" pitchFamily="34" charset="0"/>
              <a:ea typeface="Calibri" panose="020F0502020204030204" pitchFamily="34" charset="0"/>
              <a:cs typeface="Myanmar Text" panose="020B0502040204020203" pitchFamily="34" charset="0"/>
            </a:endParaRPr>
          </a:p>
          <a:p>
            <a:endParaRPr lang="en-US" dirty="0"/>
          </a:p>
        </p:txBody>
      </p:sp>
      <p:sp>
        <p:nvSpPr>
          <p:cNvPr id="4" name="Footer Placeholder 3">
            <a:extLst>
              <a:ext uri="{FF2B5EF4-FFF2-40B4-BE49-F238E27FC236}">
                <a16:creationId xmlns:a16="http://schemas.microsoft.com/office/drawing/2014/main" id="{3DE12B2C-4AAA-9FAC-94CC-4FCB174115D1}"/>
              </a:ext>
            </a:extLst>
          </p:cNvPr>
          <p:cNvSpPr>
            <a:spLocks noGrp="1"/>
          </p:cNvSpPr>
          <p:nvPr>
            <p:ph type="ftr" sz="quarter" idx="11"/>
          </p:nvPr>
        </p:nvSpPr>
        <p:spPr/>
        <p:txBody>
          <a:bodyPr/>
          <a:lstStyle/>
          <a:p>
            <a:r>
              <a:rPr lang="en-US" dirty="0"/>
              <a:t>#ZeroCon24</a:t>
            </a:r>
            <a:endParaRPr lang="en-GB" dirty="0"/>
          </a:p>
        </p:txBody>
      </p:sp>
      <p:sp>
        <p:nvSpPr>
          <p:cNvPr id="5" name="Slide Number Placeholder 4">
            <a:extLst>
              <a:ext uri="{FF2B5EF4-FFF2-40B4-BE49-F238E27FC236}">
                <a16:creationId xmlns:a16="http://schemas.microsoft.com/office/drawing/2014/main" id="{04D34583-4D59-F9EA-A1A5-3D57ECB6E98A}"/>
              </a:ext>
            </a:extLst>
          </p:cNvPr>
          <p:cNvSpPr>
            <a:spLocks noGrp="1"/>
          </p:cNvSpPr>
          <p:nvPr>
            <p:ph type="sldNum" sz="quarter" idx="12"/>
          </p:nvPr>
        </p:nvSpPr>
        <p:spPr/>
        <p:txBody>
          <a:bodyPr/>
          <a:lstStyle/>
          <a:p>
            <a:fld id="{1195A9E4-2CE9-4E32-BE85-7C32F0F78A6D}" type="slidenum">
              <a:rPr lang="en-GB" smtClean="0"/>
              <a:t>5</a:t>
            </a:fld>
            <a:endParaRPr lang="en-GB"/>
          </a:p>
        </p:txBody>
      </p:sp>
    </p:spTree>
    <p:extLst>
      <p:ext uri="{BB962C8B-B14F-4D97-AF65-F5344CB8AC3E}">
        <p14:creationId xmlns:p14="http://schemas.microsoft.com/office/powerpoint/2010/main" val="3644362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02B76-95D4-6659-EFED-F86421D88F71}"/>
              </a:ext>
            </a:extLst>
          </p:cNvPr>
          <p:cNvSpPr>
            <a:spLocks noGrp="1"/>
          </p:cNvSpPr>
          <p:nvPr>
            <p:ph type="title"/>
          </p:nvPr>
        </p:nvSpPr>
        <p:spPr>
          <a:xfrm>
            <a:off x="838200" y="690104"/>
            <a:ext cx="10515600" cy="1325563"/>
          </a:xfrm>
        </p:spPr>
        <p:txBody>
          <a:bodyPr/>
          <a:lstStyle/>
          <a:p>
            <a:r>
              <a:rPr lang="en-US" sz="2600" kern="100" dirty="0">
                <a:effectLst/>
                <a:latin typeface="Calibri" panose="020F0502020204030204" pitchFamily="34" charset="0"/>
                <a:ea typeface="Calibri" panose="020F0502020204030204" pitchFamily="34" charset="0"/>
                <a:cs typeface="Myanmar Text" panose="020B0502040204020203" pitchFamily="34" charset="0"/>
              </a:rPr>
              <a:t>Mr. </a:t>
            </a:r>
            <a:r>
              <a:rPr lang="en-US" sz="2600" kern="100" dirty="0" err="1">
                <a:effectLst/>
                <a:latin typeface="Calibri" panose="020F0502020204030204" pitchFamily="34" charset="0"/>
                <a:ea typeface="Calibri" panose="020F0502020204030204" pitchFamily="34" charset="0"/>
                <a:cs typeface="Myanmar Text" panose="020B0502040204020203" pitchFamily="34" charset="0"/>
              </a:rPr>
              <a:t>Soe</a:t>
            </a:r>
            <a:r>
              <a:rPr lang="en-US" sz="2600" kern="100" dirty="0">
                <a:effectLst/>
                <a:latin typeface="Calibri" panose="020F0502020204030204" pitchFamily="34" charset="0"/>
                <a:ea typeface="Calibri" panose="020F0502020204030204" pitchFamily="34" charset="0"/>
                <a:cs typeface="Myanmar Text" panose="020B0502040204020203" pitchFamily="34" charset="0"/>
              </a:rPr>
              <a:t> </a:t>
            </a:r>
            <a:r>
              <a:rPr lang="en-US" sz="2600" kern="100" dirty="0">
                <a:latin typeface="Calibri" panose="020F0502020204030204" pitchFamily="34" charset="0"/>
                <a:ea typeface="Calibri" panose="020F0502020204030204" pitchFamily="34" charset="0"/>
                <a:cs typeface="Myanmar Text" panose="020B0502040204020203" pitchFamily="34" charset="0"/>
              </a:rPr>
              <a:t>T</a:t>
            </a:r>
            <a:r>
              <a:rPr lang="en-US" sz="2600" kern="100" dirty="0">
                <a:effectLst/>
                <a:latin typeface="Calibri" panose="020F0502020204030204" pitchFamily="34" charset="0"/>
                <a:ea typeface="Calibri" panose="020F0502020204030204" pitchFamily="34" charset="0"/>
                <a:cs typeface="Myanmar Text" panose="020B0502040204020203" pitchFamily="34" charset="0"/>
              </a:rPr>
              <a:t>har </a:t>
            </a:r>
            <a:r>
              <a:rPr lang="en-US" sz="2600" kern="100" dirty="0">
                <a:latin typeface="Calibri" panose="020F0502020204030204" pitchFamily="34" charset="0"/>
                <a:ea typeface="Calibri" panose="020F0502020204030204" pitchFamily="34" charset="0"/>
                <a:cs typeface="Myanmar Text" panose="020B0502040204020203" pitchFamily="34" charset="0"/>
              </a:rPr>
              <a:t>A</a:t>
            </a:r>
            <a:r>
              <a:rPr lang="en-US" sz="2600" kern="100" dirty="0">
                <a:effectLst/>
                <a:latin typeface="Calibri" panose="020F0502020204030204" pitchFamily="34" charset="0"/>
                <a:ea typeface="Calibri" panose="020F0502020204030204" pitchFamily="34" charset="0"/>
                <a:cs typeface="Myanmar Text" panose="020B0502040204020203" pitchFamily="34" charset="0"/>
              </a:rPr>
              <a:t>ung</a:t>
            </a:r>
            <a:br>
              <a:rPr lang="en-US" sz="1800" kern="100" dirty="0">
                <a:effectLst/>
                <a:latin typeface="Calibri" panose="020F0502020204030204" pitchFamily="34" charset="0"/>
                <a:ea typeface="Calibri" panose="020F0502020204030204" pitchFamily="34" charset="0"/>
                <a:cs typeface="Myanmar Text" panose="020B0502040204020203" pitchFamily="34" charset="0"/>
              </a:rPr>
            </a:br>
            <a:endParaRPr lang="en-US" dirty="0"/>
          </a:p>
        </p:txBody>
      </p:sp>
      <p:sp>
        <p:nvSpPr>
          <p:cNvPr id="7" name="TextBox 6">
            <a:extLst>
              <a:ext uri="{FF2B5EF4-FFF2-40B4-BE49-F238E27FC236}">
                <a16:creationId xmlns:a16="http://schemas.microsoft.com/office/drawing/2014/main" id="{7F8044B3-C7D8-5960-0D33-6FA3CB33B88F}"/>
              </a:ext>
            </a:extLst>
          </p:cNvPr>
          <p:cNvSpPr txBox="1"/>
          <p:nvPr/>
        </p:nvSpPr>
        <p:spPr>
          <a:xfrm>
            <a:off x="838200" y="1450112"/>
            <a:ext cx="9429750" cy="2431435"/>
          </a:xfrm>
          <a:prstGeom prst="rect">
            <a:avLst/>
          </a:prstGeom>
          <a:noFill/>
        </p:spPr>
        <p:txBody>
          <a:bodyPr wrap="square" rtlCol="0">
            <a:spAutoFit/>
          </a:bodyPr>
          <a:lstStyle/>
          <a:p>
            <a:pPr algn="l"/>
            <a:r>
              <a:rPr lang="en-US" sz="2600" b="0" i="0" dirty="0">
                <a:solidFill>
                  <a:srgbClr val="222222"/>
                </a:solidFill>
                <a:effectLst/>
              </a:rPr>
              <a:t>Mr. </a:t>
            </a:r>
            <a:r>
              <a:rPr lang="en-US" sz="2600" b="0" i="0" dirty="0" err="1">
                <a:solidFill>
                  <a:srgbClr val="222222"/>
                </a:solidFill>
                <a:effectLst/>
              </a:rPr>
              <a:t>Soe</a:t>
            </a:r>
            <a:r>
              <a:rPr lang="en-US" sz="2600" b="0" i="0" dirty="0">
                <a:solidFill>
                  <a:srgbClr val="222222"/>
                </a:solidFill>
                <a:effectLst/>
              </a:rPr>
              <a:t> Thar Aung is the first VI student having chance attending at</a:t>
            </a:r>
            <a:br>
              <a:rPr lang="en-US" sz="2600" dirty="0"/>
            </a:br>
            <a:r>
              <a:rPr lang="en-US" sz="2600" b="0" i="0" dirty="0">
                <a:solidFill>
                  <a:srgbClr val="222222"/>
                </a:solidFill>
                <a:effectLst/>
              </a:rPr>
              <a:t>teacher's training college in our country. It is private institution.</a:t>
            </a:r>
            <a:br>
              <a:rPr lang="en-US" sz="2600" dirty="0"/>
            </a:br>
            <a:r>
              <a:rPr lang="en-US" sz="2600" b="0" i="0" dirty="0">
                <a:solidFill>
                  <a:srgbClr val="222222"/>
                </a:solidFill>
                <a:effectLst/>
              </a:rPr>
              <a:t>We are so much delighted for this initial step to provide quality</a:t>
            </a:r>
            <a:br>
              <a:rPr lang="en-US" sz="2600" dirty="0"/>
            </a:br>
            <a:r>
              <a:rPr lang="en-US" sz="2600" b="0" i="0" dirty="0">
                <a:solidFill>
                  <a:srgbClr val="222222"/>
                </a:solidFill>
                <a:effectLst/>
              </a:rPr>
              <a:t>education to VI children.</a:t>
            </a:r>
          </a:p>
          <a:p>
            <a:br>
              <a:rPr lang="en-US" sz="2400" dirty="0"/>
            </a:br>
            <a:endParaRPr lang="en-US" sz="2400" dirty="0"/>
          </a:p>
        </p:txBody>
      </p:sp>
      <p:pic>
        <p:nvPicPr>
          <p:cNvPr id="6" name="Picture 5" descr=" half photo of a blind young man">
            <a:extLst>
              <a:ext uri="{FF2B5EF4-FFF2-40B4-BE49-F238E27FC236}">
                <a16:creationId xmlns:a16="http://schemas.microsoft.com/office/drawing/2014/main" id="{868854EC-2AFE-183C-A1F7-15F0478663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3429000"/>
            <a:ext cx="3773999" cy="2732896"/>
          </a:xfrm>
          <a:prstGeom prst="rect">
            <a:avLst/>
          </a:prstGeom>
        </p:spPr>
      </p:pic>
      <p:sp>
        <p:nvSpPr>
          <p:cNvPr id="4" name="Footer Placeholder 3">
            <a:extLst>
              <a:ext uri="{FF2B5EF4-FFF2-40B4-BE49-F238E27FC236}">
                <a16:creationId xmlns:a16="http://schemas.microsoft.com/office/drawing/2014/main" id="{FC5C00E6-EEF0-8807-3F7D-DE979C6B5F60}"/>
              </a:ext>
            </a:extLst>
          </p:cNvPr>
          <p:cNvSpPr>
            <a:spLocks noGrp="1"/>
          </p:cNvSpPr>
          <p:nvPr>
            <p:ph type="ftr" sz="quarter" idx="11"/>
          </p:nvPr>
        </p:nvSpPr>
        <p:spPr/>
        <p:txBody>
          <a:bodyPr/>
          <a:lstStyle/>
          <a:p>
            <a:r>
              <a:rPr lang="en-US" dirty="0"/>
              <a:t>#ZeroCon24</a:t>
            </a:r>
            <a:endParaRPr lang="en-GB" dirty="0"/>
          </a:p>
        </p:txBody>
      </p:sp>
      <p:sp>
        <p:nvSpPr>
          <p:cNvPr id="5" name="Slide Number Placeholder 4">
            <a:extLst>
              <a:ext uri="{FF2B5EF4-FFF2-40B4-BE49-F238E27FC236}">
                <a16:creationId xmlns:a16="http://schemas.microsoft.com/office/drawing/2014/main" id="{86956ADF-7D25-EBDA-325E-87F8AB0AE9EB}"/>
              </a:ext>
            </a:extLst>
          </p:cNvPr>
          <p:cNvSpPr>
            <a:spLocks noGrp="1"/>
          </p:cNvSpPr>
          <p:nvPr>
            <p:ph type="sldNum" sz="quarter" idx="12"/>
          </p:nvPr>
        </p:nvSpPr>
        <p:spPr/>
        <p:txBody>
          <a:bodyPr/>
          <a:lstStyle/>
          <a:p>
            <a:fld id="{1195A9E4-2CE9-4E32-BE85-7C32F0F78A6D}" type="slidenum">
              <a:rPr lang="en-GB" smtClean="0"/>
              <a:t>6</a:t>
            </a:fld>
            <a:endParaRPr lang="en-GB"/>
          </a:p>
        </p:txBody>
      </p:sp>
    </p:spTree>
    <p:extLst>
      <p:ext uri="{BB962C8B-B14F-4D97-AF65-F5344CB8AC3E}">
        <p14:creationId xmlns:p14="http://schemas.microsoft.com/office/powerpoint/2010/main" val="3259584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447D-1D22-EE9F-5CB3-64EAB78E84FE}"/>
              </a:ext>
            </a:extLst>
          </p:cNvPr>
          <p:cNvSpPr>
            <a:spLocks noGrp="1"/>
          </p:cNvSpPr>
          <p:nvPr>
            <p:ph type="title"/>
          </p:nvPr>
        </p:nvSpPr>
        <p:spPr>
          <a:xfrm>
            <a:off x="1574080" y="-121816"/>
            <a:ext cx="10515600" cy="1325563"/>
          </a:xfrm>
        </p:spPr>
        <p:txBody>
          <a:bodyPr>
            <a:normAutofit/>
          </a:bodyPr>
          <a:lstStyle/>
          <a:p>
            <a:r>
              <a:rPr lang="en-US" sz="2400" kern="100" dirty="0">
                <a:effectLst/>
                <a:latin typeface="Calibri" panose="020F0502020204030204" pitchFamily="34" charset="0"/>
                <a:ea typeface="Calibri" panose="020F0502020204030204" pitchFamily="34" charset="0"/>
                <a:cs typeface="Myanmar Text" panose="020B0502040204020203" pitchFamily="34" charset="0"/>
              </a:rPr>
              <a:t>Some VI youths  are self employed by our project support skilling up</a:t>
            </a:r>
            <a:br>
              <a:rPr lang="en-US" sz="2400" kern="100" dirty="0">
                <a:effectLst/>
                <a:latin typeface="Calibri" panose="020F0502020204030204" pitchFamily="34" charset="0"/>
                <a:ea typeface="Calibri" panose="020F0502020204030204" pitchFamily="34" charset="0"/>
                <a:cs typeface="Myanmar Text" panose="020B0502040204020203" pitchFamily="34" charset="0"/>
              </a:rPr>
            </a:br>
            <a:endParaRPr lang="en-US" sz="2400" dirty="0"/>
          </a:p>
        </p:txBody>
      </p:sp>
      <p:pic>
        <p:nvPicPr>
          <p:cNvPr id="9" name="Picture 8" descr="two blind men play violin and piano in hotel lobby ">
            <a:extLst>
              <a:ext uri="{FF2B5EF4-FFF2-40B4-BE49-F238E27FC236}">
                <a16:creationId xmlns:a16="http://schemas.microsoft.com/office/drawing/2014/main" id="{21028362-6C1E-B687-2819-F3A78CEA1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080" y="778655"/>
            <a:ext cx="3657545" cy="2743158"/>
          </a:xfrm>
          <a:prstGeom prst="rect">
            <a:avLst/>
          </a:prstGeom>
        </p:spPr>
      </p:pic>
      <p:pic>
        <p:nvPicPr>
          <p:cNvPr id="6" name="Picture 5" descr="Genius music band group photo. five men with black color uniform.">
            <a:extLst>
              <a:ext uri="{FF2B5EF4-FFF2-40B4-BE49-F238E27FC236}">
                <a16:creationId xmlns:a16="http://schemas.microsoft.com/office/drawing/2014/main" id="{F2675A00-1D85-8F79-FB7C-ADD0508FA8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271" y="808818"/>
            <a:ext cx="3491380" cy="2542006"/>
          </a:xfrm>
          <a:prstGeom prst="rect">
            <a:avLst/>
          </a:prstGeom>
        </p:spPr>
      </p:pic>
      <p:pic>
        <p:nvPicPr>
          <p:cNvPr id="7" name="Content Placeholder 6" descr="A Youtuber lady making video for youtube channel.">
            <a:extLst>
              <a:ext uri="{FF2B5EF4-FFF2-40B4-BE49-F238E27FC236}">
                <a16:creationId xmlns:a16="http://schemas.microsoft.com/office/drawing/2014/main" id="{544B295A-EE97-6073-20E2-DCE2225FDB66}"/>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574080" y="3759502"/>
            <a:ext cx="3657545" cy="2542007"/>
          </a:xfrm>
        </p:spPr>
      </p:pic>
      <p:pic>
        <p:nvPicPr>
          <p:cNvPr id="10" name="Picture 9" descr="A blind young men receiving the art of sound design certificate.&#10;&#10;">
            <a:extLst>
              <a:ext uri="{FF2B5EF4-FFF2-40B4-BE49-F238E27FC236}">
                <a16:creationId xmlns:a16="http://schemas.microsoft.com/office/drawing/2014/main" id="{C004BC2D-19B5-1544-D77B-50892D68B9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0271" y="3572078"/>
            <a:ext cx="3491380" cy="2729431"/>
          </a:xfrm>
          <a:prstGeom prst="rect">
            <a:avLst/>
          </a:prstGeom>
        </p:spPr>
      </p:pic>
      <p:pic>
        <p:nvPicPr>
          <p:cNvPr id="11" name="Picture 10" descr="The Low vision lady is teaching to the blind girl.&#10;">
            <a:extLst>
              <a:ext uri="{FF2B5EF4-FFF2-40B4-BE49-F238E27FC236}">
                <a16:creationId xmlns:a16="http://schemas.microsoft.com/office/drawing/2014/main" id="{32B84867-D35B-DF32-34C8-A832BE9B92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9287" y="1856490"/>
            <a:ext cx="2696861" cy="3610859"/>
          </a:xfrm>
          <a:prstGeom prst="rect">
            <a:avLst/>
          </a:prstGeom>
        </p:spPr>
      </p:pic>
      <p:sp>
        <p:nvSpPr>
          <p:cNvPr id="4" name="Footer Placeholder 3">
            <a:extLst>
              <a:ext uri="{FF2B5EF4-FFF2-40B4-BE49-F238E27FC236}">
                <a16:creationId xmlns:a16="http://schemas.microsoft.com/office/drawing/2014/main" id="{3C517593-F98B-BAFB-3670-E6087CF25317}"/>
              </a:ext>
            </a:extLst>
          </p:cNvPr>
          <p:cNvSpPr>
            <a:spLocks noGrp="1"/>
          </p:cNvSpPr>
          <p:nvPr>
            <p:ph type="ftr" sz="quarter" idx="11"/>
          </p:nvPr>
        </p:nvSpPr>
        <p:spPr/>
        <p:txBody>
          <a:bodyPr/>
          <a:lstStyle/>
          <a:p>
            <a:r>
              <a:rPr lang="en-US" dirty="0"/>
              <a:t>#ZeroCon24</a:t>
            </a:r>
            <a:endParaRPr lang="en-GB" dirty="0"/>
          </a:p>
        </p:txBody>
      </p:sp>
      <p:sp>
        <p:nvSpPr>
          <p:cNvPr id="5" name="Slide Number Placeholder 4">
            <a:extLst>
              <a:ext uri="{FF2B5EF4-FFF2-40B4-BE49-F238E27FC236}">
                <a16:creationId xmlns:a16="http://schemas.microsoft.com/office/drawing/2014/main" id="{920543EA-EFF8-8174-F8E5-DD93B778FC68}"/>
              </a:ext>
            </a:extLst>
          </p:cNvPr>
          <p:cNvSpPr>
            <a:spLocks noGrp="1"/>
          </p:cNvSpPr>
          <p:nvPr>
            <p:ph type="sldNum" sz="quarter" idx="12"/>
          </p:nvPr>
        </p:nvSpPr>
        <p:spPr/>
        <p:txBody>
          <a:bodyPr/>
          <a:lstStyle/>
          <a:p>
            <a:fld id="{1195A9E4-2CE9-4E32-BE85-7C32F0F78A6D}" type="slidenum">
              <a:rPr lang="en-GB" smtClean="0"/>
              <a:t>7</a:t>
            </a:fld>
            <a:endParaRPr lang="en-GB"/>
          </a:p>
        </p:txBody>
      </p:sp>
    </p:spTree>
    <p:extLst>
      <p:ext uri="{BB962C8B-B14F-4D97-AF65-F5344CB8AC3E}">
        <p14:creationId xmlns:p14="http://schemas.microsoft.com/office/powerpoint/2010/main" val="449343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F69C8-6D48-0252-11BB-C988220A69A2}"/>
              </a:ext>
            </a:extLst>
          </p:cNvPr>
          <p:cNvSpPr txBox="1">
            <a:spLocks noGrp="1"/>
          </p:cNvSpPr>
          <p:nvPr>
            <p:ph type="title" idx="4294967295"/>
          </p:nvPr>
        </p:nvSpPr>
        <p:spPr>
          <a:xfrm>
            <a:off x="4210050" y="438150"/>
            <a:ext cx="4400550"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Myanmar Text" panose="020B0502040204020203" pitchFamily="34" charset="0"/>
              </a:rPr>
              <a:t>Project impact</a:t>
            </a:r>
            <a:endParaRPr kumimoji="0" lang="en-US" sz="1800" b="0" i="0" u="none" strike="noStrike" kern="1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Myanmar Text"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0422C9C5-048E-8751-88B7-3F65DCDC8908}"/>
              </a:ext>
            </a:extLst>
          </p:cNvPr>
          <p:cNvSpPr>
            <a:spLocks noGrp="1"/>
          </p:cNvSpPr>
          <p:nvPr>
            <p:ph idx="1"/>
          </p:nvPr>
        </p:nvSpPr>
        <p:spPr>
          <a:xfrm>
            <a:off x="580292" y="1024060"/>
            <a:ext cx="10773508" cy="5697415"/>
          </a:xfrm>
        </p:spPr>
        <p:txBody>
          <a:bodyPr>
            <a:noAutofit/>
          </a:bodyPr>
          <a:lstStyle/>
          <a:p>
            <a:pPr marR="0">
              <a:lnSpc>
                <a:spcPct val="107000"/>
              </a:lnSpc>
              <a:spcBef>
                <a:spcPts val="0"/>
              </a:spcBef>
              <a:spcAft>
                <a:spcPts val="800"/>
              </a:spcAft>
              <a:buFont typeface="Wingdings" panose="05000000000000000000" pitchFamily="2" charset="2"/>
              <a:buChar char="q"/>
            </a:pPr>
            <a:r>
              <a:rPr lang="en-US" kern="100" dirty="0">
                <a:effectLst/>
                <a:latin typeface="Calibri" panose="020F0502020204030204" pitchFamily="34" charset="0"/>
                <a:ea typeface="Calibri" panose="020F0502020204030204" pitchFamily="34" charset="0"/>
                <a:cs typeface="Myanmar Text" panose="020B0502040204020203" pitchFamily="34" charset="0"/>
              </a:rPr>
              <a:t> Business and communication trend in our country shifted to online during and after pandemic. That made open the door for our VI persons to society and we have got prepared to step in.</a:t>
            </a:r>
          </a:p>
          <a:p>
            <a:pPr marL="0" marR="0">
              <a:lnSpc>
                <a:spcPct val="107000"/>
              </a:lnSpc>
              <a:spcBef>
                <a:spcPts val="0"/>
              </a:spcBef>
              <a:spcAft>
                <a:spcPts val="800"/>
              </a:spcAft>
            </a:pPr>
            <a:endParaRPr lang="en-US" kern="100" dirty="0">
              <a:effectLst/>
              <a:latin typeface="Calibri" panose="020F0502020204030204" pitchFamily="34" charset="0"/>
              <a:ea typeface="Calibri" panose="020F0502020204030204" pitchFamily="34" charset="0"/>
              <a:cs typeface="Myanmar Text" panose="020B0502040204020203" pitchFamily="34" charset="0"/>
            </a:endParaRPr>
          </a:p>
          <a:p>
            <a:pPr marR="0">
              <a:lnSpc>
                <a:spcPct val="107000"/>
              </a:lnSpc>
              <a:spcBef>
                <a:spcPts val="0"/>
              </a:spcBef>
              <a:spcAft>
                <a:spcPts val="800"/>
              </a:spcAft>
              <a:buFont typeface="Wingdings" panose="05000000000000000000" pitchFamily="2" charset="2"/>
              <a:buChar char="Ø"/>
            </a:pPr>
            <a:r>
              <a:rPr lang="en-US" kern="100" dirty="0">
                <a:effectLst/>
                <a:latin typeface="Calibri" panose="020F0502020204030204" pitchFamily="34" charset="0"/>
                <a:ea typeface="Calibri" panose="020F0502020204030204" pitchFamily="34" charset="0"/>
                <a:cs typeface="Myanmar Text" panose="020B0502040204020203" pitchFamily="34" charset="0"/>
              </a:rPr>
              <a:t> VI persons in mass come to realize the value of assistive technology. Many of those hiding at home have chance to enjoy in social media by  our IT service support. They are comfort from miserable  living. </a:t>
            </a:r>
          </a:p>
          <a:p>
            <a:pPr marL="0" marR="0" indent="0">
              <a:lnSpc>
                <a:spcPct val="107000"/>
              </a:lnSpc>
              <a:spcBef>
                <a:spcPts val="0"/>
              </a:spcBef>
              <a:spcAft>
                <a:spcPts val="800"/>
              </a:spcAft>
              <a:buNone/>
            </a:pPr>
            <a:endParaRPr lang="en-US" kern="100" dirty="0">
              <a:effectLst/>
              <a:latin typeface="Calibri" panose="020F0502020204030204" pitchFamily="34" charset="0"/>
              <a:ea typeface="Calibri" panose="020F0502020204030204" pitchFamily="34" charset="0"/>
              <a:cs typeface="Myanmar Text" panose="020B0502040204020203" pitchFamily="34" charset="0"/>
            </a:endParaRPr>
          </a:p>
          <a:p>
            <a:pPr marR="0">
              <a:lnSpc>
                <a:spcPct val="107000"/>
              </a:lnSpc>
              <a:spcBef>
                <a:spcPts val="0"/>
              </a:spcBef>
              <a:spcAft>
                <a:spcPts val="800"/>
              </a:spcAft>
              <a:buFont typeface="Wingdings" panose="05000000000000000000" pitchFamily="2" charset="2"/>
              <a:buChar char="v"/>
            </a:pPr>
            <a:r>
              <a:rPr lang="en-US" kern="100" dirty="0">
                <a:effectLst/>
                <a:latin typeface="Calibri" panose="020F0502020204030204" pitchFamily="34" charset="0"/>
                <a:ea typeface="Calibri" panose="020F0502020204030204" pitchFamily="34" charset="0"/>
                <a:cs typeface="Myanmar Text" panose="020B0502040204020203" pitchFamily="34" charset="0"/>
              </a:rPr>
              <a:t> Our community begin to acknowledge VI person’s ability by the technology support.   </a:t>
            </a:r>
          </a:p>
          <a:p>
            <a:pPr marL="0" marR="0" indent="0">
              <a:lnSpc>
                <a:spcPct val="107000"/>
              </a:lnSpc>
              <a:spcBef>
                <a:spcPts val="0"/>
              </a:spcBef>
              <a:spcAft>
                <a:spcPts val="800"/>
              </a:spcAft>
              <a:buNone/>
            </a:pPr>
            <a:endParaRPr lang="en-US" kern="100" dirty="0">
              <a:effectLst/>
              <a:latin typeface="Calibri" panose="020F0502020204030204" pitchFamily="34" charset="0"/>
              <a:ea typeface="Calibri" panose="020F0502020204030204" pitchFamily="34" charset="0"/>
              <a:cs typeface="Myanmar Text" panose="020B0502040204020203" pitchFamily="34" charset="0"/>
            </a:endParaRPr>
          </a:p>
          <a:p>
            <a:endParaRPr lang="en-US" dirty="0"/>
          </a:p>
        </p:txBody>
      </p:sp>
      <p:sp>
        <p:nvSpPr>
          <p:cNvPr id="4" name="Footer Placeholder 3">
            <a:extLst>
              <a:ext uri="{FF2B5EF4-FFF2-40B4-BE49-F238E27FC236}">
                <a16:creationId xmlns:a16="http://schemas.microsoft.com/office/drawing/2014/main" id="{11C9D709-131D-ACFB-098B-8359D919DABF}"/>
              </a:ext>
            </a:extLst>
          </p:cNvPr>
          <p:cNvSpPr>
            <a:spLocks noGrp="1"/>
          </p:cNvSpPr>
          <p:nvPr>
            <p:ph type="ftr" sz="quarter" idx="11"/>
          </p:nvPr>
        </p:nvSpPr>
        <p:spPr/>
        <p:txBody>
          <a:bodyPr/>
          <a:lstStyle/>
          <a:p>
            <a:r>
              <a:rPr lang="en-US" dirty="0"/>
              <a:t>#ZeroCon24</a:t>
            </a:r>
            <a:endParaRPr lang="en-GB" dirty="0"/>
          </a:p>
        </p:txBody>
      </p:sp>
      <p:sp>
        <p:nvSpPr>
          <p:cNvPr id="5" name="Slide Number Placeholder 4">
            <a:extLst>
              <a:ext uri="{FF2B5EF4-FFF2-40B4-BE49-F238E27FC236}">
                <a16:creationId xmlns:a16="http://schemas.microsoft.com/office/drawing/2014/main" id="{C1168DBE-6952-3A21-27AF-5AC7710DE5F3}"/>
              </a:ext>
            </a:extLst>
          </p:cNvPr>
          <p:cNvSpPr>
            <a:spLocks noGrp="1"/>
          </p:cNvSpPr>
          <p:nvPr>
            <p:ph type="sldNum" sz="quarter" idx="12"/>
          </p:nvPr>
        </p:nvSpPr>
        <p:spPr/>
        <p:txBody>
          <a:bodyPr/>
          <a:lstStyle/>
          <a:p>
            <a:fld id="{1195A9E4-2CE9-4E32-BE85-7C32F0F78A6D}" type="slidenum">
              <a:rPr lang="en-GB" smtClean="0"/>
              <a:t>8</a:t>
            </a:fld>
            <a:endParaRPr lang="en-GB"/>
          </a:p>
        </p:txBody>
      </p:sp>
    </p:spTree>
    <p:extLst>
      <p:ext uri="{BB962C8B-B14F-4D97-AF65-F5344CB8AC3E}">
        <p14:creationId xmlns:p14="http://schemas.microsoft.com/office/powerpoint/2010/main" val="956297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AD15-DD6C-F309-3C36-CE6074E3AD6D}"/>
              </a:ext>
            </a:extLst>
          </p:cNvPr>
          <p:cNvSpPr txBox="1">
            <a:spLocks noGrp="1"/>
          </p:cNvSpPr>
          <p:nvPr>
            <p:ph type="title" idx="4294967295"/>
          </p:nvPr>
        </p:nvSpPr>
        <p:spPr>
          <a:xfrm>
            <a:off x="3829050" y="544357"/>
            <a:ext cx="4781550" cy="86177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Myanmar Text" panose="020B0502040204020203" pitchFamily="34" charset="0"/>
              </a:rPr>
              <a:t>Financing and challenges: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80247AA5-EBB7-9A4E-5750-B49375713703}"/>
              </a:ext>
            </a:extLst>
          </p:cNvPr>
          <p:cNvSpPr>
            <a:spLocks noGrp="1"/>
          </p:cNvSpPr>
          <p:nvPr>
            <p:ph idx="1"/>
          </p:nvPr>
        </p:nvSpPr>
        <p:spPr>
          <a:xfrm>
            <a:off x="666750" y="975244"/>
            <a:ext cx="10862897" cy="4415906"/>
          </a:xfrm>
        </p:spPr>
        <p:txBody>
          <a:bodyPr>
            <a:normAutofit fontScale="92500" lnSpcReduction="20000"/>
          </a:bodyPr>
          <a:lstStyle/>
          <a:p>
            <a:pPr marL="0" marR="0" indent="0">
              <a:lnSpc>
                <a:spcPct val="107000"/>
              </a:lnSpc>
              <a:spcBef>
                <a:spcPts val="0"/>
              </a:spcBef>
              <a:spcAft>
                <a:spcPts val="800"/>
              </a:spcAft>
              <a:buNone/>
            </a:pPr>
            <a:endParaRPr lang="en-US" sz="3300" kern="100" dirty="0">
              <a:effectLst/>
              <a:latin typeface="Calibri" panose="020F0502020204030204" pitchFamily="34" charset="0"/>
              <a:ea typeface="Calibri" panose="020F0502020204030204" pitchFamily="34" charset="0"/>
              <a:cs typeface="Myanmar Text" panose="020B0502040204020203" pitchFamily="34" charset="0"/>
            </a:endParaRPr>
          </a:p>
          <a:p>
            <a:pPr marR="0">
              <a:lnSpc>
                <a:spcPct val="107000"/>
              </a:lnSpc>
              <a:spcBef>
                <a:spcPts val="0"/>
              </a:spcBef>
              <a:spcAft>
                <a:spcPts val="800"/>
              </a:spcAft>
            </a:pPr>
            <a:r>
              <a:rPr lang="en-US" sz="3300" kern="100" dirty="0">
                <a:effectLst/>
                <a:latin typeface="Calibri" panose="020F0502020204030204" pitchFamily="34" charset="0"/>
                <a:ea typeface="Calibri" panose="020F0502020204030204" pitchFamily="34" charset="0"/>
                <a:cs typeface="Myanmar Text" panose="020B0502040204020203" pitchFamily="34" charset="0"/>
              </a:rPr>
              <a:t>Fund raising opportunity is closed at current situation in our country. </a:t>
            </a:r>
          </a:p>
          <a:p>
            <a:pPr marL="0" marR="0" indent="0">
              <a:lnSpc>
                <a:spcPct val="107000"/>
              </a:lnSpc>
              <a:spcBef>
                <a:spcPts val="0"/>
              </a:spcBef>
              <a:spcAft>
                <a:spcPts val="800"/>
              </a:spcAft>
              <a:buNone/>
            </a:pPr>
            <a:endParaRPr lang="en-US" sz="3300" kern="100" dirty="0">
              <a:effectLst/>
              <a:latin typeface="Calibri" panose="020F0502020204030204" pitchFamily="34" charset="0"/>
              <a:ea typeface="Calibri" panose="020F0502020204030204" pitchFamily="34" charset="0"/>
              <a:cs typeface="Myanmar Text" panose="020B0502040204020203" pitchFamily="34" charset="0"/>
            </a:endParaRPr>
          </a:p>
          <a:p>
            <a:pPr marL="0" marR="0">
              <a:lnSpc>
                <a:spcPct val="107000"/>
              </a:lnSpc>
              <a:spcBef>
                <a:spcPts val="0"/>
              </a:spcBef>
              <a:spcAft>
                <a:spcPts val="800"/>
              </a:spcAft>
            </a:pPr>
            <a:r>
              <a:rPr lang="en-US" sz="3300" kern="100" dirty="0">
                <a:effectLst/>
                <a:latin typeface="Calibri" panose="020F0502020204030204" pitchFamily="34" charset="0"/>
                <a:ea typeface="Calibri" panose="020F0502020204030204" pitchFamily="34" charset="0"/>
                <a:cs typeface="Myanmar Text" panose="020B0502040204020203" pitchFamily="34" charset="0"/>
              </a:rPr>
              <a:t>It is in crucial need to upgrade our TTS to be compatible with  </a:t>
            </a:r>
          </a:p>
          <a:p>
            <a:pPr marL="0" marR="0" indent="0">
              <a:lnSpc>
                <a:spcPct val="107000"/>
              </a:lnSpc>
              <a:spcBef>
                <a:spcPts val="0"/>
              </a:spcBef>
              <a:spcAft>
                <a:spcPts val="800"/>
              </a:spcAft>
              <a:buNone/>
            </a:pPr>
            <a:r>
              <a:rPr lang="en-US" sz="3300" kern="100" dirty="0">
                <a:latin typeface="Calibri" panose="020F0502020204030204" pitchFamily="34" charset="0"/>
                <a:ea typeface="Calibri" panose="020F0502020204030204" pitchFamily="34" charset="0"/>
                <a:cs typeface="Myanmar Text" panose="020B0502040204020203" pitchFamily="34" charset="0"/>
              </a:rPr>
              <a:t>   </a:t>
            </a:r>
            <a:r>
              <a:rPr lang="en-US" sz="3300" kern="100" dirty="0">
                <a:effectLst/>
                <a:latin typeface="Calibri" panose="020F0502020204030204" pitchFamily="34" charset="0"/>
                <a:ea typeface="Calibri" panose="020F0502020204030204" pitchFamily="34" charset="0"/>
                <a:cs typeface="Myanmar Text" panose="020B0502040204020203" pitchFamily="34" charset="0"/>
              </a:rPr>
              <a:t>constantly upgrading  Android version.</a:t>
            </a:r>
          </a:p>
          <a:p>
            <a:pPr marL="0" marR="0" indent="0">
              <a:lnSpc>
                <a:spcPct val="107000"/>
              </a:lnSpc>
              <a:spcBef>
                <a:spcPts val="0"/>
              </a:spcBef>
              <a:spcAft>
                <a:spcPts val="800"/>
              </a:spcAft>
              <a:buNone/>
            </a:pPr>
            <a:endParaRPr lang="en-US" sz="3300" kern="100" dirty="0">
              <a:effectLst/>
              <a:latin typeface="Calibri" panose="020F0502020204030204" pitchFamily="34" charset="0"/>
              <a:ea typeface="Calibri" panose="020F0502020204030204" pitchFamily="34" charset="0"/>
              <a:cs typeface="Myanmar Text" panose="020B0502040204020203" pitchFamily="34" charset="0"/>
            </a:endParaRPr>
          </a:p>
          <a:p>
            <a:pPr marL="0" marR="0">
              <a:lnSpc>
                <a:spcPct val="107000"/>
              </a:lnSpc>
              <a:spcBef>
                <a:spcPts val="0"/>
              </a:spcBef>
              <a:spcAft>
                <a:spcPts val="800"/>
              </a:spcAft>
            </a:pPr>
            <a:r>
              <a:rPr lang="en-US" sz="3300" kern="100" dirty="0">
                <a:effectLst/>
                <a:latin typeface="Calibri" panose="020F0502020204030204" pitchFamily="34" charset="0"/>
                <a:ea typeface="Calibri" panose="020F0502020204030204" pitchFamily="34" charset="0"/>
                <a:cs typeface="Myanmar Text" panose="020B0502040204020203" pitchFamily="34" charset="0"/>
              </a:rPr>
              <a:t> We could not imagine to be left behind.</a:t>
            </a:r>
          </a:p>
          <a:p>
            <a:endParaRPr lang="en-US" dirty="0"/>
          </a:p>
        </p:txBody>
      </p:sp>
      <p:sp>
        <p:nvSpPr>
          <p:cNvPr id="4" name="Footer Placeholder 3">
            <a:extLst>
              <a:ext uri="{FF2B5EF4-FFF2-40B4-BE49-F238E27FC236}">
                <a16:creationId xmlns:a16="http://schemas.microsoft.com/office/drawing/2014/main" id="{F16F7BF5-D290-34C1-6FDF-927135FF14C3}"/>
              </a:ext>
            </a:extLst>
          </p:cNvPr>
          <p:cNvSpPr>
            <a:spLocks noGrp="1"/>
          </p:cNvSpPr>
          <p:nvPr>
            <p:ph type="ftr" sz="quarter" idx="11"/>
          </p:nvPr>
        </p:nvSpPr>
        <p:spPr/>
        <p:txBody>
          <a:bodyPr/>
          <a:lstStyle/>
          <a:p>
            <a:r>
              <a:rPr lang="en-US" dirty="0"/>
              <a:t>#ZeroCon24</a:t>
            </a:r>
            <a:endParaRPr lang="en-GB" dirty="0"/>
          </a:p>
        </p:txBody>
      </p:sp>
      <p:sp>
        <p:nvSpPr>
          <p:cNvPr id="5" name="Slide Number Placeholder 4">
            <a:extLst>
              <a:ext uri="{FF2B5EF4-FFF2-40B4-BE49-F238E27FC236}">
                <a16:creationId xmlns:a16="http://schemas.microsoft.com/office/drawing/2014/main" id="{428DBAA7-AA57-63F6-2394-C66785BA2CBE}"/>
              </a:ext>
            </a:extLst>
          </p:cNvPr>
          <p:cNvSpPr>
            <a:spLocks noGrp="1"/>
          </p:cNvSpPr>
          <p:nvPr>
            <p:ph type="sldNum" sz="quarter" idx="12"/>
          </p:nvPr>
        </p:nvSpPr>
        <p:spPr/>
        <p:txBody>
          <a:bodyPr/>
          <a:lstStyle/>
          <a:p>
            <a:fld id="{1195A9E4-2CE9-4E32-BE85-7C32F0F78A6D}" type="slidenum">
              <a:rPr lang="en-GB" smtClean="0"/>
              <a:t>9</a:t>
            </a:fld>
            <a:endParaRPr lang="en-GB"/>
          </a:p>
        </p:txBody>
      </p:sp>
    </p:spTree>
    <p:extLst>
      <p:ext uri="{BB962C8B-B14F-4D97-AF65-F5344CB8AC3E}">
        <p14:creationId xmlns:p14="http://schemas.microsoft.com/office/powerpoint/2010/main" val="4289788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737</TotalTime>
  <Words>696</Words>
  <Application>Microsoft Office PowerPoint</Application>
  <PresentationFormat>Widescreen</PresentationFormat>
  <Paragraphs>92</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“Promoting technology &amp; independent living for  VI Persons”</vt:lpstr>
      <vt:lpstr>Working team background: </vt:lpstr>
      <vt:lpstr>What we have done to find the solution: </vt:lpstr>
      <vt:lpstr>Conducted smartphone using and computer training based on blind schools around the country, and borrowing devices.  </vt:lpstr>
      <vt:lpstr>Our work success: </vt:lpstr>
      <vt:lpstr>Mr. Soe Thar Aung </vt:lpstr>
      <vt:lpstr>Some VI youths  are self employed by our project support skilling up </vt:lpstr>
      <vt:lpstr>Project impact </vt:lpstr>
      <vt:lpstr>Financing and challenges:  </vt:lpstr>
      <vt:lpstr>Next step: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Maria Chiara Franco | Zeroproject</cp:lastModifiedBy>
  <cp:revision>93</cp:revision>
  <dcterms:created xsi:type="dcterms:W3CDTF">2022-12-05T13:52:15Z</dcterms:created>
  <dcterms:modified xsi:type="dcterms:W3CDTF">2024-02-12T20:52:09Z</dcterms:modified>
</cp:coreProperties>
</file>