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312" r:id="rId6"/>
    <p:sldId id="317" r:id="rId7"/>
    <p:sldId id="269" r:id="rId8"/>
    <p:sldId id="270" r:id="rId9"/>
    <p:sldId id="303" r:id="rId10"/>
    <p:sldId id="271" r:id="rId11"/>
    <p:sldId id="304" r:id="rId12"/>
    <p:sldId id="265" r:id="rId13"/>
    <p:sldId id="264"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4760D-2EA0-D6A9-3C44-884CF9FBB648}" name="Joanna Goode" initials="JG" userId="S::joanna@supportedemployment.ca::0da6dc85-87ea-4fb6-afdb-1495357f1a6a" providerId="AD"/>
  <p188:author id="{2BEED91B-B98E-241D-6280-0FB1D70FA617}" name="Lyne Pilon" initials="LP" userId="S::lyne@supportedemployment.ca::51413a8c-6424-404c-8143-9691c5909cf5" providerId="AD"/>
  <p188:author id="{56EEE9AA-0ED4-481F-00B5-3B8E1D461397}" name="Mary Beshai" initials="MB" userId="S::Mary@supportedemployment.ca::9449862a-4562-49fc-a1cf-04a259fe249d" providerId="AD"/>
  <p188:author id="{D2642BB8-E857-F58C-DC7A-35F9BEBB5056}" name="Mary Beshai" initials="MB" userId="S::mary@supportedemployment.ca::9449862a-4562-49fc-a1cf-04a259fe249d" providerId="AD"/>
  <p188:author id="{60AAE9C2-2CFC-88AB-CAE0-1CB9DA7521C4}" name="Brenda Piquette" initials="BP" userId="S::brenda@supportedemployment.ca::83626480-5238-460a-89a7-d1de746ba99a" providerId="AD"/>
  <p188:author id="{B81B65CA-A5B3-4977-45DA-B7632E08467A}" name="Małgorzata Grobelna" initials="MG" userId="S::m.grobelna@zeroproject.org::d9b1d87b-2ac2-4316-a934-7b9902abc8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192B0"/>
    <a:srgbClr val="FDB719"/>
    <a:srgbClr val="F67E22"/>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F4067AC-4DA6-47DD-9DAA-82F8496AEA1D}" type="datetimeFigureOut">
              <a:rPr lang="en-GB" smtClean="0"/>
              <a:t>20/02/2025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1BB6916-6BB4-491D-A9F6-98CF7382B083}" type="datetimeFigureOut">
              <a:rPr lang="en-GB" smtClean="0"/>
              <a:t>20/02/2025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Visual Description:</a:t>
            </a:r>
          </a:p>
          <a:p>
            <a:r>
              <a:rPr lang="en-US" err="1"/>
              <a:t>MentorAbility</a:t>
            </a:r>
            <a:r>
              <a:rPr lang="en-US"/>
              <a:t> Canada. Mary Beshai, Director </a:t>
            </a:r>
            <a:r>
              <a:rPr lang="en-US" err="1"/>
              <a:t>MentorAbility</a:t>
            </a:r>
            <a:r>
              <a:rPr lang="en-US"/>
              <a:t> Canada. Canadian Association for Supported Employment (CASE). Canada. Disabled Peoples Organizations as 360° Facilitators. Friday 7 March 2025 | 13:40 – 15:00.</a:t>
            </a:r>
            <a:endParaRPr lang="en-US">
              <a:ea typeface="Calibri"/>
              <a:cs typeface="Calibri"/>
            </a:endParaRPr>
          </a:p>
          <a:p>
            <a:endParaRPr lang="en-US">
              <a:ea typeface="Calibri"/>
              <a:cs typeface="Calibri"/>
            </a:endParaRPr>
          </a:p>
          <a:p>
            <a:r>
              <a:rPr lang="en-US">
                <a:ea typeface="Calibri"/>
                <a:cs typeface="Calibri"/>
              </a:rPr>
              <a:t>Content Overview:</a:t>
            </a:r>
            <a:endParaRPr lang="en-US"/>
          </a:p>
          <a:p>
            <a:r>
              <a:rPr lang="en-US">
                <a:ea typeface="Calibri" panose="020F0502020204030204"/>
                <a:cs typeface="Calibri" panose="020F0502020204030204"/>
              </a:rPr>
              <a:t>Cover slide with session details.</a:t>
            </a:r>
          </a:p>
          <a:p>
            <a:endParaRPr lang="en-US">
              <a:ea typeface="Calibri" panose="020F0502020204030204"/>
              <a:cs typeface="Calibri" panose="020F0502020204030204"/>
            </a:endParaRPr>
          </a:p>
          <a:p>
            <a:r>
              <a:rPr lang="en-US">
                <a:ea typeface="Calibri" panose="020F0502020204030204"/>
                <a:cs typeface="Calibri" panose="020F0502020204030204"/>
              </a:rPr>
              <a:t>Speaking Notes:</a:t>
            </a:r>
            <a:endParaRPr lang="en-US"/>
          </a:p>
          <a:p>
            <a:r>
              <a:rPr lang="en-US"/>
              <a:t>Welcome. I’m Mary Beshai and I’m the Director of </a:t>
            </a:r>
            <a:r>
              <a:rPr lang="en-US" err="1"/>
              <a:t>MentorAbility</a:t>
            </a:r>
            <a:r>
              <a:rPr lang="en-US"/>
              <a:t> Canada with the Canadian Association of Supported Employment or CASE. I am thrilled to be here today! I am a middle aged woman with dark curly hair, and am wearing xxx. During this session, I'll explain how a national network of employment service providers across Canada are raising awareness about workplace disability inclusion and are connecting job seekers who experience disability and employers through the </a:t>
            </a:r>
            <a:r>
              <a:rPr lang="en-US" err="1"/>
              <a:t>MentorAbility</a:t>
            </a:r>
            <a:r>
              <a:rPr lang="en-US"/>
              <a:t> Canada initiative. </a:t>
            </a:r>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Visual Description:</a:t>
            </a:r>
            <a:endParaRPr lang="en-US" dirty="0"/>
          </a:p>
          <a:p>
            <a:r>
              <a:rPr lang="en-CA" dirty="0">
                <a:ea typeface="Calibri"/>
                <a:cs typeface="Calibri"/>
              </a:rPr>
              <a:t>No visual. Includes two QR codes.</a:t>
            </a:r>
            <a:endParaRPr lang="en-CA" dirty="0"/>
          </a:p>
          <a:p>
            <a:endParaRPr lang="en-CA"/>
          </a:p>
          <a:p>
            <a:r>
              <a:rPr lang="en-CA" dirty="0"/>
              <a:t>Content Overview:</a:t>
            </a:r>
            <a:endParaRPr lang="en-US" dirty="0"/>
          </a:p>
          <a:p>
            <a:r>
              <a:rPr lang="en-CA" dirty="0"/>
              <a:t>Phase 2 of </a:t>
            </a:r>
            <a:r>
              <a:rPr lang="en-CA" dirty="0" err="1"/>
              <a:t>MentorAbility</a:t>
            </a:r>
            <a:r>
              <a:rPr lang="en-CA" dirty="0"/>
              <a:t> is currently in progress and steps are being taken to ensure the program and products can continue to be leveraged in communities in the long term.</a:t>
            </a:r>
            <a:endParaRPr lang="en-CA" dirty="0">
              <a:ea typeface="Calibri"/>
              <a:cs typeface="Calibri"/>
            </a:endParaRPr>
          </a:p>
          <a:p>
            <a:endParaRPr lang="en-CA"/>
          </a:p>
          <a:p>
            <a:r>
              <a:rPr lang="en-CA" dirty="0"/>
              <a:t>Speaking Notes:</a:t>
            </a:r>
            <a:endParaRPr lang="en-US" dirty="0"/>
          </a:p>
          <a:p>
            <a:r>
              <a:rPr lang="en-CA" dirty="0"/>
              <a:t>Phase 2 of </a:t>
            </a:r>
            <a:r>
              <a:rPr lang="en-CA" dirty="0" err="1"/>
              <a:t>MentorAbility</a:t>
            </a:r>
            <a:r>
              <a:rPr lang="en-CA" dirty="0"/>
              <a:t> is now in the works and includes preparing existing and new partners, including community organizations and employers, for long-term success. While a national coordinating team is essential to establish the initiative, community-based work can continue at program completion.</a:t>
            </a:r>
            <a:endParaRPr lang="en-CA" dirty="0">
              <a:ea typeface="Calibri"/>
              <a:cs typeface="Calibri"/>
            </a:endParaRPr>
          </a:p>
          <a:p>
            <a:r>
              <a:rPr lang="en-CA" dirty="0"/>
              <a:t> </a:t>
            </a:r>
            <a:endParaRPr lang="en-CA" dirty="0">
              <a:ea typeface="Calibri"/>
              <a:cs typeface="Calibri"/>
            </a:endParaRPr>
          </a:p>
          <a:p>
            <a:r>
              <a:rPr lang="en-CA" dirty="0"/>
              <a:t>After phase 2, we anticipate that organizations will continue to leverage mentoring practices for recruitment and onboarding, either using the </a:t>
            </a:r>
            <a:r>
              <a:rPr lang="en-CA" dirty="0" err="1"/>
              <a:t>MentorAbility</a:t>
            </a:r>
            <a:r>
              <a:rPr lang="en-CA" dirty="0"/>
              <a:t> framework or an adapted version that fits their needs. The program is replicable and adaptable. Existing resources, networking, and collaborations will continue to strengthen community relationships and organizational capacity.</a:t>
            </a:r>
            <a:endParaRPr lang="en-CA" dirty="0">
              <a:ea typeface="Calibri"/>
              <a:cs typeface="Calibri"/>
            </a:endParaRPr>
          </a:p>
          <a:p>
            <a:r>
              <a:rPr lang="en-CA" dirty="0"/>
              <a:t> </a:t>
            </a:r>
            <a:endParaRPr lang="en-CA" dirty="0">
              <a:ea typeface="Calibri"/>
              <a:cs typeface="Calibri"/>
            </a:endParaRPr>
          </a:p>
          <a:p>
            <a:r>
              <a:rPr lang="en-CA" dirty="0"/>
              <a:t>Service providers and employers can continue to take complimentary learning offerings through CASE. And the research products will remain available and will continue to inform mentoring programs and employer disability inclusion practices.</a:t>
            </a:r>
            <a:endParaRPr lang="en-CA" dirty="0">
              <a:ea typeface="Calibri"/>
              <a:cs typeface="Calibri"/>
            </a:endParaRPr>
          </a:p>
          <a:p>
            <a:r>
              <a:rPr lang="en-CA" dirty="0"/>
              <a:t> </a:t>
            </a:r>
            <a:endParaRPr lang="en-CA" dirty="0">
              <a:ea typeface="Calibri"/>
              <a:cs typeface="Calibri"/>
            </a:endParaRPr>
          </a:p>
          <a:p>
            <a:r>
              <a:rPr lang="en-CA" dirty="0"/>
              <a:t>For more information about </a:t>
            </a:r>
            <a:r>
              <a:rPr lang="en-CA" dirty="0" err="1"/>
              <a:t>MentorAbility</a:t>
            </a:r>
            <a:r>
              <a:rPr lang="en-CA" dirty="0"/>
              <a:t>, you can access our website using this QR code or go to supportedemployment.ca. And that’s it for our presentation.</a:t>
            </a:r>
            <a:endParaRPr lang="en-CA" dirty="0">
              <a:ea typeface="Calibri"/>
              <a:cs typeface="Calibri"/>
            </a:endParaRPr>
          </a:p>
          <a:p>
            <a:r>
              <a:rPr lang="en-CA" dirty="0"/>
              <a:t> </a:t>
            </a:r>
            <a:endParaRPr lang="en-CA" dirty="0">
              <a:ea typeface="Calibri"/>
              <a:cs typeface="Calibri"/>
            </a:endParaRPr>
          </a:p>
          <a:p>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70266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8272-D57F-C2C7-4A0C-006D1790D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4399C-9BFC-891B-5983-E697DF5DE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46302-B6A0-37FD-C557-9085259D3FB9}"/>
              </a:ext>
            </a:extLst>
          </p:cNvPr>
          <p:cNvSpPr>
            <a:spLocks noGrp="1"/>
          </p:cNvSpPr>
          <p:nvPr>
            <p:ph type="body" idx="1"/>
          </p:nvPr>
        </p:nvSpPr>
        <p:spPr/>
        <p:txBody>
          <a:bodyPr/>
          <a:lstStyle/>
          <a:p>
            <a:r>
              <a:rPr lang="en-CA"/>
              <a:t>Visual Description:</a:t>
            </a:r>
            <a:endParaRPr lang="en-US"/>
          </a:p>
          <a:p>
            <a:r>
              <a:rPr lang="en-CA">
                <a:ea typeface="Calibri"/>
                <a:cs typeface="Calibri"/>
              </a:rPr>
              <a:t>The CASE logo, </a:t>
            </a:r>
            <a:r>
              <a:rPr lang="en-CA" err="1">
                <a:ea typeface="Calibri"/>
                <a:cs typeface="Calibri"/>
              </a:rPr>
              <a:t>MentorAbility</a:t>
            </a:r>
            <a:r>
              <a:rPr lang="en-CA">
                <a:ea typeface="Calibri"/>
                <a:cs typeface="Calibri"/>
              </a:rPr>
              <a:t> logo, and the wordmark for the Government of Canada.</a:t>
            </a:r>
          </a:p>
          <a:p>
            <a:endParaRPr lang="en-CA"/>
          </a:p>
          <a:p>
            <a:r>
              <a:rPr lang="en-CA"/>
              <a:t>Content Overview:</a:t>
            </a:r>
            <a:endParaRPr lang="en-US"/>
          </a:p>
          <a:p>
            <a:r>
              <a:rPr lang="en-CA"/>
              <a:t>The Canadian Association for Supported Employment (CASE) is a national association for the supported employment sector in Canada.</a:t>
            </a:r>
            <a:endParaRPr lang="en-CA">
              <a:ea typeface="Calibri"/>
              <a:cs typeface="Calibri"/>
            </a:endParaRPr>
          </a:p>
          <a:p>
            <a:endParaRPr lang="en-CA">
              <a:ea typeface="Calibri"/>
              <a:cs typeface="Calibri"/>
            </a:endParaRPr>
          </a:p>
          <a:p>
            <a:r>
              <a:rPr lang="en-CA"/>
              <a:t>Speaking Notes:</a:t>
            </a:r>
            <a:endParaRPr lang="en-US"/>
          </a:p>
          <a:p>
            <a:r>
              <a:rPr lang="en-US" err="1"/>
              <a:t>MentorAbility</a:t>
            </a:r>
            <a:r>
              <a:rPr lang="en-US"/>
              <a:t> is a mentoring initiative of CASE. CASE is a national association for supported employment service providers in Canada. Supported employment provides services and supports for persons experiencing any type of disability so that they can find and retain competitively paid, purposeful employment. CASE facilitates opportunities for service providers to increase workplace disability inclusion. </a:t>
            </a:r>
            <a:endParaRPr lang="en-US">
              <a:ea typeface="Calibri"/>
              <a:cs typeface="Calibri"/>
            </a:endParaRPr>
          </a:p>
          <a:p>
            <a:r>
              <a:rPr lang="en-US"/>
              <a:t> </a:t>
            </a:r>
            <a:endParaRPr lang="en-CA"/>
          </a:p>
          <a:p>
            <a:r>
              <a:rPr lang="en-US"/>
              <a:t>We work and collaborate with employment service providers, employers of all sizes, industry associations, community organizations, and persons experiencing disability toward increased employment or self-employment.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B7273E40-16F2-9B85-C20D-E92464C48360}"/>
              </a:ext>
            </a:extLst>
          </p:cNvPr>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410093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endParaRPr lang="en-US"/>
          </a:p>
          <a:p>
            <a:r>
              <a:rPr lang="en-CA"/>
              <a:t>Map of Canada with the name/logo of each MentorAbility Hub in their respective province or territory.</a:t>
            </a:r>
            <a:endParaRPr lang="en-US"/>
          </a:p>
          <a:p>
            <a:endParaRPr lang="en-CA"/>
          </a:p>
          <a:p>
            <a:r>
              <a:rPr lang="en-CA"/>
              <a:t>Content Overview:</a:t>
            </a:r>
          </a:p>
          <a:p>
            <a:r>
              <a:rPr lang="en-CA" err="1"/>
              <a:t>MentorAbility</a:t>
            </a:r>
            <a:r>
              <a:rPr lang="en-CA"/>
              <a:t> Canada promotes employment for persons experiencing disability and is coordinated nationally by CASE in collaboration with partners across Canada.</a:t>
            </a:r>
          </a:p>
          <a:p>
            <a:endParaRPr lang="en-CA"/>
          </a:p>
          <a:p>
            <a:r>
              <a:rPr lang="en-CA"/>
              <a:t>Speaking Notes:</a:t>
            </a:r>
            <a:endParaRPr lang="en-US"/>
          </a:p>
          <a:p>
            <a:r>
              <a:rPr lang="en-US" err="1"/>
              <a:t>MentorAbility</a:t>
            </a:r>
            <a:r>
              <a:rPr lang="en-US"/>
              <a:t> promotes the recruitment, employment, retention and advancement of persons experiencing disability. </a:t>
            </a:r>
            <a:r>
              <a:rPr lang="en-US" err="1"/>
              <a:t>MentorAbility</a:t>
            </a:r>
            <a:r>
              <a:rPr lang="en-US"/>
              <a:t> Canada is coordinated nationally by CASE with funding from the Government of Canada. Initially, we started as a pilot project in two provinces and have now scaled up across the country.</a:t>
            </a:r>
            <a:endParaRPr lang="en-US">
              <a:ea typeface="Calibri"/>
              <a:cs typeface="Calibri"/>
            </a:endParaRPr>
          </a:p>
          <a:p>
            <a:r>
              <a:rPr lang="en-US"/>
              <a:t> </a:t>
            </a:r>
            <a:endParaRPr lang="en-US">
              <a:ea typeface="Calibri"/>
              <a:cs typeface="Calibri"/>
            </a:endParaRPr>
          </a:p>
          <a:p>
            <a:r>
              <a:rPr lang="en-US"/>
              <a:t>We work in collaboration with implementing partners called </a:t>
            </a:r>
            <a:r>
              <a:rPr lang="en-US" err="1"/>
              <a:t>MentorAbility</a:t>
            </a:r>
            <a:r>
              <a:rPr lang="en-US"/>
              <a:t> Hubs, with one Hub in each province and territory. The hubs work with community-based partners and local employers. We also collaborate with national and international organizations on research and to share best practices. Altogether, this is the </a:t>
            </a:r>
            <a:r>
              <a:rPr lang="en-US" err="1"/>
              <a:t>MentorAbility</a:t>
            </a:r>
            <a:r>
              <a:rPr lang="en-US"/>
              <a:t> network.</a:t>
            </a:r>
            <a:endParaRPr lang="en-US">
              <a:ea typeface="Calibri"/>
              <a:cs typeface="Calibri"/>
            </a:endParaRPr>
          </a:p>
          <a:p>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420378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p>
          <a:p>
            <a:r>
              <a:rPr lang="en-CA">
                <a:ea typeface="Calibri"/>
                <a:cs typeface="Calibri"/>
              </a:rPr>
              <a:t>Circle contains Facilitate Mentorships with text on side: Host Networking and Learning Events, Raise Awareness through Social Media, Research and Share Evidence-Based Practices.</a:t>
            </a:r>
          </a:p>
          <a:p>
            <a:endParaRPr lang="en-CA"/>
          </a:p>
          <a:p>
            <a:r>
              <a:rPr lang="en-CA"/>
              <a:t>Content Overview:</a:t>
            </a:r>
            <a:endParaRPr lang="en-CA">
              <a:ea typeface="Calibri"/>
              <a:cs typeface="Calibri"/>
            </a:endParaRPr>
          </a:p>
          <a:p>
            <a:r>
              <a:rPr lang="en-CA"/>
              <a:t>MentorAbility is more than a mentoring initiative, which is one of the reasons this program is so effective.</a:t>
            </a:r>
            <a:endParaRPr lang="en-CA">
              <a:ea typeface="Calibri"/>
              <a:cs typeface="Calibri"/>
            </a:endParaRPr>
          </a:p>
          <a:p>
            <a:endParaRPr lang="en-CA">
              <a:ea typeface="Calibri"/>
              <a:cs typeface="Calibri"/>
            </a:endParaRPr>
          </a:p>
          <a:p>
            <a:r>
              <a:rPr lang="en-CA">
                <a:ea typeface="Calibri"/>
                <a:cs typeface="Calibri"/>
              </a:rPr>
              <a:t>Speaking Notes:</a:t>
            </a:r>
          </a:p>
          <a:p>
            <a:r>
              <a:rPr lang="en-CA"/>
              <a:t>MentorAbility is about much more than mentoring, which is one of the reasons this program is so effective. While our main activity is facilitating mentorships, we also host networking and learning events to share knowledge about workplace disability inclusion and to bring together service providers and employers. </a:t>
            </a:r>
            <a:endParaRPr lang="en-CA">
              <a:ea typeface="Calibri"/>
              <a:cs typeface="Calibri"/>
            </a:endParaRPr>
          </a:p>
          <a:p>
            <a:r>
              <a:rPr lang="en-CA"/>
              <a:t> </a:t>
            </a:r>
            <a:endParaRPr lang="en-CA">
              <a:ea typeface="Calibri"/>
              <a:cs typeface="Calibri"/>
            </a:endParaRPr>
          </a:p>
          <a:p>
            <a:r>
              <a:rPr lang="en-CA"/>
              <a:t>Awareness about disability inclusion is created through social media campaigns. And we conduct research around disability mentoring with our partners and share the resulting evidence-based practices.</a:t>
            </a:r>
            <a:endParaRPr lang="en-CA">
              <a:ea typeface="Calibri"/>
              <a:cs typeface="Calibri"/>
            </a:endParaRPr>
          </a:p>
          <a:p>
            <a:r>
              <a:rPr lang="en-CA"/>
              <a:t> </a:t>
            </a:r>
            <a:endParaRPr lang="en-CA">
              <a:ea typeface="Calibri"/>
              <a:cs typeface="Calibri"/>
            </a:endParaRPr>
          </a:p>
          <a:p>
            <a:endParaRPr lang="en-CA">
              <a:ea typeface="Calibri"/>
              <a:cs typeface="Calibri"/>
            </a:endParaRPr>
          </a:p>
          <a:p>
            <a:endParaRPr lang="en-CA">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97252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p>
          <a:p>
            <a:r>
              <a:rPr lang="en-CA"/>
              <a:t>Photo of a mentee and mentor in high visibility vests standing next to each other in front of a luggage belt and a wall with Air North.</a:t>
            </a:r>
            <a:endParaRPr lang="en-CA">
              <a:ea typeface="Calibri"/>
              <a:cs typeface="Calibri"/>
            </a:endParaRPr>
          </a:p>
          <a:p>
            <a:endParaRPr lang="en-CA"/>
          </a:p>
          <a:p>
            <a:r>
              <a:rPr lang="en-CA"/>
              <a:t>Content Overview:</a:t>
            </a:r>
            <a:endParaRPr lang="en-CA">
              <a:ea typeface="Calibri"/>
              <a:cs typeface="Calibri"/>
            </a:endParaRPr>
          </a:p>
          <a:p>
            <a:r>
              <a:rPr lang="en-CA"/>
              <a:t>Every mentorship experience is tailored to the unique needs of the mentee and mentor as well as the region.</a:t>
            </a:r>
            <a:endParaRPr lang="en-CA">
              <a:ea typeface="Calibri"/>
              <a:cs typeface="Calibri"/>
            </a:endParaRPr>
          </a:p>
          <a:p>
            <a:endParaRPr lang="en-CA">
              <a:ea typeface="Calibri"/>
              <a:cs typeface="Calibri"/>
            </a:endParaRPr>
          </a:p>
          <a:p>
            <a:r>
              <a:rPr lang="en-CA">
                <a:ea typeface="Calibri"/>
                <a:cs typeface="Calibri"/>
              </a:rPr>
              <a:t>Speaking Notes:</a:t>
            </a:r>
          </a:p>
          <a:p>
            <a:r>
              <a:rPr lang="en-CA"/>
              <a:t>Another factor that contributes to strengthening outcomes is that every </a:t>
            </a:r>
            <a:r>
              <a:rPr lang="en-CA" err="1"/>
              <a:t>MentorAbility</a:t>
            </a:r>
            <a:r>
              <a:rPr lang="en-CA"/>
              <a:t> experience is unique. Every experience is personalized for the unique needs of the mentee and the mentor. Together, they choose the format and length of the mentorship - which is kept short for busy employers - and whether it’ll be virtual or in person. Virtual mentorships allow mentees to access a Mentor anywhere in the country. </a:t>
            </a:r>
            <a:endParaRPr lang="en-CA">
              <a:ea typeface="Calibri"/>
              <a:cs typeface="Calibri"/>
            </a:endParaRPr>
          </a:p>
          <a:p>
            <a:r>
              <a:rPr lang="en-CA"/>
              <a:t> </a:t>
            </a:r>
            <a:endParaRPr lang="en-CA">
              <a:ea typeface="Calibri"/>
              <a:cs typeface="Calibri"/>
            </a:endParaRPr>
          </a:p>
          <a:p>
            <a:r>
              <a:rPr lang="en-CA"/>
              <a:t>In addition, the </a:t>
            </a:r>
            <a:r>
              <a:rPr lang="en-CA" err="1"/>
              <a:t>MentorAbility</a:t>
            </a:r>
            <a:r>
              <a:rPr lang="en-CA"/>
              <a:t> Hubs can adapt the program to meet their regional needs, for instance to offer culturally adapted community engagement as well as supports for Indigenous clients. </a:t>
            </a:r>
            <a:endParaRPr lang="en-CA">
              <a:ea typeface="Calibri"/>
              <a:cs typeface="Calibri"/>
            </a:endParaRPr>
          </a:p>
          <a:p>
            <a:endParaRPr lang="en-CA">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68827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Visual Description:</a:t>
            </a:r>
          </a:p>
          <a:p>
            <a:r>
              <a:rPr lang="en-US" dirty="0"/>
              <a:t>In a circle with arrows joining them are the words: Mentor/Employer, Mentee, Mentorship Facilitator/Community Partner.</a:t>
            </a:r>
            <a:endParaRPr lang="en-US" dirty="0">
              <a:ea typeface="Calibri"/>
              <a:cs typeface="Calibri"/>
            </a:endParaRPr>
          </a:p>
          <a:p>
            <a:endParaRPr lang="en-US">
              <a:ea typeface="Calibri"/>
              <a:cs typeface="Calibri"/>
            </a:endParaRPr>
          </a:p>
          <a:p>
            <a:r>
              <a:rPr lang="en-US" dirty="0">
                <a:ea typeface="Calibri"/>
                <a:cs typeface="Calibri"/>
              </a:rPr>
              <a:t>Content Overview:</a:t>
            </a:r>
          </a:p>
          <a:p>
            <a:r>
              <a:rPr lang="en-US" dirty="0"/>
              <a:t>Each of the </a:t>
            </a:r>
            <a:r>
              <a:rPr lang="en-US" dirty="0" err="1"/>
              <a:t>MentorAbility</a:t>
            </a:r>
            <a:r>
              <a:rPr lang="en-US" dirty="0"/>
              <a:t> participants – the mentee, the mentor and their organization/the employer, and the mentorship facilitator and their organization/the community partner – have unique knowledge to share and will learn from the experience.</a:t>
            </a:r>
            <a:endParaRPr lang="en-US" dirty="0">
              <a:ea typeface="Calibri"/>
              <a:cs typeface="Calibri"/>
            </a:endParaRPr>
          </a:p>
          <a:p>
            <a:endParaRPr lang="en-US">
              <a:ea typeface="Calibri"/>
              <a:cs typeface="Calibri"/>
            </a:endParaRPr>
          </a:p>
          <a:p>
            <a:r>
              <a:rPr lang="en-US" dirty="0">
                <a:ea typeface="Calibri"/>
                <a:cs typeface="Calibri"/>
              </a:rPr>
              <a:t>Speaking Notes:</a:t>
            </a:r>
          </a:p>
          <a:p>
            <a:r>
              <a:rPr lang="en-US" dirty="0"/>
              <a:t>The participants include the mentees, the mentors and their organizations, who are the employers, and the mentorship facilitators, who are with a </a:t>
            </a:r>
            <a:r>
              <a:rPr lang="en-US" dirty="0" err="1"/>
              <a:t>MentorAbility</a:t>
            </a:r>
            <a:r>
              <a:rPr lang="en-US" dirty="0"/>
              <a:t> Hub or a community partner. Every participant has a unique perspective and knowledge to contribute to the mentorship and will also learn from this experience. And the organizations also benefit too.</a:t>
            </a:r>
            <a:endParaRPr lang="en-US" dirty="0">
              <a:ea typeface="Calibri"/>
              <a:cs typeface="Calibri"/>
            </a:endParaRPr>
          </a:p>
          <a:p>
            <a:r>
              <a:rPr lang="en-US" dirty="0"/>
              <a:t> </a:t>
            </a:r>
            <a:endParaRPr lang="en-US" dirty="0">
              <a:ea typeface="Calibri"/>
              <a:cs typeface="Calibri"/>
            </a:endParaRPr>
          </a:p>
          <a:p>
            <a:r>
              <a:rPr lang="en-US" dirty="0"/>
              <a:t>The Mentorship Facilitators gain a new career exploration tool and they have a very unique role to connect the mentees and the mentors and to offer new learning opportunities…</a:t>
            </a:r>
            <a:endParaRPr lang="en-US" dirty="0">
              <a:ea typeface="Calibri"/>
              <a:cs typeface="Calibri"/>
            </a:endParaRPr>
          </a:p>
          <a:p>
            <a:r>
              <a:rPr lang="en-US" dirty="0"/>
              <a:t>…to the Mentees who gain career confidence, advocacy skills, and self-determination. </a:t>
            </a:r>
            <a:endParaRPr lang="en-US" dirty="0">
              <a:ea typeface="Calibri"/>
              <a:cs typeface="Calibri"/>
            </a:endParaRPr>
          </a:p>
          <a:p>
            <a:r>
              <a:rPr lang="en-US" dirty="0"/>
              <a:t>…and to the Mentors and their Organizations who gain professional development and improve their inclusion knowledge and local connections to a new talent pipeline.</a:t>
            </a:r>
            <a:endParaRPr lang="en-US" dirty="0">
              <a:ea typeface="Calibri"/>
              <a:cs typeface="Calibri"/>
            </a:endParaRPr>
          </a:p>
          <a:p>
            <a:r>
              <a:rPr lang="en-US" dirty="0"/>
              <a:t> </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96669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endParaRPr lang="en-US"/>
          </a:p>
          <a:p>
            <a:r>
              <a:rPr lang="en-CA">
                <a:ea typeface="Calibri"/>
                <a:cs typeface="Calibri"/>
              </a:rPr>
              <a:t>No visual.</a:t>
            </a:r>
          </a:p>
          <a:p>
            <a:endParaRPr lang="en-CA"/>
          </a:p>
          <a:p>
            <a:r>
              <a:rPr lang="en-CA"/>
              <a:t>Content Overview:</a:t>
            </a:r>
            <a:endParaRPr lang="en-US"/>
          </a:p>
          <a:p>
            <a:r>
              <a:rPr lang="en-CA"/>
              <a:t>The MentorAbility initiative has facilitated more than 1,300 mentorship experiences and gained 170-plus mentorship facilitators across Canada.</a:t>
            </a:r>
            <a:endParaRPr lang="en-CA">
              <a:ea typeface="Calibri"/>
              <a:cs typeface="Calibri"/>
            </a:endParaRPr>
          </a:p>
          <a:p>
            <a:endParaRPr lang="en-CA">
              <a:ea typeface="Calibri"/>
              <a:cs typeface="Calibri"/>
            </a:endParaRPr>
          </a:p>
          <a:p>
            <a:r>
              <a:rPr lang="en-CA"/>
              <a:t>Speaking Notes:</a:t>
            </a:r>
            <a:endParaRPr lang="en-US"/>
          </a:p>
          <a:p>
            <a:r>
              <a:rPr lang="en-CA"/>
              <a:t>Since MentorAbility started in 2019, more than 1,300 mentorship experiences have been facilitated in urban and rural communities in every province and territory, which is saying a lot for a country as vast and diverse as Canada. That’s why program flexibility has been essential for the success of the program.</a:t>
            </a:r>
            <a:endParaRPr lang="en-CA">
              <a:ea typeface="Calibri"/>
              <a:cs typeface="Calibri"/>
            </a:endParaRPr>
          </a:p>
          <a:p>
            <a:r>
              <a:rPr lang="en-CA"/>
              <a:t> </a:t>
            </a:r>
            <a:endParaRPr lang="en-CA">
              <a:ea typeface="Calibri"/>
              <a:cs typeface="Calibri"/>
            </a:endParaRPr>
          </a:p>
          <a:p>
            <a:r>
              <a:rPr lang="en-CA"/>
              <a:t>And we now also have more than 170 mentorship facilitators across the country who can facilitate mentorship matches. </a:t>
            </a:r>
            <a:endParaRPr lang="en-CA">
              <a:ea typeface="Calibri"/>
              <a:cs typeface="Calibri"/>
            </a:endParaRPr>
          </a:p>
          <a:p>
            <a:r>
              <a:rPr lang="en-CA"/>
              <a:t> </a:t>
            </a:r>
            <a:endParaRPr lang="en-CA">
              <a:ea typeface="Calibri"/>
              <a:cs typeface="Calibri"/>
            </a:endParaRPr>
          </a:p>
          <a:p>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4917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endParaRPr lang="en-US">
              <a:ea typeface="Calibri" panose="020F0502020204030204"/>
              <a:cs typeface="Calibri" panose="020F0502020204030204"/>
            </a:endParaRPr>
          </a:p>
          <a:p>
            <a:r>
              <a:rPr lang="en-CA">
                <a:ea typeface="Calibri"/>
                <a:cs typeface="Calibri"/>
              </a:rPr>
              <a:t>No visual.</a:t>
            </a:r>
          </a:p>
          <a:p>
            <a:endParaRPr lang="en-CA"/>
          </a:p>
          <a:p>
            <a:r>
              <a:rPr lang="en-CA"/>
              <a:t>Content Overview:</a:t>
            </a:r>
            <a:endParaRPr lang="en-US"/>
          </a:p>
          <a:p>
            <a:r>
              <a:rPr lang="en-CA"/>
              <a:t>MentorAbility supports the career development of persons experiencing disability and helps employers learn about disability inclusion in their workplace.</a:t>
            </a:r>
            <a:endParaRPr lang="en-CA">
              <a:ea typeface="Calibri"/>
              <a:cs typeface="Calibri"/>
            </a:endParaRPr>
          </a:p>
          <a:p>
            <a:endParaRPr lang="en-CA"/>
          </a:p>
          <a:p>
            <a:r>
              <a:rPr lang="en-CA"/>
              <a:t>Speaking Notes:</a:t>
            </a:r>
            <a:endParaRPr lang="en-US"/>
          </a:p>
          <a:p>
            <a:r>
              <a:rPr lang="en-CA"/>
              <a:t>Overall, we've learned that MentorAbility is effective at supporting the career exploration of persons experiencing disability so that they have a better sense of the next steps to take on the path to meaningful, long-term employment or self-employment. </a:t>
            </a:r>
            <a:endParaRPr lang="en-CA">
              <a:ea typeface="Calibri"/>
              <a:cs typeface="Calibri"/>
            </a:endParaRPr>
          </a:p>
          <a:p>
            <a:r>
              <a:rPr lang="en-CA"/>
              <a:t> </a:t>
            </a:r>
            <a:endParaRPr lang="en-CA">
              <a:ea typeface="Calibri"/>
              <a:cs typeface="Calibri"/>
            </a:endParaRPr>
          </a:p>
          <a:p>
            <a:r>
              <a:rPr lang="en-CA"/>
              <a:t>And mentorship experiences help employers to gain a better understanding of disability and what disability inclusion can look like in their workplace.</a:t>
            </a:r>
            <a:endParaRPr lang="en-CA">
              <a:ea typeface="Calibri"/>
              <a:cs typeface="Calibri"/>
            </a:endParaRPr>
          </a:p>
          <a:p>
            <a:r>
              <a:rPr lang="en-CA"/>
              <a:t> </a:t>
            </a:r>
            <a:endParaRPr lang="en-CA">
              <a:ea typeface="Calibri"/>
              <a:cs typeface="Calibri"/>
            </a:endParaRPr>
          </a:p>
          <a:p>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79312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Visual Description:</a:t>
            </a:r>
            <a:endParaRPr lang="en-US"/>
          </a:p>
          <a:p>
            <a:r>
              <a:rPr lang="en-CA"/>
              <a:t>Photo of a mentor and a mentee wearing aprons and working on a large table in a commercial kitchen. Includes a QR code.</a:t>
            </a:r>
            <a:endParaRPr lang="en-CA">
              <a:ea typeface="Calibri"/>
              <a:cs typeface="Calibri"/>
            </a:endParaRPr>
          </a:p>
          <a:p>
            <a:endParaRPr lang="en-CA"/>
          </a:p>
          <a:p>
            <a:r>
              <a:rPr lang="en-CA"/>
              <a:t>Content Overview:</a:t>
            </a:r>
            <a:endParaRPr lang="en-US"/>
          </a:p>
          <a:p>
            <a:r>
              <a:rPr lang="en-CA"/>
              <a:t>The story of Mark, an immigrant experiencing disability who had a successful mentorship experience in a local bakery.</a:t>
            </a:r>
            <a:endParaRPr lang="en-CA">
              <a:ea typeface="Calibri"/>
              <a:cs typeface="Calibri"/>
            </a:endParaRPr>
          </a:p>
          <a:p>
            <a:endParaRPr lang="en-CA"/>
          </a:p>
          <a:p>
            <a:r>
              <a:rPr lang="en-CA"/>
              <a:t>Speaking Notes:</a:t>
            </a:r>
            <a:endParaRPr lang="en-US"/>
          </a:p>
          <a:p>
            <a:r>
              <a:rPr lang="en-CA"/>
              <a:t>I'd like to share the personal story behind one of these numbers. As a new immigrant who also experienced disability, Mark faced many barriers to employment. Mark was interested in the food industry, so the mentorship facilitator matched him with a local chocolate bakery. The mentorship experience provided the information Mark needed to decide that he did enjoy working in the food industry and in a bakery. And it allowed the bakery owners to see the potential in a worker experiencing disability. This match was so successful that the owners hired Mark as an employee. You can scan the QR code for a video of Mark telling his story.</a:t>
            </a:r>
            <a:endParaRPr lang="en-CA">
              <a:ea typeface="Calibri"/>
              <a:cs typeface="Calibri"/>
            </a:endParaRPr>
          </a:p>
          <a:p>
            <a:r>
              <a:rPr lang="en-CA"/>
              <a:t> </a:t>
            </a:r>
            <a:endParaRPr lang="en-CA">
              <a:ea typeface="Calibri"/>
              <a:cs typeface="Calibri"/>
            </a:endParaRPr>
          </a:p>
          <a:p>
            <a:r>
              <a:rPr lang="en-CA"/>
              <a:t>Employment opportunities sometimes occur with the employer who did the mentorship, but they can also occur shortly after the mentorship with another employer due to the mentee’s increased confidence and career awareness, strengthened professional networks, and other benefits.</a:t>
            </a:r>
            <a:endParaRPr lang="en-CA">
              <a:ea typeface="Calibri"/>
              <a:cs typeface="Calibri"/>
            </a:endParaRPr>
          </a:p>
          <a:p>
            <a:r>
              <a:rPr lang="en-CA"/>
              <a:t> </a:t>
            </a:r>
            <a:endParaRPr lang="en-CA">
              <a:ea typeface="Calibri"/>
              <a:cs typeface="Calibri"/>
            </a:endParaRPr>
          </a:p>
          <a:p>
            <a:r>
              <a:rPr lang="en-CA"/>
              <a:t>You can read more MentorAbility stories on the CASE website by scanning this QR code. (wait 2-3 seconds)</a:t>
            </a:r>
            <a:endParaRPr lang="en-CA">
              <a:ea typeface="Calibri"/>
              <a:cs typeface="Calibri"/>
            </a:endParaRPr>
          </a:p>
          <a:p>
            <a:r>
              <a:rPr lang="en-CA"/>
              <a:t> </a:t>
            </a:r>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2525880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a:solidFill>
                  <a:srgbClr val="2B882E"/>
                </a:solidFill>
                <a:latin typeface="Arial" panose="020B0604020202020204" pitchFamily="34" charset="0"/>
                <a:cs typeface="Arial" panose="020B0604020202020204" pitchFamily="34" charset="0"/>
              </a:rPr>
              <a:t>Zero Project Conference 2025 (#ZeroCon25)</a:t>
            </a:r>
            <a:endParaRPr lang="en-GB" sz="3200" b="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20/02/2025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a:t>#ZeroCon25</a:t>
            </a:r>
            <a:endParaRPr lang="en-GB"/>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20/02/2025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20/02/2025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a:t>#ZeroCon25</a:t>
            </a:r>
            <a:endParaRPr lang="en-GB"/>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20/02/2025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a:t>#ZeroCon25</a:t>
            </a:r>
            <a:endParaRPr lang="en-GB"/>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20/02/2025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a:t>#ZeroCon25</a:t>
            </a:r>
            <a:endParaRPr lang="en-GB"/>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20/02/2025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a:t>#ZeroCon25</a:t>
            </a:r>
            <a:endParaRPr lang="en-GB"/>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20/02/2025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20/02/2025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a:t>#ZeroCon25</a:t>
            </a:r>
            <a:endParaRPr lang="en-GB"/>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20/02/2025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a:t>#ZeroCon25</a:t>
            </a:r>
            <a:endParaRPr lang="en-GB"/>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20/02/2025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a:t>#ZeroCon25</a:t>
            </a:r>
            <a:endParaRPr lang="en-GB"/>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20/02/2025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a:t>#ZeroCon25</a:t>
            </a:r>
            <a:endParaRPr lang="en-GB"/>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rmAutofit/>
          </a:bodyPr>
          <a:lstStyle/>
          <a:p>
            <a:r>
              <a:rPr lang="en-US" sz="7200" dirty="0" err="1">
                <a:solidFill>
                  <a:srgbClr val="595959"/>
                </a:solidFill>
              </a:rPr>
              <a:t>MentorAbility</a:t>
            </a:r>
            <a:r>
              <a:rPr lang="en-US" sz="7200" dirty="0">
                <a:solidFill>
                  <a:srgbClr val="595959"/>
                </a:solidFill>
              </a:rPr>
              <a:t> Canada</a:t>
            </a:r>
            <a:endParaRPr lang="en-GB"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vert="horz" lIns="91440" tIns="45720" rIns="91440" bIns="45720" rtlCol="0" anchor="t">
            <a:normAutofit/>
          </a:bodyPr>
          <a:lstStyle/>
          <a:p>
            <a:r>
              <a:rPr lang="en-US" dirty="0">
                <a:solidFill>
                  <a:srgbClr val="595959"/>
                </a:solidFill>
                <a:latin typeface="Roboto"/>
                <a:ea typeface="Roboto"/>
                <a:cs typeface="Roboto"/>
              </a:rPr>
              <a:t>Mary </a:t>
            </a:r>
            <a:r>
              <a:rPr lang="en-US" dirty="0" err="1">
                <a:solidFill>
                  <a:srgbClr val="595959"/>
                </a:solidFill>
                <a:latin typeface="Roboto"/>
                <a:ea typeface="Roboto"/>
                <a:cs typeface="Roboto"/>
              </a:rPr>
              <a:t>Beshai</a:t>
            </a:r>
            <a:r>
              <a:rPr lang="en-US" dirty="0">
                <a:solidFill>
                  <a:srgbClr val="595959"/>
                </a:solidFill>
                <a:latin typeface="Roboto"/>
                <a:ea typeface="Roboto"/>
                <a:cs typeface="Roboto"/>
              </a:rPr>
              <a:t>, Director </a:t>
            </a:r>
            <a:r>
              <a:rPr lang="en-US" dirty="0" err="1">
                <a:solidFill>
                  <a:srgbClr val="595959"/>
                </a:solidFill>
                <a:latin typeface="Roboto"/>
                <a:ea typeface="Roboto"/>
                <a:cs typeface="Roboto"/>
              </a:rPr>
              <a:t>MentorAbility</a:t>
            </a:r>
            <a:r>
              <a:rPr lang="en-US" dirty="0">
                <a:solidFill>
                  <a:srgbClr val="595959"/>
                </a:solidFill>
                <a:latin typeface="Roboto"/>
                <a:ea typeface="Roboto"/>
                <a:cs typeface="Roboto"/>
              </a:rPr>
              <a:t> Canada</a:t>
            </a:r>
          </a:p>
          <a:p>
            <a:r>
              <a:rPr lang="en-US" dirty="0">
                <a:solidFill>
                  <a:srgbClr val="595959"/>
                </a:solidFill>
                <a:latin typeface="Roboto"/>
                <a:ea typeface="Roboto"/>
                <a:cs typeface="Roboto"/>
              </a:rPr>
              <a:t>Canadian Association for Supported Employment (CASE)</a:t>
            </a:r>
            <a:endParaRPr lang="en-US" dirty="0">
              <a:solidFill>
                <a:srgbClr val="595959"/>
              </a:solidFill>
              <a:latin typeface="Roboto" panose="02000000000000000000" pitchFamily="2" charset="0"/>
              <a:ea typeface="Roboto" panose="02000000000000000000" pitchFamily="2" charset="0"/>
              <a:cs typeface="Roboto"/>
            </a:endParaRPr>
          </a:p>
          <a:p>
            <a:r>
              <a:rPr lang="en-US" dirty="0">
                <a:solidFill>
                  <a:srgbClr val="595959"/>
                </a:solidFill>
                <a:latin typeface="Roboto"/>
                <a:ea typeface="Roboto"/>
                <a:cs typeface="Roboto"/>
              </a:rPr>
              <a:t>Canada</a:t>
            </a:r>
          </a:p>
          <a:p>
            <a:endParaRPr lang="en-US" dirty="0">
              <a:solidFill>
                <a:srgbClr val="595959"/>
              </a:solidFill>
              <a:latin typeface="Roboto"/>
              <a:ea typeface="Roboto"/>
              <a:cs typeface="Roboto"/>
            </a:endParaRPr>
          </a:p>
          <a:p>
            <a:pPr>
              <a:lnSpc>
                <a:spcPts val="2400"/>
              </a:lnSpc>
              <a:spcBef>
                <a:spcPts val="300"/>
              </a:spcBef>
              <a:spcAft>
                <a:spcPts val="1500"/>
              </a:spcAft>
            </a:pPr>
            <a:r>
              <a:rPr lang="en-US" dirty="0">
                <a:solidFill>
                  <a:srgbClr val="595959"/>
                </a:solidFill>
                <a:latin typeface="Roboto"/>
                <a:ea typeface="Roboto"/>
                <a:cs typeface="Roboto"/>
              </a:rPr>
              <a:t>Disabled Peoples Organizations as 360° Facilitators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a:solidFill>
                  <a:srgbClr val="595959"/>
                </a:solidFill>
                <a:latin typeface="Roboto" panose="02000000000000000000" pitchFamily="2" charset="0"/>
                <a:ea typeface="Roboto" panose="02000000000000000000" pitchFamily="2" charset="0"/>
              </a:rPr>
              <a:t>Friday 7 March 2025 | 13:40 - 15:00</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9B1E-578B-4A11-AB0E-083818F41366}"/>
              </a:ext>
            </a:extLst>
          </p:cNvPr>
          <p:cNvSpPr>
            <a:spLocks noGrp="1"/>
          </p:cNvSpPr>
          <p:nvPr>
            <p:ph type="title"/>
          </p:nvPr>
        </p:nvSpPr>
        <p:spPr/>
        <p:txBody>
          <a:bodyPr/>
          <a:lstStyle/>
          <a:p>
            <a:r>
              <a:rPr lang="en-CA" dirty="0">
                <a:solidFill>
                  <a:srgbClr val="595959"/>
                </a:solidFill>
                <a:latin typeface="Roboto"/>
                <a:ea typeface="Roboto"/>
                <a:cs typeface="Roboto"/>
              </a:rPr>
              <a:t>Continued mentoring for improved workplace inclusion</a:t>
            </a:r>
            <a:endParaRPr lang="en-CA" dirty="0">
              <a:solidFill>
                <a:srgbClr val="595959"/>
              </a:solidFill>
              <a:cs typeface="Roboto"/>
            </a:endParaRPr>
          </a:p>
        </p:txBody>
      </p:sp>
      <p:sp>
        <p:nvSpPr>
          <p:cNvPr id="3" name="Content Placeholder 2">
            <a:extLst>
              <a:ext uri="{FF2B5EF4-FFF2-40B4-BE49-F238E27FC236}">
                <a16:creationId xmlns:a16="http://schemas.microsoft.com/office/drawing/2014/main" id="{3E1050D0-1B91-2CE6-0243-4B904BDBD2E8}"/>
              </a:ext>
            </a:extLst>
          </p:cNvPr>
          <p:cNvSpPr>
            <a:spLocks noGrp="1"/>
          </p:cNvSpPr>
          <p:nvPr>
            <p:ph idx="1"/>
          </p:nvPr>
        </p:nvSpPr>
        <p:spPr>
          <a:xfrm>
            <a:off x="838200" y="1871671"/>
            <a:ext cx="8084969" cy="3932468"/>
          </a:xfrm>
        </p:spPr>
        <p:txBody>
          <a:bodyPr vert="horz" lIns="91440" tIns="45720" rIns="91440" bIns="45720" rtlCol="0" anchor="t">
            <a:normAutofit/>
          </a:bodyPr>
          <a:lstStyle/>
          <a:p>
            <a:pPr marL="0" indent="0">
              <a:lnSpc>
                <a:spcPct val="100000"/>
              </a:lnSpc>
              <a:spcAft>
                <a:spcPts val="800"/>
              </a:spcAft>
              <a:buNone/>
            </a:pPr>
            <a:r>
              <a:rPr lang="en-CA" sz="2600" b="1">
                <a:solidFill>
                  <a:srgbClr val="595959"/>
                </a:solidFill>
                <a:latin typeface="Calibri"/>
                <a:ea typeface="Roboto"/>
                <a:cs typeface="Roboto"/>
              </a:rPr>
              <a:t>Partners continue to :</a:t>
            </a:r>
            <a:endParaRPr lang="en-CA" sz="2600" b="1">
              <a:solidFill>
                <a:srgbClr val="595959"/>
              </a:solidFill>
              <a:latin typeface="Calibri"/>
              <a:cs typeface="Calibri"/>
            </a:endParaRPr>
          </a:p>
          <a:p>
            <a:pPr>
              <a:lnSpc>
                <a:spcPct val="100000"/>
              </a:lnSpc>
            </a:pPr>
            <a:r>
              <a:rPr lang="en-CA" sz="2600">
                <a:solidFill>
                  <a:srgbClr val="595959"/>
                </a:solidFill>
                <a:latin typeface="Calibri"/>
                <a:ea typeface="Roboto"/>
                <a:cs typeface="Roboto"/>
              </a:rPr>
              <a:t>Leverage </a:t>
            </a:r>
            <a:r>
              <a:rPr lang="en-CA" sz="2600" err="1">
                <a:solidFill>
                  <a:srgbClr val="595959"/>
                </a:solidFill>
                <a:latin typeface="Calibri"/>
                <a:ea typeface="Roboto"/>
                <a:cs typeface="Roboto"/>
              </a:rPr>
              <a:t>MentorAbility</a:t>
            </a:r>
            <a:r>
              <a:rPr lang="en-CA" sz="2600">
                <a:solidFill>
                  <a:srgbClr val="595959"/>
                </a:solidFill>
                <a:latin typeface="Calibri"/>
                <a:ea typeface="Roboto"/>
                <a:cs typeface="Roboto"/>
              </a:rPr>
              <a:t> practices and resources</a:t>
            </a:r>
            <a:endParaRPr lang="en-CA" sz="2600" strike="sngStrike">
              <a:solidFill>
                <a:srgbClr val="595959"/>
              </a:solidFill>
              <a:latin typeface="Calibri"/>
              <a:ea typeface="Roboto"/>
              <a:cs typeface="Roboto"/>
            </a:endParaRPr>
          </a:p>
          <a:p>
            <a:pPr>
              <a:lnSpc>
                <a:spcPct val="100000"/>
              </a:lnSpc>
            </a:pPr>
            <a:r>
              <a:rPr lang="en-CA" sz="2600">
                <a:solidFill>
                  <a:srgbClr val="595959"/>
                </a:solidFill>
                <a:latin typeface="Calibri"/>
                <a:ea typeface="Roboto"/>
                <a:cs typeface="Roboto"/>
              </a:rPr>
              <a:t>Use </a:t>
            </a:r>
            <a:r>
              <a:rPr lang="en-CA" sz="2600">
                <a:solidFill>
                  <a:srgbClr val="595959"/>
                </a:solidFill>
                <a:latin typeface="Calibri"/>
                <a:ea typeface="Calibri"/>
                <a:cs typeface="Calibri"/>
              </a:rPr>
              <a:t>networks and collaborations to streng</a:t>
            </a:r>
            <a:r>
              <a:rPr lang="en-CA" sz="2600">
                <a:solidFill>
                  <a:srgbClr val="595959"/>
                </a:solidFill>
                <a:latin typeface="Calibri"/>
                <a:ea typeface="Roboto"/>
                <a:cs typeface="Roboto"/>
              </a:rPr>
              <a:t>then relationships and capacity</a:t>
            </a:r>
          </a:p>
          <a:p>
            <a:pPr>
              <a:lnSpc>
                <a:spcPct val="100000"/>
              </a:lnSpc>
            </a:pPr>
            <a:r>
              <a:rPr lang="en-CA" sz="2600">
                <a:solidFill>
                  <a:srgbClr val="595959"/>
                </a:solidFill>
                <a:latin typeface="Calibri"/>
                <a:ea typeface="Roboto"/>
                <a:cs typeface="Roboto"/>
              </a:rPr>
              <a:t>Access research findings and CASE complimentary learning offerings </a:t>
            </a:r>
            <a:endParaRPr lang="en-CA" sz="2600">
              <a:solidFill>
                <a:srgbClr val="595959"/>
              </a:solidFill>
              <a:latin typeface="Calibri"/>
              <a:cs typeface="Roboto"/>
            </a:endParaRPr>
          </a:p>
        </p:txBody>
      </p:sp>
      <p:sp>
        <p:nvSpPr>
          <p:cNvPr id="7" name="Content Placeholder 2">
            <a:extLst>
              <a:ext uri="{FF2B5EF4-FFF2-40B4-BE49-F238E27FC236}">
                <a16:creationId xmlns:a16="http://schemas.microsoft.com/office/drawing/2014/main" id="{9CF07729-2E1C-3C6B-778E-93473FCCD399}"/>
              </a:ext>
            </a:extLst>
          </p:cNvPr>
          <p:cNvSpPr txBox="1">
            <a:spLocks/>
          </p:cNvSpPr>
          <p:nvPr/>
        </p:nvSpPr>
        <p:spPr>
          <a:xfrm>
            <a:off x="9501995" y="1729905"/>
            <a:ext cx="2441766" cy="10892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CA" sz="2400" b="1">
                <a:solidFill>
                  <a:srgbClr val="595959"/>
                </a:solidFill>
                <a:latin typeface="Calibri"/>
                <a:ea typeface="Roboto"/>
                <a:cs typeface="Roboto"/>
              </a:rPr>
              <a:t>More info:</a:t>
            </a:r>
          </a:p>
          <a:p>
            <a:pPr marL="0" indent="0">
              <a:lnSpc>
                <a:spcPct val="100000"/>
              </a:lnSpc>
              <a:spcAft>
                <a:spcPts val="800"/>
              </a:spcAft>
              <a:buNone/>
            </a:pPr>
            <a:r>
              <a:rPr lang="en-CA" sz="2400">
                <a:solidFill>
                  <a:srgbClr val="595959"/>
                </a:solidFill>
                <a:latin typeface="Calibri"/>
                <a:ea typeface="Roboto"/>
                <a:cs typeface="Roboto"/>
              </a:rPr>
              <a:t>MentorAbility</a:t>
            </a:r>
            <a:endParaRPr lang="en-CA" sz="2400">
              <a:solidFill>
                <a:srgbClr val="333333"/>
              </a:solidFill>
              <a:latin typeface="Calibri"/>
              <a:ea typeface="Roboto"/>
              <a:cs typeface="Segoe UI"/>
            </a:endParaRPr>
          </a:p>
          <a:p>
            <a:pPr marL="0" indent="0">
              <a:lnSpc>
                <a:spcPct val="100000"/>
              </a:lnSpc>
              <a:spcAft>
                <a:spcPts val="800"/>
              </a:spcAft>
              <a:buNone/>
            </a:pPr>
            <a:endParaRPr lang="en-CA" sz="1600">
              <a:solidFill>
                <a:srgbClr val="333333"/>
              </a:solidFill>
              <a:latin typeface="Calibri"/>
              <a:ea typeface="Roboto"/>
              <a:cs typeface="Segoe UI"/>
            </a:endParaRPr>
          </a:p>
        </p:txBody>
      </p:sp>
      <p:pic>
        <p:nvPicPr>
          <p:cNvPr id="8" name="Picture 7" descr="QR code of MentorAbility’s website">
            <a:extLst>
              <a:ext uri="{FF2B5EF4-FFF2-40B4-BE49-F238E27FC236}">
                <a16:creationId xmlns:a16="http://schemas.microsoft.com/office/drawing/2014/main" id="{31BC7845-4AA3-840D-943C-21B6873297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4276" y="2781495"/>
            <a:ext cx="1150562" cy="1150562"/>
          </a:xfrm>
          <a:prstGeom prst="rect">
            <a:avLst/>
          </a:prstGeom>
        </p:spPr>
      </p:pic>
      <p:cxnSp>
        <p:nvCxnSpPr>
          <p:cNvPr id="10" name="Straight Connector 9">
            <a:extLst>
              <a:ext uri="{FF2B5EF4-FFF2-40B4-BE49-F238E27FC236}">
                <a16:creationId xmlns:a16="http://schemas.microsoft.com/office/drawing/2014/main" id="{7B0F5E56-118A-5842-F8ED-1C0F06C8A9F3}"/>
              </a:ext>
              <a:ext uri="{C183D7F6-B498-43B3-948B-1728B52AA6E4}">
                <adec:decorative xmlns:adec="http://schemas.microsoft.com/office/drawing/2017/decorative" val="1"/>
              </a:ext>
            </a:extLst>
          </p:cNvPr>
          <p:cNvCxnSpPr>
            <a:cxnSpLocks/>
          </p:cNvCxnSpPr>
          <p:nvPr/>
        </p:nvCxnSpPr>
        <p:spPr>
          <a:xfrm>
            <a:off x="9030878" y="1875934"/>
            <a:ext cx="0" cy="398557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FEDB4B3-27BF-9EC4-E45D-6A0CABF0432C}"/>
              </a:ext>
            </a:extLst>
          </p:cNvPr>
          <p:cNvSpPr txBox="1">
            <a:spLocks/>
          </p:cNvSpPr>
          <p:nvPr/>
        </p:nvSpPr>
        <p:spPr>
          <a:xfrm>
            <a:off x="9501995" y="4191232"/>
            <a:ext cx="2300356" cy="546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CA" sz="2400">
                <a:solidFill>
                  <a:srgbClr val="595959"/>
                </a:solidFill>
                <a:latin typeface="Calibri"/>
                <a:ea typeface="Roboto"/>
                <a:cs typeface="Roboto"/>
              </a:rPr>
              <a:t>CASE website</a:t>
            </a:r>
            <a:endParaRPr lang="en-CA" sz="1600">
              <a:solidFill>
                <a:srgbClr val="333333"/>
              </a:solidFill>
              <a:latin typeface="Calibri"/>
              <a:ea typeface="Roboto"/>
              <a:cs typeface="Segoe UI"/>
            </a:endParaRPr>
          </a:p>
        </p:txBody>
      </p:sp>
      <p:pic>
        <p:nvPicPr>
          <p:cNvPr id="14" name="Picture 13" descr="QR code of CASE’s website">
            <a:extLst>
              <a:ext uri="{FF2B5EF4-FFF2-40B4-BE49-F238E27FC236}">
                <a16:creationId xmlns:a16="http://schemas.microsoft.com/office/drawing/2014/main" id="{BFD56584-7F91-1225-ACED-3125885E20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0692" y="4591890"/>
            <a:ext cx="1287832" cy="1287832"/>
          </a:xfrm>
          <a:prstGeom prst="rect">
            <a:avLst/>
          </a:prstGeom>
        </p:spPr>
      </p:pic>
      <p:sp>
        <p:nvSpPr>
          <p:cNvPr id="4" name="Footer Placeholder 3">
            <a:extLst>
              <a:ext uri="{FF2B5EF4-FFF2-40B4-BE49-F238E27FC236}">
                <a16:creationId xmlns:a16="http://schemas.microsoft.com/office/drawing/2014/main" id="{866B1945-813E-0FF6-7361-EB367D670889}"/>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7FF41C6A-20AD-898F-EE04-7BABC7742857}"/>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258581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6DAC-D57C-5758-7500-63E13E159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7A6BB-F546-4D98-A79D-DFBF4D21F057}"/>
              </a:ext>
            </a:extLst>
          </p:cNvPr>
          <p:cNvSpPr>
            <a:spLocks noGrp="1"/>
          </p:cNvSpPr>
          <p:nvPr>
            <p:ph type="title"/>
          </p:nvPr>
        </p:nvSpPr>
        <p:spPr/>
        <p:txBody>
          <a:bodyPr/>
          <a:lstStyle/>
          <a:p>
            <a:r>
              <a:rPr lang="en-US" dirty="0">
                <a:solidFill>
                  <a:srgbClr val="595959"/>
                </a:solidFill>
                <a:latin typeface="Roboto"/>
                <a:ea typeface="Roboto"/>
                <a:cs typeface="Roboto"/>
              </a:rPr>
              <a:t>Canadian Association for Supported Employment (CASE)</a:t>
            </a:r>
            <a:endParaRPr lang="en-US" dirty="0">
              <a:solidFill>
                <a:srgbClr val="595959"/>
              </a:solidFill>
            </a:endParaRPr>
          </a:p>
        </p:txBody>
      </p:sp>
      <p:sp>
        <p:nvSpPr>
          <p:cNvPr id="3" name="Content Placeholder 2">
            <a:extLst>
              <a:ext uri="{FF2B5EF4-FFF2-40B4-BE49-F238E27FC236}">
                <a16:creationId xmlns:a16="http://schemas.microsoft.com/office/drawing/2014/main" id="{22C89C32-176D-C8DC-FF90-9DD250C95A34}"/>
              </a:ext>
            </a:extLst>
          </p:cNvPr>
          <p:cNvSpPr>
            <a:spLocks noGrp="1"/>
          </p:cNvSpPr>
          <p:nvPr>
            <p:ph idx="1"/>
          </p:nvPr>
        </p:nvSpPr>
        <p:spPr>
          <a:xfrm>
            <a:off x="845473" y="1835890"/>
            <a:ext cx="9169795" cy="2746547"/>
          </a:xfrm>
        </p:spPr>
        <p:txBody>
          <a:bodyPr vert="horz" lIns="91440" tIns="45720" rIns="91440" bIns="45720" rtlCol="0" anchor="t">
            <a:normAutofit/>
          </a:bodyPr>
          <a:lstStyle/>
          <a:p>
            <a:r>
              <a:rPr lang="en-US" sz="2400">
                <a:solidFill>
                  <a:srgbClr val="595959"/>
                </a:solidFill>
                <a:latin typeface="Calibri"/>
                <a:ea typeface="Roboto"/>
                <a:cs typeface="Roboto"/>
              </a:rPr>
              <a:t>National association for the supported employment sector in Canada</a:t>
            </a:r>
            <a:endParaRPr lang="en-US">
              <a:solidFill>
                <a:srgbClr val="000000"/>
              </a:solidFill>
              <a:cs typeface="Roboto" panose="02000000000000000000" pitchFamily="2" charset="0"/>
            </a:endParaRPr>
          </a:p>
          <a:p>
            <a:r>
              <a:rPr lang="en-US" sz="2400">
                <a:solidFill>
                  <a:srgbClr val="595959"/>
                </a:solidFill>
                <a:latin typeface="Calibri"/>
                <a:ea typeface="Roboto"/>
                <a:cs typeface="Roboto"/>
              </a:rPr>
              <a:t>Provides services and supports for persons experiencing disability who want competitively paid employment in their communities</a:t>
            </a:r>
            <a:endParaRPr lang="en-US">
              <a:solidFill>
                <a:srgbClr val="000000"/>
              </a:solidFill>
              <a:cs typeface="Roboto" panose="02000000000000000000" pitchFamily="2" charset="0"/>
            </a:endParaRPr>
          </a:p>
          <a:p>
            <a:r>
              <a:rPr lang="en-US" sz="2400">
                <a:solidFill>
                  <a:srgbClr val="595959"/>
                </a:solidFill>
                <a:latin typeface="Calibri"/>
                <a:ea typeface="Roboto"/>
                <a:cs typeface="Roboto"/>
              </a:rPr>
              <a:t>We work with employment service providers, employers, community allies, and advocates towards workplace inclusion. </a:t>
            </a:r>
            <a:endParaRPr lang="en-US" sz="2400" strike="sngStrike">
              <a:solidFill>
                <a:srgbClr val="595959"/>
              </a:solidFill>
              <a:latin typeface="Calibri"/>
              <a:cs typeface="Roboto"/>
            </a:endParaRPr>
          </a:p>
        </p:txBody>
      </p:sp>
      <p:grpSp>
        <p:nvGrpSpPr>
          <p:cNvPr id="13" name="Group 12" descr="The CASE logo with an orange maple leaf in the background and the MentorAbility logo with the name Case MentorAbility Canda written in English and French Canadian">
            <a:extLst>
              <a:ext uri="{FF2B5EF4-FFF2-40B4-BE49-F238E27FC236}">
                <a16:creationId xmlns:a16="http://schemas.microsoft.com/office/drawing/2014/main" id="{EA0A1EB2-F706-91B3-AE1D-147FE0B4B136}"/>
              </a:ext>
            </a:extLst>
          </p:cNvPr>
          <p:cNvGrpSpPr/>
          <p:nvPr/>
        </p:nvGrpSpPr>
        <p:grpSpPr>
          <a:xfrm>
            <a:off x="832354" y="4851133"/>
            <a:ext cx="4341222" cy="937217"/>
            <a:chOff x="1132552" y="4915942"/>
            <a:chExt cx="4041025" cy="872408"/>
          </a:xfrm>
        </p:grpSpPr>
        <p:pic>
          <p:nvPicPr>
            <p:cNvPr id="8" name="Picture 7" descr="Logo: CASE. Red maple leaf. MentorAbility Canada.">
              <a:extLst>
                <a:ext uri="{FF2B5EF4-FFF2-40B4-BE49-F238E27FC236}">
                  <a16:creationId xmlns:a16="http://schemas.microsoft.com/office/drawing/2014/main" id="{C52E4B11-D670-2E06-8F40-3317D6988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2552" y="4915942"/>
              <a:ext cx="1876145" cy="872408"/>
            </a:xfrm>
            <a:prstGeom prst="rect">
              <a:avLst/>
            </a:prstGeom>
          </p:spPr>
        </p:pic>
        <p:pic>
          <p:nvPicPr>
            <p:cNvPr id="7" name="Picture 6" descr="A logo for a teacher&#10;&#10;AI-generated content may be incorrect.">
              <a:extLst>
                <a:ext uri="{FF2B5EF4-FFF2-40B4-BE49-F238E27FC236}">
                  <a16:creationId xmlns:a16="http://schemas.microsoft.com/office/drawing/2014/main" id="{C092320E-94F3-A6E1-9330-3C144AD3C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9590" y="4941499"/>
              <a:ext cx="1823987" cy="846851"/>
            </a:xfrm>
            <a:prstGeom prst="rect">
              <a:avLst/>
            </a:prstGeom>
          </p:spPr>
        </p:pic>
        <p:cxnSp>
          <p:nvCxnSpPr>
            <p:cNvPr id="11" name="Straight Connector 10">
              <a:extLst>
                <a:ext uri="{FF2B5EF4-FFF2-40B4-BE49-F238E27FC236}">
                  <a16:creationId xmlns:a16="http://schemas.microsoft.com/office/drawing/2014/main" id="{73DA2F68-AD73-C96C-F8F7-17119A37B6F9}"/>
                </a:ext>
              </a:extLst>
            </p:cNvPr>
            <p:cNvCxnSpPr>
              <a:cxnSpLocks/>
            </p:cNvCxnSpPr>
            <p:nvPr/>
          </p:nvCxnSpPr>
          <p:spPr>
            <a:xfrm>
              <a:off x="3234088" y="5168766"/>
              <a:ext cx="0" cy="54864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5" name="Picture 14" descr="the wordmark for the Government of Canada showcasing that the product was funded in part by the government">
            <a:extLst>
              <a:ext uri="{FF2B5EF4-FFF2-40B4-BE49-F238E27FC236}">
                <a16:creationId xmlns:a16="http://schemas.microsoft.com/office/drawing/2014/main" id="{40AC0640-1160-AD82-AA64-64A663C6B5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5987" y="5034013"/>
            <a:ext cx="5208436" cy="611667"/>
          </a:xfrm>
          <a:prstGeom prst="rect">
            <a:avLst/>
          </a:prstGeom>
        </p:spPr>
      </p:pic>
      <p:sp>
        <p:nvSpPr>
          <p:cNvPr id="4" name="Footer Placeholder 3">
            <a:extLst>
              <a:ext uri="{FF2B5EF4-FFF2-40B4-BE49-F238E27FC236}">
                <a16:creationId xmlns:a16="http://schemas.microsoft.com/office/drawing/2014/main" id="{266762A3-4D83-BA03-3FDC-7FD8A10FA5CE}"/>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B63A9BCA-5789-AC0D-55F7-5350D04F8CFF}"/>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318489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154F-0274-DD15-9669-6009146C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432F2-AB26-2B2C-413B-B8605B49683D}"/>
              </a:ext>
            </a:extLst>
          </p:cNvPr>
          <p:cNvSpPr>
            <a:spLocks noGrp="1"/>
          </p:cNvSpPr>
          <p:nvPr>
            <p:ph type="title"/>
          </p:nvPr>
        </p:nvSpPr>
        <p:spPr>
          <a:xfrm>
            <a:off x="838200" y="345833"/>
            <a:ext cx="10515600" cy="1325563"/>
          </a:xfrm>
        </p:spPr>
        <p:txBody>
          <a:bodyPr/>
          <a:lstStyle/>
          <a:p>
            <a:r>
              <a:rPr lang="en-US" dirty="0">
                <a:solidFill>
                  <a:srgbClr val="595959"/>
                </a:solidFill>
                <a:latin typeface="Roboto"/>
                <a:ea typeface="Roboto"/>
                <a:cs typeface="Roboto"/>
              </a:rPr>
              <a:t>Map of </a:t>
            </a:r>
            <a:r>
              <a:rPr lang="en-US" dirty="0" err="1">
                <a:solidFill>
                  <a:srgbClr val="595959"/>
                </a:solidFill>
                <a:latin typeface="Roboto"/>
                <a:ea typeface="Roboto"/>
                <a:cs typeface="Roboto"/>
              </a:rPr>
              <a:t>MentorAbility</a:t>
            </a:r>
            <a:r>
              <a:rPr lang="en-US" dirty="0">
                <a:solidFill>
                  <a:srgbClr val="595959"/>
                </a:solidFill>
                <a:latin typeface="Roboto"/>
                <a:ea typeface="Roboto"/>
                <a:cs typeface="Roboto"/>
              </a:rPr>
              <a:t> Hubs in Canada</a:t>
            </a:r>
            <a:endParaRPr lang="en-US" dirty="0">
              <a:solidFill>
                <a:srgbClr val="595959"/>
              </a:solidFill>
            </a:endParaRPr>
          </a:p>
        </p:txBody>
      </p:sp>
      <p:sp>
        <p:nvSpPr>
          <p:cNvPr id="7" name="TextBox 6">
            <a:extLst>
              <a:ext uri="{FF2B5EF4-FFF2-40B4-BE49-F238E27FC236}">
                <a16:creationId xmlns:a16="http://schemas.microsoft.com/office/drawing/2014/main" id="{32650872-57A2-261B-D8B0-015C79527724}"/>
              </a:ext>
            </a:extLst>
          </p:cNvPr>
          <p:cNvSpPr txBox="1"/>
          <p:nvPr/>
        </p:nvSpPr>
        <p:spPr>
          <a:xfrm>
            <a:off x="551923" y="2274838"/>
            <a:ext cx="305552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solidFill>
                  <a:srgbClr val="595959"/>
                </a:solidFill>
                <a:cs typeface="Calibri"/>
              </a:rPr>
              <a:t>MentorAbility</a:t>
            </a:r>
            <a:r>
              <a:rPr lang="en-US" sz="2400" b="1">
                <a:solidFill>
                  <a:srgbClr val="595959"/>
                </a:solidFill>
                <a:cs typeface="Calibri"/>
              </a:rPr>
              <a:t> </a:t>
            </a:r>
            <a:r>
              <a:rPr lang="en-US" sz="2400">
                <a:solidFill>
                  <a:srgbClr val="595959"/>
                </a:solidFill>
                <a:cs typeface="Calibri"/>
              </a:rPr>
              <a:t>promotes the </a:t>
            </a:r>
            <a:r>
              <a:rPr lang="en-US" sz="2400" b="1">
                <a:solidFill>
                  <a:srgbClr val="595959"/>
                </a:solidFill>
                <a:cs typeface="Calibri"/>
              </a:rPr>
              <a:t>recruitment</a:t>
            </a:r>
            <a:r>
              <a:rPr lang="en-US" sz="2400">
                <a:solidFill>
                  <a:srgbClr val="595959"/>
                </a:solidFill>
                <a:cs typeface="Calibri"/>
              </a:rPr>
              <a:t>, </a:t>
            </a:r>
            <a:r>
              <a:rPr lang="en-US" sz="2400" b="1">
                <a:solidFill>
                  <a:srgbClr val="595959"/>
                </a:solidFill>
                <a:cs typeface="Calibri"/>
              </a:rPr>
              <a:t>employment</a:t>
            </a:r>
            <a:r>
              <a:rPr lang="en-US" sz="2400">
                <a:solidFill>
                  <a:srgbClr val="595959"/>
                </a:solidFill>
                <a:cs typeface="Calibri"/>
              </a:rPr>
              <a:t>, and </a:t>
            </a:r>
            <a:r>
              <a:rPr lang="en-US" sz="2400" b="1">
                <a:solidFill>
                  <a:srgbClr val="595959"/>
                </a:solidFill>
                <a:cs typeface="Calibri"/>
              </a:rPr>
              <a:t>advancement </a:t>
            </a:r>
            <a:r>
              <a:rPr lang="en-US" sz="2400">
                <a:solidFill>
                  <a:srgbClr val="595959"/>
                </a:solidFill>
                <a:cs typeface="Calibri"/>
              </a:rPr>
              <a:t>of persons experiencing disability. </a:t>
            </a:r>
            <a:endParaRPr lang="en-US" sz="2600">
              <a:solidFill>
                <a:srgbClr val="595959"/>
              </a:solidFill>
              <a:ea typeface="Calibri"/>
              <a:cs typeface="Arial"/>
            </a:endParaRPr>
          </a:p>
        </p:txBody>
      </p:sp>
      <p:pic>
        <p:nvPicPr>
          <p:cNvPr id="9" name="Picture 8" descr="Mentor Ability Canada and Mentor Habiletés logos. A map of Canada with the logos of the Mentor Ability Hubs in their respective province or territory. ">
            <a:extLst>
              <a:ext uri="{FF2B5EF4-FFF2-40B4-BE49-F238E27FC236}">
                <a16:creationId xmlns:a16="http://schemas.microsoft.com/office/drawing/2014/main" id="{A26BD520-604A-1CF3-C162-A3282EC2C342}"/>
              </a:ext>
            </a:extLst>
          </p:cNvPr>
          <p:cNvPicPr>
            <a:picLocks noChangeAspect="1"/>
          </p:cNvPicPr>
          <p:nvPr/>
        </p:nvPicPr>
        <p:blipFill>
          <a:blip r:embed="rId3">
            <a:extLst>
              <a:ext uri="{28A0092B-C50C-407E-A947-70E740481C1C}">
                <a14:useLocalDpi xmlns:a14="http://schemas.microsoft.com/office/drawing/2010/main" val="0"/>
              </a:ext>
            </a:extLst>
          </a:blip>
          <a:srcRect l="5605" t="10051" r="4833" b="14178"/>
          <a:stretch/>
        </p:blipFill>
        <p:spPr>
          <a:xfrm>
            <a:off x="3944332" y="1423748"/>
            <a:ext cx="7557858" cy="4932602"/>
          </a:xfrm>
          <a:prstGeom prst="rect">
            <a:avLst/>
          </a:prstGeom>
        </p:spPr>
      </p:pic>
      <p:sp>
        <p:nvSpPr>
          <p:cNvPr id="4" name="Footer Placeholder 3">
            <a:extLst>
              <a:ext uri="{FF2B5EF4-FFF2-40B4-BE49-F238E27FC236}">
                <a16:creationId xmlns:a16="http://schemas.microsoft.com/office/drawing/2014/main" id="{B756C0D7-12E4-C71F-3DFB-FB36FA2F85F9}"/>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634F4638-8EA5-8EAB-94C9-F12840897C5A}"/>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261238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2B99-18FF-6DCE-CE0B-0068D51E141A}"/>
              </a:ext>
            </a:extLst>
          </p:cNvPr>
          <p:cNvSpPr>
            <a:spLocks noGrp="1"/>
          </p:cNvSpPr>
          <p:nvPr>
            <p:ph type="title"/>
          </p:nvPr>
        </p:nvSpPr>
        <p:spPr/>
        <p:txBody>
          <a:bodyPr/>
          <a:lstStyle/>
          <a:p>
            <a:r>
              <a:rPr lang="en-CA" dirty="0">
                <a:solidFill>
                  <a:srgbClr val="595959"/>
                </a:solidFill>
                <a:latin typeface="Roboto"/>
                <a:ea typeface="Roboto"/>
                <a:cs typeface="Roboto"/>
              </a:rPr>
              <a:t>More than a Mentoring Initiative</a:t>
            </a:r>
          </a:p>
        </p:txBody>
      </p:sp>
      <p:pic>
        <p:nvPicPr>
          <p:cNvPr id="1026" name="Picture 2" descr="Circle contains Facilitate Mentorships with text on side: Host Networking and Learning Events, Raise Awareness through Social Media, Research and Share Evidence-Based Practices.">
            <a:extLst>
              <a:ext uri="{FF2B5EF4-FFF2-40B4-BE49-F238E27FC236}">
                <a16:creationId xmlns:a16="http://schemas.microsoft.com/office/drawing/2014/main" id="{055A4837-8B9C-C545-608F-B53DBD1007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483151" y="1607674"/>
            <a:ext cx="5162746" cy="4158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385159-D757-9A85-D8BB-E1725510BCB0}"/>
              </a:ext>
            </a:extLst>
          </p:cNvPr>
          <p:cNvSpPr txBox="1"/>
          <p:nvPr/>
        </p:nvSpPr>
        <p:spPr>
          <a:xfrm>
            <a:off x="6400797" y="1766104"/>
            <a:ext cx="3770721" cy="830997"/>
          </a:xfrm>
          <a:prstGeom prst="rect">
            <a:avLst/>
          </a:prstGeom>
          <a:noFill/>
        </p:spPr>
        <p:txBody>
          <a:bodyPr wrap="square" rtlCol="0">
            <a:spAutoFit/>
          </a:bodyPr>
          <a:lstStyle/>
          <a:p>
            <a:r>
              <a:rPr lang="en-CA" sz="2400">
                <a:solidFill>
                  <a:srgbClr val="595959"/>
                </a:solidFill>
                <a:latin typeface="Calibri"/>
                <a:ea typeface="Roboto"/>
                <a:cs typeface="Roboto"/>
              </a:rPr>
              <a:t>Host Networking and Learning Events</a:t>
            </a:r>
            <a:endParaRPr lang="en-US" sz="2400"/>
          </a:p>
        </p:txBody>
      </p:sp>
      <p:sp>
        <p:nvSpPr>
          <p:cNvPr id="6" name="TextBox 5">
            <a:extLst>
              <a:ext uri="{FF2B5EF4-FFF2-40B4-BE49-F238E27FC236}">
                <a16:creationId xmlns:a16="http://schemas.microsoft.com/office/drawing/2014/main" id="{D587BC84-1AE8-B6BF-A267-E7043C993577}"/>
              </a:ext>
            </a:extLst>
          </p:cNvPr>
          <p:cNvSpPr txBox="1"/>
          <p:nvPr/>
        </p:nvSpPr>
        <p:spPr>
          <a:xfrm>
            <a:off x="6787298" y="3350829"/>
            <a:ext cx="3770721" cy="830997"/>
          </a:xfrm>
          <a:prstGeom prst="rect">
            <a:avLst/>
          </a:prstGeom>
          <a:noFill/>
        </p:spPr>
        <p:txBody>
          <a:bodyPr wrap="square" rtlCol="0">
            <a:spAutoFit/>
          </a:bodyPr>
          <a:lstStyle/>
          <a:p>
            <a:r>
              <a:rPr lang="en-CA" sz="2400">
                <a:solidFill>
                  <a:srgbClr val="595959"/>
                </a:solidFill>
                <a:latin typeface="Calibri"/>
                <a:ea typeface="Roboto"/>
                <a:cs typeface="Roboto"/>
              </a:rPr>
              <a:t>Raise Awareness through Social Media</a:t>
            </a:r>
            <a:endParaRPr lang="en-US" sz="2400"/>
          </a:p>
        </p:txBody>
      </p:sp>
      <p:sp>
        <p:nvSpPr>
          <p:cNvPr id="7" name="TextBox 6">
            <a:extLst>
              <a:ext uri="{FF2B5EF4-FFF2-40B4-BE49-F238E27FC236}">
                <a16:creationId xmlns:a16="http://schemas.microsoft.com/office/drawing/2014/main" id="{E1678960-6DF9-BFDE-34D7-2AA7D93A687C}"/>
              </a:ext>
            </a:extLst>
          </p:cNvPr>
          <p:cNvSpPr txBox="1"/>
          <p:nvPr/>
        </p:nvSpPr>
        <p:spPr>
          <a:xfrm>
            <a:off x="6400797" y="4847039"/>
            <a:ext cx="3770721" cy="830997"/>
          </a:xfrm>
          <a:prstGeom prst="rect">
            <a:avLst/>
          </a:prstGeom>
          <a:noFill/>
        </p:spPr>
        <p:txBody>
          <a:bodyPr wrap="square" rtlCol="0">
            <a:spAutoFit/>
          </a:bodyPr>
          <a:lstStyle/>
          <a:p>
            <a:r>
              <a:rPr lang="en-CA" sz="2400">
                <a:solidFill>
                  <a:srgbClr val="595959"/>
                </a:solidFill>
                <a:latin typeface="Calibri"/>
                <a:ea typeface="Roboto"/>
                <a:cs typeface="Roboto"/>
              </a:rPr>
              <a:t>Research and Share Evidence-Based Practices</a:t>
            </a:r>
            <a:endParaRPr lang="en-US" sz="2400"/>
          </a:p>
        </p:txBody>
      </p:sp>
      <p:sp>
        <p:nvSpPr>
          <p:cNvPr id="4" name="Footer Placeholder 3">
            <a:extLst>
              <a:ext uri="{FF2B5EF4-FFF2-40B4-BE49-F238E27FC236}">
                <a16:creationId xmlns:a16="http://schemas.microsoft.com/office/drawing/2014/main" id="{2199FEB5-B54A-CAE5-C00F-0D26010BD7D9}"/>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A2EE45D9-EAD7-EF8A-EB25-3C5881BF7E7B}"/>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131890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2A43-B847-84CD-71A8-4A62FB5270C6}"/>
              </a:ext>
            </a:extLst>
          </p:cNvPr>
          <p:cNvSpPr>
            <a:spLocks noGrp="1"/>
          </p:cNvSpPr>
          <p:nvPr>
            <p:ph type="title"/>
          </p:nvPr>
        </p:nvSpPr>
        <p:spPr/>
        <p:txBody>
          <a:bodyPr/>
          <a:lstStyle/>
          <a:p>
            <a:r>
              <a:rPr lang="en-CA" dirty="0">
                <a:solidFill>
                  <a:srgbClr val="595959"/>
                </a:solidFill>
                <a:latin typeface="Roboto"/>
                <a:ea typeface="Roboto"/>
                <a:cs typeface="Roboto"/>
              </a:rPr>
              <a:t>Every </a:t>
            </a:r>
            <a:r>
              <a:rPr lang="en-CA" dirty="0" err="1">
                <a:solidFill>
                  <a:srgbClr val="595959"/>
                </a:solidFill>
                <a:latin typeface="Roboto"/>
                <a:ea typeface="Roboto"/>
                <a:cs typeface="Roboto"/>
              </a:rPr>
              <a:t>MentorAbility</a:t>
            </a:r>
            <a:r>
              <a:rPr lang="en-CA" dirty="0">
                <a:solidFill>
                  <a:srgbClr val="595959"/>
                </a:solidFill>
                <a:latin typeface="Roboto"/>
                <a:ea typeface="Roboto"/>
                <a:cs typeface="Roboto"/>
              </a:rPr>
              <a:t> Experience Is Unique</a:t>
            </a:r>
          </a:p>
        </p:txBody>
      </p:sp>
      <p:sp>
        <p:nvSpPr>
          <p:cNvPr id="3" name="Content Placeholder 2">
            <a:extLst>
              <a:ext uri="{FF2B5EF4-FFF2-40B4-BE49-F238E27FC236}">
                <a16:creationId xmlns:a16="http://schemas.microsoft.com/office/drawing/2014/main" id="{59757938-AC25-813B-0328-B3AE62784387}"/>
              </a:ext>
            </a:extLst>
          </p:cNvPr>
          <p:cNvSpPr>
            <a:spLocks noGrp="1"/>
          </p:cNvSpPr>
          <p:nvPr>
            <p:ph idx="1"/>
          </p:nvPr>
        </p:nvSpPr>
        <p:spPr>
          <a:xfrm>
            <a:off x="838200" y="1769877"/>
            <a:ext cx="7026253" cy="2863484"/>
          </a:xfrm>
        </p:spPr>
        <p:txBody>
          <a:bodyPr vert="horz" lIns="91440" tIns="45720" rIns="91440" bIns="45720" rtlCol="0" anchor="t">
            <a:normAutofit/>
          </a:bodyPr>
          <a:lstStyle/>
          <a:p>
            <a:pPr>
              <a:lnSpc>
                <a:spcPct val="100000"/>
              </a:lnSpc>
            </a:pPr>
            <a:r>
              <a:rPr lang="en-CA" sz="2400">
                <a:solidFill>
                  <a:srgbClr val="595959"/>
                </a:solidFill>
                <a:latin typeface="Calibri"/>
                <a:ea typeface="Roboto"/>
                <a:cs typeface="Roboto"/>
              </a:rPr>
              <a:t>Promotes </a:t>
            </a:r>
            <a:r>
              <a:rPr lang="en-CA" sz="2400" b="1">
                <a:solidFill>
                  <a:srgbClr val="595959"/>
                </a:solidFill>
                <a:latin typeface="Calibri"/>
                <a:ea typeface="Roboto"/>
                <a:cs typeface="Roboto"/>
              </a:rPr>
              <a:t>employment or self-employment</a:t>
            </a:r>
            <a:endParaRPr lang="en-CA" sz="2400">
              <a:solidFill>
                <a:srgbClr val="595959"/>
              </a:solidFill>
              <a:latin typeface="Calibri"/>
              <a:cs typeface="Roboto"/>
            </a:endParaRPr>
          </a:p>
          <a:p>
            <a:pPr>
              <a:lnSpc>
                <a:spcPct val="100000"/>
              </a:lnSpc>
            </a:pPr>
            <a:r>
              <a:rPr lang="en-CA" sz="2400" b="1">
                <a:solidFill>
                  <a:srgbClr val="595959"/>
                </a:solidFill>
                <a:latin typeface="Calibri"/>
                <a:ea typeface="Roboto"/>
                <a:cs typeface="Roboto"/>
              </a:rPr>
              <a:t>Personalized</a:t>
            </a:r>
            <a:r>
              <a:rPr lang="en-CA" sz="2400">
                <a:solidFill>
                  <a:srgbClr val="595959"/>
                </a:solidFill>
                <a:latin typeface="Calibri"/>
                <a:ea typeface="Roboto"/>
                <a:cs typeface="Roboto"/>
              </a:rPr>
              <a:t>, </a:t>
            </a:r>
            <a:r>
              <a:rPr lang="en-CA" sz="2400" b="1">
                <a:solidFill>
                  <a:srgbClr val="595959"/>
                </a:solidFill>
                <a:latin typeface="Calibri"/>
                <a:ea typeface="Roboto"/>
                <a:cs typeface="Roboto"/>
              </a:rPr>
              <a:t>short</a:t>
            </a:r>
            <a:r>
              <a:rPr lang="en-CA" sz="2400">
                <a:solidFill>
                  <a:srgbClr val="595959"/>
                </a:solidFill>
                <a:latin typeface="Calibri"/>
                <a:ea typeface="Roboto"/>
                <a:cs typeface="Roboto"/>
              </a:rPr>
              <a:t> (1-hour to 1-day) experiences</a:t>
            </a:r>
          </a:p>
          <a:p>
            <a:pPr>
              <a:lnSpc>
                <a:spcPct val="100000"/>
              </a:lnSpc>
            </a:pPr>
            <a:r>
              <a:rPr lang="en-CA" sz="2400" b="1">
                <a:solidFill>
                  <a:srgbClr val="595959"/>
                </a:solidFill>
                <a:latin typeface="Calibri"/>
                <a:ea typeface="Calibri"/>
                <a:cs typeface="Calibri"/>
              </a:rPr>
              <a:t>Virtual </a:t>
            </a:r>
            <a:r>
              <a:rPr lang="en-CA" sz="2400">
                <a:solidFill>
                  <a:srgbClr val="595959"/>
                </a:solidFill>
                <a:latin typeface="Calibri"/>
                <a:ea typeface="Calibri"/>
                <a:cs typeface="Calibri"/>
              </a:rPr>
              <a:t>or </a:t>
            </a:r>
            <a:r>
              <a:rPr lang="en-CA" sz="2400" b="1">
                <a:solidFill>
                  <a:srgbClr val="595959"/>
                </a:solidFill>
                <a:latin typeface="Calibri"/>
                <a:ea typeface="Calibri"/>
                <a:cs typeface="Calibri"/>
              </a:rPr>
              <a:t>in person</a:t>
            </a:r>
            <a:endParaRPr lang="en-CA" sz="2400" b="1">
              <a:solidFill>
                <a:srgbClr val="595959"/>
              </a:solidFill>
              <a:latin typeface="Calibri"/>
              <a:ea typeface="Roboto"/>
              <a:cs typeface="Roboto"/>
            </a:endParaRPr>
          </a:p>
          <a:p>
            <a:pPr>
              <a:lnSpc>
                <a:spcPct val="100000"/>
              </a:lnSpc>
            </a:pPr>
            <a:r>
              <a:rPr lang="en-CA" sz="2400" b="1">
                <a:solidFill>
                  <a:srgbClr val="595959"/>
                </a:solidFill>
                <a:latin typeface="Calibri"/>
                <a:ea typeface="Calibri"/>
                <a:cs typeface="Calibri"/>
              </a:rPr>
              <a:t>Facilitated </a:t>
            </a:r>
            <a:r>
              <a:rPr lang="en-CA" sz="2400">
                <a:solidFill>
                  <a:srgbClr val="595959"/>
                </a:solidFill>
                <a:latin typeface="Calibri"/>
                <a:ea typeface="Calibri"/>
                <a:cs typeface="Calibri"/>
              </a:rPr>
              <a:t>by local experts in disability inclusion</a:t>
            </a:r>
          </a:p>
          <a:p>
            <a:pPr>
              <a:lnSpc>
                <a:spcPct val="100000"/>
              </a:lnSpc>
            </a:pPr>
            <a:r>
              <a:rPr lang="en-CA" sz="2400" b="1">
                <a:solidFill>
                  <a:srgbClr val="595959"/>
                </a:solidFill>
                <a:latin typeface="Calibri"/>
                <a:ea typeface="Roboto"/>
                <a:cs typeface="Roboto"/>
              </a:rPr>
              <a:t>Format</a:t>
            </a:r>
            <a:r>
              <a:rPr lang="en-CA" sz="2400">
                <a:solidFill>
                  <a:srgbClr val="595959"/>
                </a:solidFill>
                <a:latin typeface="Calibri"/>
                <a:ea typeface="Roboto"/>
                <a:cs typeface="Roboto"/>
              </a:rPr>
              <a:t>: job shadowing, workplace tour, work-based experience, exploratory conversation</a:t>
            </a:r>
            <a:endParaRPr lang="en-CA" sz="2600">
              <a:solidFill>
                <a:srgbClr val="595959"/>
              </a:solidFill>
              <a:latin typeface="Calibri"/>
              <a:ea typeface="Calibri"/>
              <a:cs typeface="Calibri"/>
            </a:endParaRPr>
          </a:p>
        </p:txBody>
      </p:sp>
      <p:pic>
        <p:nvPicPr>
          <p:cNvPr id="6" name="Picture 5" descr="A mentee and mentor in high visibility vests stand next to each other in front of a luggage belt and a wall with Air North.">
            <a:extLst>
              <a:ext uri="{FF2B5EF4-FFF2-40B4-BE49-F238E27FC236}">
                <a16:creationId xmlns:a16="http://schemas.microsoft.com/office/drawing/2014/main" id="{2B2BD3B0-FF6F-2A62-2DF3-465E42CDC4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8260962" y="1800876"/>
            <a:ext cx="2845405" cy="3052443"/>
          </a:xfrm>
          <a:prstGeom prst="rect">
            <a:avLst/>
          </a:prstGeom>
          <a:ln w="28575">
            <a:solidFill>
              <a:schemeClr val="accent4"/>
            </a:solidFill>
          </a:ln>
        </p:spPr>
      </p:pic>
      <p:grpSp>
        <p:nvGrpSpPr>
          <p:cNvPr id="10" name="Group 9" descr="Logo of MentorAbility Yukon featuring two abstract human figures in yellow and blue forming the shape of the letter 'M,' surrounded by the bilingual text 'MentorAbility • MentorHabiletés.' The design is enclosed in a circular border with a small red maple leaf at the bottom, symbolizing Canada.">
            <a:extLst>
              <a:ext uri="{FF2B5EF4-FFF2-40B4-BE49-F238E27FC236}">
                <a16:creationId xmlns:a16="http://schemas.microsoft.com/office/drawing/2014/main" id="{BBCC21F1-C5BB-B982-C76A-A016E850D79E}"/>
              </a:ext>
            </a:extLst>
          </p:cNvPr>
          <p:cNvGrpSpPr/>
          <p:nvPr/>
        </p:nvGrpSpPr>
        <p:grpSpPr>
          <a:xfrm>
            <a:off x="6315737" y="4807634"/>
            <a:ext cx="1548716" cy="1548716"/>
            <a:chOff x="10294018" y="3974753"/>
            <a:chExt cx="1548716" cy="1548716"/>
          </a:xfrm>
        </p:grpSpPr>
        <p:sp>
          <p:nvSpPr>
            <p:cNvPr id="8" name="Oval 7">
              <a:extLst>
                <a:ext uri="{FF2B5EF4-FFF2-40B4-BE49-F238E27FC236}">
                  <a16:creationId xmlns:a16="http://schemas.microsoft.com/office/drawing/2014/main" id="{4D500D96-2FDA-3B97-D712-E0EA4073A1C2}"/>
                </a:ext>
              </a:extLst>
            </p:cNvPr>
            <p:cNvSpPr/>
            <p:nvPr/>
          </p:nvSpPr>
          <p:spPr>
            <a:xfrm>
              <a:off x="10294018" y="3974753"/>
              <a:ext cx="1548716" cy="15487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for a company&#10;&#10;AI-generated content may be incorrect.">
              <a:extLst>
                <a:ext uri="{FF2B5EF4-FFF2-40B4-BE49-F238E27FC236}">
                  <a16:creationId xmlns:a16="http://schemas.microsoft.com/office/drawing/2014/main" id="{AADC3CF3-4EFB-490C-44E1-48288120915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335918" y="4021012"/>
              <a:ext cx="1464917" cy="1456199"/>
            </a:xfrm>
            <a:prstGeom prst="ellipse">
              <a:avLst/>
            </a:prstGeom>
            <a:ln w="28575">
              <a:noFill/>
            </a:ln>
          </p:spPr>
        </p:pic>
      </p:grpSp>
      <p:sp>
        <p:nvSpPr>
          <p:cNvPr id="7" name="TextBox 6">
            <a:extLst>
              <a:ext uri="{FF2B5EF4-FFF2-40B4-BE49-F238E27FC236}">
                <a16:creationId xmlns:a16="http://schemas.microsoft.com/office/drawing/2014/main" id="{C6625AFF-0D10-E94A-5AA9-D6B638545E9B}"/>
              </a:ext>
            </a:extLst>
          </p:cNvPr>
          <p:cNvSpPr txBox="1"/>
          <p:nvPr/>
        </p:nvSpPr>
        <p:spPr>
          <a:xfrm>
            <a:off x="8071820" y="5097044"/>
            <a:ext cx="3142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95959"/>
                </a:solidFill>
                <a:ea typeface="Calibri"/>
                <a:cs typeface="Calibri"/>
              </a:rPr>
              <a:t>Mentee and Mentor in airport – </a:t>
            </a:r>
            <a:r>
              <a:rPr lang="en-US" sz="2400" err="1">
                <a:solidFill>
                  <a:srgbClr val="595959"/>
                </a:solidFill>
                <a:ea typeface="Calibri"/>
                <a:cs typeface="Calibri"/>
              </a:rPr>
              <a:t>MentorAbility</a:t>
            </a:r>
            <a:r>
              <a:rPr lang="en-US" sz="2400">
                <a:solidFill>
                  <a:srgbClr val="595959"/>
                </a:solidFill>
                <a:ea typeface="Calibri"/>
                <a:cs typeface="Calibri"/>
              </a:rPr>
              <a:t> Yukon</a:t>
            </a:r>
            <a:endParaRPr lang="en-US" sz="2400">
              <a:solidFill>
                <a:srgbClr val="595959"/>
              </a:solidFill>
            </a:endParaRPr>
          </a:p>
        </p:txBody>
      </p:sp>
      <p:sp>
        <p:nvSpPr>
          <p:cNvPr id="4" name="Footer Placeholder 3">
            <a:extLst>
              <a:ext uri="{FF2B5EF4-FFF2-40B4-BE49-F238E27FC236}">
                <a16:creationId xmlns:a16="http://schemas.microsoft.com/office/drawing/2014/main" id="{93D1E624-66A8-6F6C-0D75-324D8AD8CE5F}"/>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3EA8E709-814A-FD57-4182-20EE8ECE72B0}"/>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366519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7455-5109-18E4-FB5E-2DC8664D7F5D}"/>
              </a:ext>
            </a:extLst>
          </p:cNvPr>
          <p:cNvSpPr>
            <a:spLocks noGrp="1"/>
          </p:cNvSpPr>
          <p:nvPr>
            <p:ph type="title"/>
          </p:nvPr>
        </p:nvSpPr>
        <p:spPr>
          <a:xfrm>
            <a:off x="838200" y="122245"/>
            <a:ext cx="10515600" cy="1325563"/>
          </a:xfrm>
        </p:spPr>
        <p:txBody>
          <a:bodyPr/>
          <a:lstStyle/>
          <a:p>
            <a:r>
              <a:rPr lang="en-CA" dirty="0">
                <a:solidFill>
                  <a:srgbClr val="595959"/>
                </a:solidFill>
                <a:latin typeface="Roboto"/>
                <a:ea typeface="Roboto"/>
                <a:cs typeface="Roboto"/>
              </a:rPr>
              <a:t>Reciprocal Learning and Benefits</a:t>
            </a:r>
            <a:endParaRPr lang="en-US" dirty="0">
              <a:solidFill>
                <a:srgbClr val="595959"/>
              </a:solidFill>
            </a:endParaRPr>
          </a:p>
        </p:txBody>
      </p:sp>
      <p:sp>
        <p:nvSpPr>
          <p:cNvPr id="12" name="TextBox 6">
            <a:extLst>
              <a:ext uri="{FF2B5EF4-FFF2-40B4-BE49-F238E27FC236}">
                <a16:creationId xmlns:a16="http://schemas.microsoft.com/office/drawing/2014/main" id="{94F21321-14AB-CC55-73E1-DF0F03A89BE1}"/>
              </a:ext>
            </a:extLst>
          </p:cNvPr>
          <p:cNvSpPr txBox="1"/>
          <p:nvPr/>
        </p:nvSpPr>
        <p:spPr>
          <a:xfrm>
            <a:off x="838200" y="1448122"/>
            <a:ext cx="8433295" cy="32521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595959"/>
                </a:solidFill>
              </a:rPr>
              <a:t> Each participant </a:t>
            </a:r>
            <a:r>
              <a:rPr lang="en-US" sz="2400" b="1">
                <a:solidFill>
                  <a:srgbClr val="595959"/>
                </a:solidFill>
              </a:rPr>
              <a:t>contributes to</a:t>
            </a:r>
            <a:r>
              <a:rPr lang="en-US" sz="2400">
                <a:solidFill>
                  <a:srgbClr val="595959"/>
                </a:solidFill>
              </a:rPr>
              <a:t> and </a:t>
            </a:r>
            <a:r>
              <a:rPr lang="en-US" sz="2400" b="1">
                <a:solidFill>
                  <a:srgbClr val="595959"/>
                </a:solidFill>
              </a:rPr>
              <a:t>learns from</a:t>
            </a:r>
            <a:r>
              <a:rPr lang="en-US" sz="2400">
                <a:solidFill>
                  <a:srgbClr val="595959"/>
                </a:solidFill>
              </a:rPr>
              <a:t> the experience. </a:t>
            </a:r>
            <a:endParaRPr lang="en-US" sz="2400">
              <a:solidFill>
                <a:srgbClr val="000000"/>
              </a:solidFill>
              <a:ea typeface="Calibri"/>
              <a:cs typeface="Calibri"/>
            </a:endParaRPr>
          </a:p>
          <a:p>
            <a:r>
              <a:rPr lang="en-US" sz="2400">
                <a:solidFill>
                  <a:srgbClr val="595959"/>
                </a:solidFill>
              </a:rPr>
              <a:t>Their organizations benefit too!  </a:t>
            </a:r>
            <a:endParaRPr lang="en-US"/>
          </a:p>
          <a:p>
            <a:endParaRPr lang="en-US" sz="2400">
              <a:solidFill>
                <a:srgbClr val="595959"/>
              </a:solidFill>
              <a:ea typeface="Calibri"/>
              <a:cs typeface="Calibri"/>
            </a:endParaRPr>
          </a:p>
          <a:p>
            <a:pPr marL="342900" indent="-342900">
              <a:spcAft>
                <a:spcPts val="800"/>
              </a:spcAft>
              <a:buFont typeface="Arial"/>
              <a:buChar char="•"/>
            </a:pPr>
            <a:r>
              <a:rPr lang="en-US" sz="2400" b="1">
                <a:solidFill>
                  <a:srgbClr val="595959"/>
                </a:solidFill>
                <a:ea typeface="Calibri"/>
                <a:cs typeface="Calibri"/>
              </a:rPr>
              <a:t>Mentorship Facilitators </a:t>
            </a:r>
            <a:r>
              <a:rPr lang="en-US" sz="2400">
                <a:solidFill>
                  <a:srgbClr val="595959"/>
                </a:solidFill>
                <a:ea typeface="Calibri"/>
                <a:cs typeface="Calibri"/>
              </a:rPr>
              <a:t>– new tool and expanded network</a:t>
            </a:r>
          </a:p>
          <a:p>
            <a:pPr marL="342900" indent="-342900">
              <a:spcAft>
                <a:spcPts val="800"/>
              </a:spcAft>
              <a:buFont typeface="Arial"/>
              <a:buChar char="•"/>
            </a:pPr>
            <a:r>
              <a:rPr lang="en-US" sz="2400" b="1">
                <a:solidFill>
                  <a:srgbClr val="595959"/>
                </a:solidFill>
                <a:ea typeface="Calibri"/>
                <a:cs typeface="Calibri"/>
              </a:rPr>
              <a:t>Mentees </a:t>
            </a:r>
            <a:r>
              <a:rPr lang="en-US" sz="2400">
                <a:solidFill>
                  <a:srgbClr val="595959"/>
                </a:solidFill>
                <a:ea typeface="Calibri"/>
                <a:cs typeface="Calibri"/>
              </a:rPr>
              <a:t>– career confidence, self-advocacy skills,                                 clarifies career path</a:t>
            </a:r>
            <a:endParaRPr lang="en-US" sz="2400">
              <a:solidFill>
                <a:srgbClr val="000000"/>
              </a:solidFill>
              <a:ea typeface="Calibri"/>
              <a:cs typeface="Calibri"/>
            </a:endParaRPr>
          </a:p>
          <a:p>
            <a:pPr marL="342900" indent="-342900">
              <a:spcAft>
                <a:spcPts val="800"/>
              </a:spcAft>
              <a:buFont typeface="Arial"/>
              <a:buChar char="•"/>
            </a:pPr>
            <a:r>
              <a:rPr lang="en-US" sz="2400" b="1">
                <a:solidFill>
                  <a:srgbClr val="595959"/>
                </a:solidFill>
                <a:ea typeface="Calibri"/>
                <a:cs typeface="Calibri"/>
              </a:rPr>
              <a:t>Mentors and their Organizations </a:t>
            </a:r>
            <a:r>
              <a:rPr lang="en-US" sz="2400">
                <a:solidFill>
                  <a:srgbClr val="595959"/>
                </a:solidFill>
                <a:ea typeface="Calibri"/>
                <a:cs typeface="Calibri"/>
              </a:rPr>
              <a:t>– leadership                                development, inclusion skills, expanded talent pipeline</a:t>
            </a:r>
          </a:p>
        </p:txBody>
      </p:sp>
      <p:grpSp>
        <p:nvGrpSpPr>
          <p:cNvPr id="6" name="Grupa 5" descr="In a circle with arrows joining them are the words: Mentor/Employer, Mentee, Mentorship Facilitator/Community Partner.&#10;">
            <a:extLst>
              <a:ext uri="{FF2B5EF4-FFF2-40B4-BE49-F238E27FC236}">
                <a16:creationId xmlns:a16="http://schemas.microsoft.com/office/drawing/2014/main" id="{A7340D37-5E89-BEDE-6C8E-AF40ED2D5A10}"/>
              </a:ext>
            </a:extLst>
          </p:cNvPr>
          <p:cNvGrpSpPr/>
          <p:nvPr/>
        </p:nvGrpSpPr>
        <p:grpSpPr>
          <a:xfrm>
            <a:off x="8287950" y="1751186"/>
            <a:ext cx="3572671" cy="2692050"/>
            <a:chOff x="8153400" y="2028736"/>
            <a:chExt cx="3572671" cy="2692050"/>
          </a:xfrm>
        </p:grpSpPr>
        <p:grpSp>
          <p:nvGrpSpPr>
            <p:cNvPr id="22" name="Group 21">
              <a:extLst>
                <a:ext uri="{FF2B5EF4-FFF2-40B4-BE49-F238E27FC236}">
                  <a16:creationId xmlns:a16="http://schemas.microsoft.com/office/drawing/2014/main" id="{79515B13-EE3B-510A-56AB-9F1C349D123D}"/>
                </a:ext>
              </a:extLst>
            </p:cNvPr>
            <p:cNvGrpSpPr/>
            <p:nvPr/>
          </p:nvGrpSpPr>
          <p:grpSpPr>
            <a:xfrm>
              <a:off x="8153400" y="3498411"/>
              <a:ext cx="1317625" cy="1222375"/>
              <a:chOff x="8041136" y="3423991"/>
              <a:chExt cx="1317625" cy="1222375"/>
            </a:xfrm>
          </p:grpSpPr>
          <p:sp>
            <p:nvSpPr>
              <p:cNvPr id="3" name="Oval 2">
                <a:extLst>
                  <a:ext uri="{FF2B5EF4-FFF2-40B4-BE49-F238E27FC236}">
                    <a16:creationId xmlns:a16="http://schemas.microsoft.com/office/drawing/2014/main" id="{D2D959F8-2028-C9E6-4CC3-36B350BB38A6}"/>
                  </a:ext>
                </a:extLst>
              </p:cNvPr>
              <p:cNvSpPr/>
              <p:nvPr/>
            </p:nvSpPr>
            <p:spPr>
              <a:xfrm>
                <a:off x="8041136" y="3423991"/>
                <a:ext cx="1317625" cy="1222375"/>
              </a:xfrm>
              <a:prstGeom prst="ellipse">
                <a:avLst/>
              </a:prstGeom>
              <a:noFill/>
              <a:ln w="28575">
                <a:solidFill>
                  <a:srgbClr val="4192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859BC8-15A6-958D-C132-A330C8D42B38}"/>
                  </a:ext>
                </a:extLst>
              </p:cNvPr>
              <p:cNvSpPr txBox="1"/>
              <p:nvPr/>
            </p:nvSpPr>
            <p:spPr>
              <a:xfrm>
                <a:off x="8192080" y="3589495"/>
                <a:ext cx="1015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Mentor</a:t>
                </a:r>
              </a:p>
            </p:txBody>
          </p:sp>
          <p:pic>
            <p:nvPicPr>
              <p:cNvPr id="8" name="Picture 7">
                <a:extLst>
                  <a:ext uri="{FF2B5EF4-FFF2-40B4-BE49-F238E27FC236}">
                    <a16:creationId xmlns:a16="http://schemas.microsoft.com/office/drawing/2014/main" id="{FEA37E00-A79A-72A6-F647-1A8DC565C8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37998" y="3960842"/>
                <a:ext cx="723900" cy="381000"/>
              </a:xfrm>
              <a:prstGeom prst="rect">
                <a:avLst/>
              </a:prstGeom>
            </p:spPr>
          </p:pic>
        </p:grpSp>
        <p:grpSp>
          <p:nvGrpSpPr>
            <p:cNvPr id="21" name="Group 20">
              <a:extLst>
                <a:ext uri="{FF2B5EF4-FFF2-40B4-BE49-F238E27FC236}">
                  <a16:creationId xmlns:a16="http://schemas.microsoft.com/office/drawing/2014/main" id="{DA9F7735-0B2F-EFF9-9231-124635770312}"/>
                </a:ext>
              </a:extLst>
            </p:cNvPr>
            <p:cNvGrpSpPr/>
            <p:nvPr/>
          </p:nvGrpSpPr>
          <p:grpSpPr>
            <a:xfrm>
              <a:off x="10408446" y="3498411"/>
              <a:ext cx="1317625" cy="1222375"/>
              <a:chOff x="9092503" y="1163797"/>
              <a:chExt cx="1317625" cy="1222375"/>
            </a:xfrm>
          </p:grpSpPr>
          <p:sp>
            <p:nvSpPr>
              <p:cNvPr id="10" name="Oval 9">
                <a:extLst>
                  <a:ext uri="{FF2B5EF4-FFF2-40B4-BE49-F238E27FC236}">
                    <a16:creationId xmlns:a16="http://schemas.microsoft.com/office/drawing/2014/main" id="{03DC280F-B9E2-8917-27DB-5E4EA82132EA}"/>
                  </a:ext>
                </a:extLst>
              </p:cNvPr>
              <p:cNvSpPr/>
              <p:nvPr/>
            </p:nvSpPr>
            <p:spPr>
              <a:xfrm>
                <a:off x="9092503" y="1163797"/>
                <a:ext cx="1317625" cy="1222375"/>
              </a:xfrm>
              <a:prstGeom prst="ellipse">
                <a:avLst/>
              </a:prstGeom>
              <a:noFill/>
              <a:ln w="28575">
                <a:solidFill>
                  <a:srgbClr val="FDB7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0B7274-837A-F79E-7B1F-96A2AEC7BA28}"/>
                  </a:ext>
                </a:extLst>
              </p:cNvPr>
              <p:cNvSpPr txBox="1"/>
              <p:nvPr/>
            </p:nvSpPr>
            <p:spPr>
              <a:xfrm>
                <a:off x="9267561" y="1319655"/>
                <a:ext cx="9675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Mentee</a:t>
                </a:r>
              </a:p>
            </p:txBody>
          </p:sp>
          <p:pic>
            <p:nvPicPr>
              <p:cNvPr id="13" name="Picture 12">
                <a:extLst>
                  <a:ext uri="{FF2B5EF4-FFF2-40B4-BE49-F238E27FC236}">
                    <a16:creationId xmlns:a16="http://schemas.microsoft.com/office/drawing/2014/main" id="{E50276F1-2718-D77F-218A-99D43AF5A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29065" y="1688524"/>
                <a:ext cx="444500" cy="558800"/>
              </a:xfrm>
              <a:prstGeom prst="rect">
                <a:avLst/>
              </a:prstGeom>
            </p:spPr>
          </p:pic>
        </p:grpSp>
        <p:grpSp>
          <p:nvGrpSpPr>
            <p:cNvPr id="20" name="Group 19">
              <a:extLst>
                <a:ext uri="{FF2B5EF4-FFF2-40B4-BE49-F238E27FC236}">
                  <a16:creationId xmlns:a16="http://schemas.microsoft.com/office/drawing/2014/main" id="{E1999E30-5058-78CC-B47D-312BD1307C39}"/>
                </a:ext>
              </a:extLst>
            </p:cNvPr>
            <p:cNvGrpSpPr/>
            <p:nvPr/>
          </p:nvGrpSpPr>
          <p:grpSpPr>
            <a:xfrm>
              <a:off x="9251550" y="2028736"/>
              <a:ext cx="1317625" cy="1222375"/>
              <a:chOff x="10221034" y="2628687"/>
              <a:chExt cx="1317625" cy="1222375"/>
            </a:xfrm>
          </p:grpSpPr>
          <p:sp>
            <p:nvSpPr>
              <p:cNvPr id="14" name="Oval 13">
                <a:extLst>
                  <a:ext uri="{FF2B5EF4-FFF2-40B4-BE49-F238E27FC236}">
                    <a16:creationId xmlns:a16="http://schemas.microsoft.com/office/drawing/2014/main" id="{5E3A51D6-D96C-ACD0-06A4-40AE10E010E5}"/>
                  </a:ext>
                </a:extLst>
              </p:cNvPr>
              <p:cNvSpPr/>
              <p:nvPr/>
            </p:nvSpPr>
            <p:spPr>
              <a:xfrm>
                <a:off x="10221034" y="2628687"/>
                <a:ext cx="1317625" cy="1222375"/>
              </a:xfrm>
              <a:prstGeom prst="ellipse">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854C06F-A45D-8ECC-996E-139D26A8C377}"/>
                  </a:ext>
                </a:extLst>
              </p:cNvPr>
              <p:cNvSpPr txBox="1"/>
              <p:nvPr/>
            </p:nvSpPr>
            <p:spPr>
              <a:xfrm>
                <a:off x="10323750" y="2842420"/>
                <a:ext cx="1112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Facilitator</a:t>
                </a:r>
              </a:p>
            </p:txBody>
          </p:sp>
          <p:pic>
            <p:nvPicPr>
              <p:cNvPr id="16" name="Picture 15">
                <a:extLst>
                  <a:ext uri="{FF2B5EF4-FFF2-40B4-BE49-F238E27FC236}">
                    <a16:creationId xmlns:a16="http://schemas.microsoft.com/office/drawing/2014/main" id="{3FD2FA7E-6AEC-B518-1218-07D8D9A2D0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581396" y="3294493"/>
                <a:ext cx="596900" cy="406400"/>
              </a:xfrm>
              <a:prstGeom prst="rect">
                <a:avLst/>
              </a:prstGeom>
            </p:spPr>
          </p:pic>
        </p:grpSp>
        <p:cxnSp>
          <p:nvCxnSpPr>
            <p:cNvPr id="17" name="Straight Arrow Connector 16">
              <a:extLst>
                <a:ext uri="{FF2B5EF4-FFF2-40B4-BE49-F238E27FC236}">
                  <a16:creationId xmlns:a16="http://schemas.microsoft.com/office/drawing/2014/main" id="{4467BCA1-9B0D-0A1F-58ED-52E7834EDEC1}"/>
                </a:ext>
                <a:ext uri="{C183D7F6-B498-43B3-948B-1728B52AA6E4}">
                  <adec:decorative xmlns:adec="http://schemas.microsoft.com/office/drawing/2017/decorative" val="1"/>
                </a:ext>
              </a:extLst>
            </p:cNvPr>
            <p:cNvCxnSpPr>
              <a:cxnSpLocks/>
            </p:cNvCxnSpPr>
            <p:nvPr/>
          </p:nvCxnSpPr>
          <p:spPr>
            <a:xfrm>
              <a:off x="9609146" y="4030321"/>
              <a:ext cx="626301" cy="1043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EE43B3-B15E-2B88-ED4B-DEC10ED01FA7}"/>
                </a:ext>
                <a:ext uri="{C183D7F6-B498-43B3-948B-1728B52AA6E4}">
                  <adec:decorative xmlns:adec="http://schemas.microsoft.com/office/drawing/2017/decorative" val="1"/>
                </a:ext>
              </a:extLst>
            </p:cNvPr>
            <p:cNvCxnSpPr>
              <a:cxnSpLocks/>
            </p:cNvCxnSpPr>
            <p:nvPr/>
          </p:nvCxnSpPr>
          <p:spPr>
            <a:xfrm>
              <a:off x="10599591" y="3040341"/>
              <a:ext cx="529846" cy="29980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D9B5E2-96F7-07B7-F897-DE9FEBFBDB8B}"/>
                </a:ext>
                <a:ext uri="{C183D7F6-B498-43B3-948B-1728B52AA6E4}">
                  <adec:decorative xmlns:adec="http://schemas.microsoft.com/office/drawing/2017/decorative" val="1"/>
                </a:ext>
              </a:extLst>
            </p:cNvPr>
            <p:cNvCxnSpPr>
              <a:cxnSpLocks/>
            </p:cNvCxnSpPr>
            <p:nvPr/>
          </p:nvCxnSpPr>
          <p:spPr>
            <a:xfrm flipV="1">
              <a:off x="8739515" y="3012196"/>
              <a:ext cx="481619" cy="34644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FACD7C8F-7009-47EE-1CD2-A57573CC61CB}"/>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32BBBD7E-13A3-26AA-3742-16FA389E13AA}"/>
              </a:ext>
            </a:extLst>
          </p:cNvPr>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359816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E6D7-CAF3-902C-219D-CA4693962F1F}"/>
              </a:ext>
            </a:extLst>
          </p:cNvPr>
          <p:cNvSpPr>
            <a:spLocks noGrp="1"/>
          </p:cNvSpPr>
          <p:nvPr>
            <p:ph type="title"/>
          </p:nvPr>
        </p:nvSpPr>
        <p:spPr/>
        <p:txBody>
          <a:bodyPr>
            <a:normAutofit/>
          </a:bodyPr>
          <a:lstStyle/>
          <a:p>
            <a:r>
              <a:rPr lang="en-CA" sz="4000" dirty="0">
                <a:solidFill>
                  <a:srgbClr val="595959"/>
                </a:solidFill>
                <a:latin typeface="Roboto"/>
                <a:ea typeface="Roboto"/>
                <a:cs typeface="Roboto"/>
              </a:rPr>
              <a:t>Meaningful Connections Facilitate Inclusion</a:t>
            </a:r>
            <a:endParaRPr lang="en-CA" sz="4000" dirty="0">
              <a:solidFill>
                <a:srgbClr val="595959"/>
              </a:solidFill>
              <a:cs typeface="Roboto"/>
            </a:endParaRPr>
          </a:p>
        </p:txBody>
      </p:sp>
      <p:sp>
        <p:nvSpPr>
          <p:cNvPr id="3" name="Content Placeholder 2">
            <a:extLst>
              <a:ext uri="{FF2B5EF4-FFF2-40B4-BE49-F238E27FC236}">
                <a16:creationId xmlns:a16="http://schemas.microsoft.com/office/drawing/2014/main" id="{D05034B3-6B8A-3251-6B20-43F26941266F}"/>
              </a:ext>
            </a:extLst>
          </p:cNvPr>
          <p:cNvSpPr>
            <a:spLocks noGrp="1"/>
          </p:cNvSpPr>
          <p:nvPr>
            <p:ph idx="1"/>
          </p:nvPr>
        </p:nvSpPr>
        <p:spPr>
          <a:xfrm>
            <a:off x="838200" y="1675832"/>
            <a:ext cx="7495095" cy="2085238"/>
          </a:xfrm>
        </p:spPr>
        <p:txBody>
          <a:bodyPr vert="horz" lIns="91440" tIns="45720" rIns="91440" bIns="45720" rtlCol="0" anchor="t">
            <a:normAutofit/>
          </a:bodyPr>
          <a:lstStyle/>
          <a:p>
            <a:pPr marL="342900" indent="-342900">
              <a:lnSpc>
                <a:spcPct val="100000"/>
              </a:lnSpc>
              <a:spcBef>
                <a:spcPts val="300"/>
              </a:spcBef>
              <a:spcAft>
                <a:spcPts val="1000"/>
              </a:spcAft>
            </a:pPr>
            <a:r>
              <a:rPr lang="en-CA" b="1">
                <a:solidFill>
                  <a:srgbClr val="595959"/>
                </a:solidFill>
                <a:latin typeface="Calibri"/>
                <a:ea typeface="Roboto"/>
                <a:cs typeface="Roboto"/>
              </a:rPr>
              <a:t>1,300+ </a:t>
            </a:r>
            <a:r>
              <a:rPr lang="en-CA" sz="2400">
                <a:solidFill>
                  <a:srgbClr val="595959"/>
                </a:solidFill>
                <a:latin typeface="Calibri"/>
                <a:ea typeface="Roboto"/>
                <a:cs typeface="Roboto"/>
              </a:rPr>
              <a:t>Mentorships in urban and rural communities </a:t>
            </a:r>
            <a:br>
              <a:rPr lang="en-CA" sz="2400">
                <a:latin typeface="Calibri"/>
                <a:ea typeface="Roboto"/>
                <a:cs typeface="Roboto"/>
              </a:rPr>
            </a:br>
            <a:r>
              <a:rPr lang="en-CA" sz="2400">
                <a:solidFill>
                  <a:srgbClr val="595959"/>
                </a:solidFill>
                <a:latin typeface="Calibri"/>
                <a:ea typeface="Roboto"/>
                <a:cs typeface="Roboto"/>
              </a:rPr>
              <a:t>in each province/territory</a:t>
            </a:r>
          </a:p>
          <a:p>
            <a:pPr marL="342900" indent="-342900">
              <a:lnSpc>
                <a:spcPct val="100000"/>
              </a:lnSpc>
              <a:spcBef>
                <a:spcPts val="300"/>
              </a:spcBef>
              <a:spcAft>
                <a:spcPts val="1000"/>
              </a:spcAft>
            </a:pPr>
            <a:r>
              <a:rPr lang="en-CA" b="1">
                <a:solidFill>
                  <a:srgbClr val="595959"/>
                </a:solidFill>
                <a:latin typeface="Calibri"/>
                <a:ea typeface="Roboto"/>
                <a:cs typeface="Roboto"/>
              </a:rPr>
              <a:t>170+ </a:t>
            </a:r>
            <a:r>
              <a:rPr lang="en-CA" sz="2400">
                <a:solidFill>
                  <a:srgbClr val="595959"/>
                </a:solidFill>
                <a:latin typeface="Calibri"/>
                <a:ea typeface="Roboto"/>
                <a:cs typeface="Roboto"/>
              </a:rPr>
              <a:t>Mentorship Facilitators active across the country</a:t>
            </a:r>
          </a:p>
          <a:p>
            <a:pPr marL="342900" indent="-342900">
              <a:lnSpc>
                <a:spcPct val="100000"/>
              </a:lnSpc>
              <a:spcBef>
                <a:spcPts val="300"/>
              </a:spcBef>
            </a:pPr>
            <a:r>
              <a:rPr lang="en-CA" b="1">
                <a:solidFill>
                  <a:srgbClr val="595959"/>
                </a:solidFill>
                <a:latin typeface="Calibri"/>
                <a:ea typeface="Roboto"/>
                <a:cs typeface="Roboto"/>
              </a:rPr>
              <a:t>500+</a:t>
            </a:r>
            <a:r>
              <a:rPr lang="en-CA" sz="2400">
                <a:solidFill>
                  <a:srgbClr val="595959"/>
                </a:solidFill>
                <a:latin typeface="Calibri"/>
                <a:ea typeface="Roboto"/>
                <a:cs typeface="Roboto"/>
              </a:rPr>
              <a:t> events organized since April 2024</a:t>
            </a:r>
          </a:p>
        </p:txBody>
      </p:sp>
      <p:sp>
        <p:nvSpPr>
          <p:cNvPr id="9" name="TextBox 8">
            <a:extLst>
              <a:ext uri="{FF2B5EF4-FFF2-40B4-BE49-F238E27FC236}">
                <a16:creationId xmlns:a16="http://schemas.microsoft.com/office/drawing/2014/main" id="{4EDB5990-491E-DC90-0C4E-F36537AE12AC}"/>
              </a:ext>
            </a:extLst>
          </p:cNvPr>
          <p:cNvSpPr txBox="1"/>
          <p:nvPr/>
        </p:nvSpPr>
        <p:spPr>
          <a:xfrm>
            <a:off x="838201" y="4145348"/>
            <a:ext cx="6286500" cy="1200329"/>
          </a:xfrm>
          <a:prstGeom prst="rect">
            <a:avLst/>
          </a:prstGeom>
          <a:noFill/>
        </p:spPr>
        <p:txBody>
          <a:bodyPr wrap="square" lIns="91440" tIns="45720" rIns="91440" bIns="45720" rtlCol="0" anchor="t">
            <a:spAutoFit/>
          </a:bodyPr>
          <a:lstStyle/>
          <a:p>
            <a:r>
              <a:rPr lang="en-CA" sz="2400" b="1">
                <a:solidFill>
                  <a:srgbClr val="595959"/>
                </a:solidFill>
                <a:latin typeface="Calibri"/>
                <a:ea typeface="Roboto"/>
                <a:cs typeface="Roboto"/>
              </a:rPr>
              <a:t>Every connection creates opportunities for successful job outcomes.</a:t>
            </a:r>
          </a:p>
          <a:p>
            <a:endParaRPr lang="en-US" sz="2400"/>
          </a:p>
        </p:txBody>
      </p:sp>
      <p:pic>
        <p:nvPicPr>
          <p:cNvPr id="10" name="Picture 9" descr="Photo of a community event or conference in a large indoor space with exposed brick walls and industrial-style lighting. People are seated at round tables covered in black tablecloths, engaged in discussions and presentations. The room is well-lit with strings of lights creating a warm and inviting atmosphere.">
            <a:extLst>
              <a:ext uri="{FF2B5EF4-FFF2-40B4-BE49-F238E27FC236}">
                <a16:creationId xmlns:a16="http://schemas.microsoft.com/office/drawing/2014/main" id="{7D65BB81-B3E8-F72F-DE52-DCB9A37B18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07512" y="2028994"/>
            <a:ext cx="3346501" cy="2627344"/>
          </a:xfrm>
          <a:prstGeom prst="rect">
            <a:avLst/>
          </a:prstGeom>
          <a:ln w="28575">
            <a:solidFill>
              <a:schemeClr val="accent4"/>
            </a:solidFill>
          </a:ln>
        </p:spPr>
      </p:pic>
      <p:pic>
        <p:nvPicPr>
          <p:cNvPr id="7" name="Picture 6" descr="Mentor Ability Saskatchewan logo">
            <a:extLst>
              <a:ext uri="{FF2B5EF4-FFF2-40B4-BE49-F238E27FC236}">
                <a16:creationId xmlns:a16="http://schemas.microsoft.com/office/drawing/2014/main" id="{C9E49B52-4517-681F-687C-9D1BAB49A4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1674" y="4829006"/>
            <a:ext cx="1414572" cy="1414572"/>
          </a:xfrm>
          <a:prstGeom prst="ellipse">
            <a:avLst/>
          </a:prstGeom>
          <a:ln w="28575">
            <a:noFill/>
          </a:ln>
        </p:spPr>
      </p:pic>
      <p:sp>
        <p:nvSpPr>
          <p:cNvPr id="11" name="TextBox 10">
            <a:extLst>
              <a:ext uri="{FF2B5EF4-FFF2-40B4-BE49-F238E27FC236}">
                <a16:creationId xmlns:a16="http://schemas.microsoft.com/office/drawing/2014/main" id="{C890E364-B497-61E1-7DD9-DACD71774B8D}"/>
              </a:ext>
            </a:extLst>
          </p:cNvPr>
          <p:cNvSpPr txBox="1"/>
          <p:nvPr/>
        </p:nvSpPr>
        <p:spPr>
          <a:xfrm>
            <a:off x="9041436" y="4913452"/>
            <a:ext cx="29131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95959"/>
                </a:solidFill>
                <a:ea typeface="Calibri"/>
                <a:cs typeface="Calibri"/>
              </a:rPr>
              <a:t>Local employer event, MentorAbility Saskatchewan </a:t>
            </a:r>
          </a:p>
        </p:txBody>
      </p:sp>
      <p:sp>
        <p:nvSpPr>
          <p:cNvPr id="4" name="Footer Placeholder 3">
            <a:extLst>
              <a:ext uri="{FF2B5EF4-FFF2-40B4-BE49-F238E27FC236}">
                <a16:creationId xmlns:a16="http://schemas.microsoft.com/office/drawing/2014/main" id="{86318381-3B2F-A4F0-386F-374F3A29C3B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5665F152-7A73-3A92-5E87-1E0054F2DD80}"/>
              </a:ext>
            </a:extLst>
          </p:cNvPr>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391301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E6D7-CAF3-902C-219D-CA4693962F1F}"/>
              </a:ext>
            </a:extLst>
          </p:cNvPr>
          <p:cNvSpPr>
            <a:spLocks noGrp="1"/>
          </p:cNvSpPr>
          <p:nvPr>
            <p:ph type="title"/>
          </p:nvPr>
        </p:nvSpPr>
        <p:spPr/>
        <p:txBody>
          <a:bodyPr/>
          <a:lstStyle/>
          <a:p>
            <a:r>
              <a:rPr lang="en-CA" dirty="0">
                <a:solidFill>
                  <a:srgbClr val="595959"/>
                </a:solidFill>
                <a:latin typeface="Roboto"/>
                <a:ea typeface="Roboto"/>
                <a:cs typeface="Roboto"/>
              </a:rPr>
              <a:t>Positive Outcomes</a:t>
            </a:r>
            <a:endParaRPr lang="en-CA" dirty="0">
              <a:solidFill>
                <a:srgbClr val="595959"/>
              </a:solidFill>
            </a:endParaRPr>
          </a:p>
        </p:txBody>
      </p:sp>
      <p:sp>
        <p:nvSpPr>
          <p:cNvPr id="3" name="Content Placeholder 2">
            <a:extLst>
              <a:ext uri="{FF2B5EF4-FFF2-40B4-BE49-F238E27FC236}">
                <a16:creationId xmlns:a16="http://schemas.microsoft.com/office/drawing/2014/main" id="{D05034B3-6B8A-3251-6B20-43F26941266F}"/>
              </a:ext>
            </a:extLst>
          </p:cNvPr>
          <p:cNvSpPr>
            <a:spLocks noGrp="1"/>
          </p:cNvSpPr>
          <p:nvPr>
            <p:ph idx="1"/>
          </p:nvPr>
        </p:nvSpPr>
        <p:spPr>
          <a:xfrm>
            <a:off x="838200" y="1686414"/>
            <a:ext cx="9709340" cy="2112479"/>
          </a:xfrm>
        </p:spPr>
        <p:txBody>
          <a:bodyPr vert="horz" lIns="91440" tIns="45720" rIns="91440" bIns="45720" rtlCol="0" anchor="t">
            <a:normAutofit/>
          </a:bodyPr>
          <a:lstStyle/>
          <a:p>
            <a:pPr>
              <a:lnSpc>
                <a:spcPct val="100000"/>
              </a:lnSpc>
              <a:spcBef>
                <a:spcPts val="0"/>
              </a:spcBef>
              <a:spcAft>
                <a:spcPts val="800"/>
              </a:spcAft>
            </a:pPr>
            <a:r>
              <a:rPr lang="en-US" sz="2600">
                <a:solidFill>
                  <a:srgbClr val="595959"/>
                </a:solidFill>
                <a:latin typeface="Calibri"/>
                <a:ea typeface="Calibri"/>
                <a:cs typeface="Calibri"/>
              </a:rPr>
              <a:t>Supports career exploration </a:t>
            </a:r>
            <a:endParaRPr lang="en-CA" sz="2600">
              <a:solidFill>
                <a:srgbClr val="595959"/>
              </a:solidFill>
              <a:latin typeface="Calibri"/>
              <a:ea typeface="Calibri"/>
              <a:cs typeface="Calibri"/>
            </a:endParaRPr>
          </a:p>
          <a:p>
            <a:pPr>
              <a:lnSpc>
                <a:spcPct val="100000"/>
              </a:lnSpc>
              <a:spcBef>
                <a:spcPts val="0"/>
              </a:spcBef>
              <a:spcAft>
                <a:spcPts val="800"/>
              </a:spcAft>
            </a:pPr>
            <a:r>
              <a:rPr lang="en-US" sz="2600">
                <a:solidFill>
                  <a:srgbClr val="595959"/>
                </a:solidFill>
                <a:latin typeface="Calibri"/>
                <a:ea typeface="Calibri"/>
                <a:cs typeface="Calibri"/>
              </a:rPr>
              <a:t>Confirms next steps to meaningful employment or self-employment </a:t>
            </a:r>
            <a:endParaRPr lang="en-CA" sz="2600">
              <a:solidFill>
                <a:srgbClr val="595959"/>
              </a:solidFill>
              <a:latin typeface="Calibri"/>
              <a:ea typeface="Calibri"/>
              <a:cs typeface="Calibri"/>
            </a:endParaRPr>
          </a:p>
          <a:p>
            <a:pPr>
              <a:lnSpc>
                <a:spcPct val="100000"/>
              </a:lnSpc>
              <a:spcBef>
                <a:spcPts val="0"/>
              </a:spcBef>
              <a:spcAft>
                <a:spcPts val="800"/>
              </a:spcAft>
            </a:pPr>
            <a:r>
              <a:rPr lang="en-US" sz="2600">
                <a:solidFill>
                  <a:srgbClr val="595959"/>
                </a:solidFill>
                <a:latin typeface="Calibri"/>
                <a:ea typeface="Calibri"/>
                <a:cs typeface="Calibri"/>
              </a:rPr>
              <a:t>Helps employers gain more understanding of disability and inclusion</a:t>
            </a:r>
          </a:p>
        </p:txBody>
      </p:sp>
      <p:sp>
        <p:nvSpPr>
          <p:cNvPr id="6" name="Rectangle 5">
            <a:extLst>
              <a:ext uri="{FF2B5EF4-FFF2-40B4-BE49-F238E27FC236}">
                <a16:creationId xmlns:a16="http://schemas.microsoft.com/office/drawing/2014/main" id="{DD418EFE-901A-1F2C-86DB-2D672BDEA4F9}"/>
              </a:ext>
              <a:ext uri="{C183D7F6-B498-43B3-948B-1728B52AA6E4}">
                <adec:decorative xmlns:adec="http://schemas.microsoft.com/office/drawing/2017/decorative" val="1"/>
              </a:ext>
            </a:extLst>
          </p:cNvPr>
          <p:cNvSpPr/>
          <p:nvPr/>
        </p:nvSpPr>
        <p:spPr>
          <a:xfrm>
            <a:off x="3542114" y="3998636"/>
            <a:ext cx="73152" cy="1728216"/>
          </a:xfrm>
          <a:prstGeom prst="rect">
            <a:avLst/>
          </a:prstGeom>
          <a:solidFill>
            <a:srgbClr val="F67E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3B0D2F-9658-E176-7BF5-ECDFABB561C0}"/>
              </a:ext>
            </a:extLst>
          </p:cNvPr>
          <p:cNvSpPr txBox="1"/>
          <p:nvPr/>
        </p:nvSpPr>
        <p:spPr>
          <a:xfrm>
            <a:off x="3712021" y="4378137"/>
            <a:ext cx="6853209" cy="830997"/>
          </a:xfrm>
          <a:prstGeom prst="rect">
            <a:avLst/>
          </a:prstGeom>
          <a:noFill/>
        </p:spPr>
        <p:txBody>
          <a:bodyPr wrap="square" lIns="91440" tIns="45720" rIns="91440" bIns="45720" rtlCol="0" anchor="t">
            <a:spAutoFit/>
          </a:bodyPr>
          <a:lstStyle/>
          <a:p>
            <a:r>
              <a:rPr lang="en-US" sz="2400">
                <a:solidFill>
                  <a:srgbClr val="595959"/>
                </a:solidFill>
                <a:latin typeface="Calibri"/>
                <a:ea typeface="Calibri"/>
                <a:cs typeface="Calibri"/>
              </a:rPr>
              <a:t>Hearing people’s stories helps us to keep grounded and sensitive to the needs of others with disabilities.</a:t>
            </a:r>
          </a:p>
        </p:txBody>
      </p:sp>
      <p:pic>
        <p:nvPicPr>
          <p:cNvPr id="8" name="Picture 7">
            <a:extLst>
              <a:ext uri="{FF2B5EF4-FFF2-40B4-BE49-F238E27FC236}">
                <a16:creationId xmlns:a16="http://schemas.microsoft.com/office/drawing/2014/main" id="{D0D2311D-18AE-7A07-F8BA-F93B1AAF0F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07102" y="3988164"/>
            <a:ext cx="426720" cy="331893"/>
          </a:xfrm>
          <a:prstGeom prst="rect">
            <a:avLst/>
          </a:prstGeom>
        </p:spPr>
      </p:pic>
      <p:sp>
        <p:nvSpPr>
          <p:cNvPr id="10" name="TextBox 9">
            <a:extLst>
              <a:ext uri="{FF2B5EF4-FFF2-40B4-BE49-F238E27FC236}">
                <a16:creationId xmlns:a16="http://schemas.microsoft.com/office/drawing/2014/main" id="{0633106D-76C5-A8E9-58F8-60C9BC512146}"/>
              </a:ext>
            </a:extLst>
          </p:cNvPr>
          <p:cNvSpPr txBox="1"/>
          <p:nvPr/>
        </p:nvSpPr>
        <p:spPr>
          <a:xfrm>
            <a:off x="4639734" y="5317067"/>
            <a:ext cx="60068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a:solidFill>
                  <a:srgbClr val="595959"/>
                </a:solidFill>
              </a:rPr>
              <a:t>– Employer who participated in MentorAbility</a:t>
            </a:r>
            <a:r>
              <a:rPr lang="en-US" sz="2400">
                <a:solidFill>
                  <a:srgbClr val="595959"/>
                </a:solidFill>
                <a:ea typeface="Calibri"/>
                <a:cs typeface="Calibri"/>
              </a:rPr>
              <a:t>​</a:t>
            </a:r>
            <a:endParaRPr lang="en-US" sz="2400">
              <a:solidFill>
                <a:srgbClr val="595959"/>
              </a:solidFill>
            </a:endParaRPr>
          </a:p>
        </p:txBody>
      </p:sp>
      <p:sp>
        <p:nvSpPr>
          <p:cNvPr id="4" name="Footer Placeholder 3">
            <a:extLst>
              <a:ext uri="{FF2B5EF4-FFF2-40B4-BE49-F238E27FC236}">
                <a16:creationId xmlns:a16="http://schemas.microsoft.com/office/drawing/2014/main" id="{86318381-3B2F-A4F0-386F-374F3A29C3B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5665F152-7A73-3A92-5E87-1E0054F2DD80}"/>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328655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3991-A13F-DF77-E2EE-D056DD97CA86}"/>
              </a:ext>
            </a:extLst>
          </p:cNvPr>
          <p:cNvSpPr>
            <a:spLocks noGrp="1"/>
          </p:cNvSpPr>
          <p:nvPr>
            <p:ph type="title"/>
          </p:nvPr>
        </p:nvSpPr>
        <p:spPr/>
        <p:txBody>
          <a:bodyPr/>
          <a:lstStyle/>
          <a:p>
            <a:r>
              <a:rPr lang="en-CA" dirty="0">
                <a:solidFill>
                  <a:srgbClr val="595959"/>
                </a:solidFill>
                <a:latin typeface="Roboto"/>
                <a:ea typeface="Roboto"/>
                <a:cs typeface="Roboto"/>
              </a:rPr>
              <a:t>Mark's Story</a:t>
            </a:r>
          </a:p>
        </p:txBody>
      </p:sp>
      <p:pic>
        <p:nvPicPr>
          <p:cNvPr id="7" name="Picture 6" descr="MentorAbility/MentorHabiletés Manitoba logo">
            <a:extLst>
              <a:ext uri="{FF2B5EF4-FFF2-40B4-BE49-F238E27FC236}">
                <a16:creationId xmlns:a16="http://schemas.microsoft.com/office/drawing/2014/main" id="{319B1AD8-1346-DE58-7880-B486BB0524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783" y="1760218"/>
            <a:ext cx="1668782" cy="1668782"/>
          </a:xfrm>
          <a:prstGeom prst="ellipse">
            <a:avLst/>
          </a:prstGeom>
          <a:ln w="38100">
            <a:noFill/>
          </a:ln>
        </p:spPr>
      </p:pic>
      <p:pic>
        <p:nvPicPr>
          <p:cNvPr id="6" name="Picture 5" descr="Photo of two people, a mentor and a mentee, wearing aprons and working on a large table in a commercial kitchen. Logo for MentorAbility/MentorHabiletés Manitoba.&#10;">
            <a:extLst>
              <a:ext uri="{FF2B5EF4-FFF2-40B4-BE49-F238E27FC236}">
                <a16:creationId xmlns:a16="http://schemas.microsoft.com/office/drawing/2014/main" id="{62862B12-E1CC-DDC2-269E-E8791B26B32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15183" y="1792518"/>
            <a:ext cx="6143077" cy="3038727"/>
          </a:xfrm>
          <a:prstGeom prst="rect">
            <a:avLst/>
          </a:prstGeom>
          <a:ln w="38100">
            <a:solidFill>
              <a:srgbClr val="FFC000"/>
            </a:solidFill>
          </a:ln>
        </p:spPr>
      </p:pic>
      <p:sp>
        <p:nvSpPr>
          <p:cNvPr id="14" name="TextBox 13">
            <a:extLst>
              <a:ext uri="{FF2B5EF4-FFF2-40B4-BE49-F238E27FC236}">
                <a16:creationId xmlns:a16="http://schemas.microsoft.com/office/drawing/2014/main" id="{2D9F6430-C333-E154-49DC-CB719804138A}"/>
              </a:ext>
            </a:extLst>
          </p:cNvPr>
          <p:cNvSpPr txBox="1"/>
          <p:nvPr/>
        </p:nvSpPr>
        <p:spPr>
          <a:xfrm>
            <a:off x="2615183" y="5110528"/>
            <a:ext cx="40416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95959"/>
                </a:solidFill>
                <a:ea typeface="Calibri"/>
                <a:cs typeface="Calibri"/>
              </a:rPr>
              <a:t>Mentee and Mentor in bakery – MentorAbility Manitoba</a:t>
            </a:r>
            <a:endParaRPr lang="en-US" sz="2400">
              <a:solidFill>
                <a:srgbClr val="595959"/>
              </a:solidFill>
            </a:endParaRPr>
          </a:p>
        </p:txBody>
      </p:sp>
      <p:sp>
        <p:nvSpPr>
          <p:cNvPr id="11" name="Content Placeholder 2">
            <a:extLst>
              <a:ext uri="{FF2B5EF4-FFF2-40B4-BE49-F238E27FC236}">
                <a16:creationId xmlns:a16="http://schemas.microsoft.com/office/drawing/2014/main" id="{3E343A17-5B3C-593D-C4F6-008FB0D6A460}"/>
              </a:ext>
            </a:extLst>
          </p:cNvPr>
          <p:cNvSpPr txBox="1">
            <a:spLocks/>
          </p:cNvSpPr>
          <p:nvPr/>
        </p:nvSpPr>
        <p:spPr>
          <a:xfrm>
            <a:off x="9093497" y="1700706"/>
            <a:ext cx="2621437" cy="67588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a:solidFill>
                  <a:srgbClr val="595959"/>
                </a:solidFill>
                <a:latin typeface="Calibri"/>
                <a:ea typeface="Roboto"/>
                <a:cs typeface="Roboto"/>
              </a:rPr>
              <a:t>Video of Mark telling his story:</a:t>
            </a:r>
          </a:p>
        </p:txBody>
      </p:sp>
      <p:pic>
        <p:nvPicPr>
          <p:cNvPr id="8" name="Picture 7" descr="QR code to Mark’s video">
            <a:extLst>
              <a:ext uri="{FF2B5EF4-FFF2-40B4-BE49-F238E27FC236}">
                <a16:creationId xmlns:a16="http://schemas.microsoft.com/office/drawing/2014/main" id="{DB7D0998-3B5A-F00E-E441-A7837F5677F7}"/>
              </a:ext>
            </a:extLst>
          </p:cNvPr>
          <p:cNvPicPr>
            <a:picLocks noChangeAspect="1"/>
          </p:cNvPicPr>
          <p:nvPr/>
        </p:nvPicPr>
        <p:blipFill>
          <a:blip r:embed="rId5"/>
          <a:stretch>
            <a:fillRect/>
          </a:stretch>
        </p:blipFill>
        <p:spPr>
          <a:xfrm>
            <a:off x="9195330" y="2304403"/>
            <a:ext cx="1195565" cy="1186157"/>
          </a:xfrm>
          <a:prstGeom prst="rect">
            <a:avLst/>
          </a:prstGeom>
        </p:spPr>
      </p:pic>
      <p:sp>
        <p:nvSpPr>
          <p:cNvPr id="3" name="Content Placeholder 2">
            <a:extLst>
              <a:ext uri="{FF2B5EF4-FFF2-40B4-BE49-F238E27FC236}">
                <a16:creationId xmlns:a16="http://schemas.microsoft.com/office/drawing/2014/main" id="{57CB6B32-AF38-E30C-F5F2-B92D69D1C598}"/>
              </a:ext>
            </a:extLst>
          </p:cNvPr>
          <p:cNvSpPr>
            <a:spLocks noGrp="1"/>
          </p:cNvSpPr>
          <p:nvPr>
            <p:ph idx="1"/>
          </p:nvPr>
        </p:nvSpPr>
        <p:spPr>
          <a:xfrm>
            <a:off x="9096080" y="3692557"/>
            <a:ext cx="2621437" cy="675884"/>
          </a:xfrm>
        </p:spPr>
        <p:txBody>
          <a:bodyPr vert="horz" lIns="91440" tIns="45720" rIns="91440" bIns="45720" rtlCol="0" anchor="t">
            <a:normAutofit/>
          </a:bodyPr>
          <a:lstStyle/>
          <a:p>
            <a:pPr marL="0" indent="0">
              <a:buNone/>
            </a:pPr>
            <a:r>
              <a:rPr lang="en-CA" sz="2400">
                <a:solidFill>
                  <a:srgbClr val="595959"/>
                </a:solidFill>
                <a:latin typeface="Calibri"/>
                <a:ea typeface="Roboto"/>
                <a:cs typeface="Roboto"/>
              </a:rPr>
              <a:t>Read more stories:</a:t>
            </a:r>
          </a:p>
        </p:txBody>
      </p:sp>
      <p:pic>
        <p:nvPicPr>
          <p:cNvPr id="9" name="Picture 8" descr="QR code for MentorAbility stories">
            <a:extLst>
              <a:ext uri="{FF2B5EF4-FFF2-40B4-BE49-F238E27FC236}">
                <a16:creationId xmlns:a16="http://schemas.microsoft.com/office/drawing/2014/main" id="{DD49DBFA-1154-6626-79AB-BEFE35AB15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98972" y="4095456"/>
            <a:ext cx="1197653" cy="1188245"/>
          </a:xfrm>
          <a:prstGeom prst="rect">
            <a:avLst/>
          </a:prstGeom>
        </p:spPr>
      </p:pic>
      <p:sp>
        <p:nvSpPr>
          <p:cNvPr id="4" name="Footer Placeholder 3">
            <a:extLst>
              <a:ext uri="{FF2B5EF4-FFF2-40B4-BE49-F238E27FC236}">
                <a16:creationId xmlns:a16="http://schemas.microsoft.com/office/drawing/2014/main" id="{273A87E4-329F-FB8E-B026-C2D16033539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936CF19D-01B6-6075-CDA1-2483D8ECAADE}"/>
              </a:ext>
            </a:extLst>
          </p:cNvPr>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3411209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c6d7b9-3157-4ce1-9dba-3713b681e127">
      <Terms xmlns="http://schemas.microsoft.com/office/infopath/2007/PartnerControls"/>
    </lcf76f155ced4ddcb4097134ff3c332f>
    <Audience xmlns="c4c6d7b9-3157-4ce1-9dba-3713b681e127" xsi:nil="true"/>
    <Comments_x002f_Notes xmlns="c4c6d7b9-3157-4ce1-9dba-3713b681e127" xsi:nil="true"/>
    <TaxCatchAll xmlns="2606a15e-2cac-4347-992e-c28094bfb420" xsi:nil="true"/>
    <_Flow_SignoffStatus xmlns="c4c6d7b9-3157-4ce1-9dba-3713b681e1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54750396C4EB4FA3C9658EC103CF30" ma:contentTypeVersion="21" ma:contentTypeDescription="Create a new document." ma:contentTypeScope="" ma:versionID="a6d60fa149efbecf0568d4becfc8963e">
  <xsd:schema xmlns:xsd="http://www.w3.org/2001/XMLSchema" xmlns:xs="http://www.w3.org/2001/XMLSchema" xmlns:p="http://schemas.microsoft.com/office/2006/metadata/properties" xmlns:ns2="c4c6d7b9-3157-4ce1-9dba-3713b681e127" xmlns:ns3="2606a15e-2cac-4347-992e-c28094bfb420" targetNamespace="http://schemas.microsoft.com/office/2006/metadata/properties" ma:root="true" ma:fieldsID="e97feada20d5efff575e4f5703d90ae8" ns2:_="" ns3:_="">
    <xsd:import namespace="c4c6d7b9-3157-4ce1-9dba-3713b681e127"/>
    <xsd:import namespace="2606a15e-2cac-4347-992e-c28094bfb4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Comments_x002f_Notes" minOccurs="0"/>
                <xsd:element ref="ns2:_Flow_SignoffStatus" minOccurs="0"/>
                <xsd:element ref="ns2:Audienc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c6d7b9-3157-4ce1-9dba-3713b681e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680938-5c38-47b0-bb47-3e0cf787e77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ments_x002f_Notes" ma:index="25" nillable="true" ma:displayName="Comments/Notes" ma:format="Dropdown" ma:internalName="Comments_x002f_Notes">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Audience" ma:index="27" nillable="true" ma:displayName="Audience" ma:format="Dropdown" ma:internalName="Audience">
      <xsd:simpleType>
        <xsd:restriction base="dms:Text">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6a15e-2cac-4347-992e-c28094bfb4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3156c0-ab6b-48d2-bbfd-eb029ff16bea}" ma:internalName="TaxCatchAll" ma:showField="CatchAllData" ma:web="2606a15e-2cac-4347-992e-c28094bfb4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EC1F4-32C1-4D40-A4F3-989F6A64A56F}">
  <ds:schemaRefs>
    <ds:schemaRef ds:uri="http://purl.org/dc/dcmitype/"/>
    <ds:schemaRef ds:uri="http://schemas.microsoft.com/office/infopath/2007/PartnerControls"/>
    <ds:schemaRef ds:uri="2606a15e-2cac-4347-992e-c28094bfb420"/>
    <ds:schemaRef ds:uri="http://schemas.microsoft.com/office/2006/metadata/properties"/>
    <ds:schemaRef ds:uri="http://schemas.microsoft.com/office/2006/documentManagement/types"/>
    <ds:schemaRef ds:uri="http://schemas.openxmlformats.org/package/2006/metadata/core-properties"/>
    <ds:schemaRef ds:uri="c4c6d7b9-3157-4ce1-9dba-3713b681e127"/>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22F4D915-1027-4DB2-80AA-D069C2F5FDF2}">
  <ds:schemaRefs>
    <ds:schemaRef ds:uri="http://schemas.microsoft.com/sharepoint/v3/contenttype/forms"/>
  </ds:schemaRefs>
</ds:datastoreItem>
</file>

<file path=customXml/itemProps3.xml><?xml version="1.0" encoding="utf-8"?>
<ds:datastoreItem xmlns:ds="http://schemas.openxmlformats.org/officeDocument/2006/customXml" ds:itemID="{02E8D6C1-F9C8-4D2F-A56F-BCE8F79B9951}">
  <ds:schemaRefs>
    <ds:schemaRef ds:uri="2606a15e-2cac-4347-992e-c28094bfb420"/>
    <ds:schemaRef ds:uri="c4c6d7b9-3157-4ce1-9dba-3713b681e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Panoramiczny</PresentationFormat>
  <Paragraphs>200</Paragraphs>
  <Slides>10</Slides>
  <Notes>10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Roboto</vt:lpstr>
      <vt:lpstr>Office Theme</vt:lpstr>
      <vt:lpstr>MentorAbility Canada</vt:lpstr>
      <vt:lpstr>Canadian Association for Supported Employment (CASE)</vt:lpstr>
      <vt:lpstr>Map of MentorAbility Hubs in Canada</vt:lpstr>
      <vt:lpstr>More than a Mentoring Initiative</vt:lpstr>
      <vt:lpstr>Every MentorAbility Experience Is Unique</vt:lpstr>
      <vt:lpstr>Reciprocal Learning and Benefits</vt:lpstr>
      <vt:lpstr>Meaningful Connections Facilitate Inclusion</vt:lpstr>
      <vt:lpstr>Positive Outcomes</vt:lpstr>
      <vt:lpstr>Mark's Story</vt:lpstr>
      <vt:lpstr>Continued mentoring for improved workplace inclusion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10</cp:revision>
  <cp:lastPrinted>2025-01-28T21:47:30Z</cp:lastPrinted>
  <dcterms:created xsi:type="dcterms:W3CDTF">2022-12-05T13:52:15Z</dcterms:created>
  <dcterms:modified xsi:type="dcterms:W3CDTF">2025-02-20T09:22:42Z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0x010100A554750396C4EB4FA3C9658EC103CF30</vt:lpwstr>
  </property>
  <property fmtid="{D5CDD505-2E9C-101B-9397-08002B2CF9AE}" pid="3" name="MediaServiceImageTags">
    <vt:lpwstr/>
  </property>
</Properties>
</file>