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9144000" cy="6858000" type="screen4x3"/>
  <p:notesSz cx="6858000" cy="9144000"/>
  <p:defaultTextStyle>
    <a:defPPr>
      <a:defRPr lang="fr-FR"/>
    </a:defPPr>
    <a:lvl1pPr algn="l" rtl="0" eaLnBrk="0" fontAlgn="base" hangingPunct="0">
      <a:spcBef>
        <a:spcPct val="0"/>
      </a:spcBef>
      <a:spcAft>
        <a:spcPct val="0"/>
      </a:spcAft>
      <a:defRPr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521415D9-36F7-43E2-AB2F-B90AF26B5E84}">
      <p14:sectionLst xmlns:p14="http://schemas.microsoft.com/office/powerpoint/2010/main">
        <p14:section name="Default Section" id="{240435C0-D489-405F-A270-7400D8726F04}">
          <p14:sldIdLst>
            <p14:sldId id="257"/>
          </p14:sldIdLst>
        </p14:section>
        <p14:section name="Untitled Section" id="{DE724C7D-10CE-4DE9-B288-0AD3AF73F0D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10D587-89FA-4B71-A848-D5A43F3DE75B}" v="13" dt="2025-05-12T16:22:01.765"/>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 d="1"/>
        <a:sy n="1" d="1"/>
      </p:scale>
      <p:origin x="0" y="0"/>
    </p:cViewPr>
  </p:notesTextViewPr>
  <p:sorterViewPr>
    <p:cViewPr>
      <p:scale>
        <a:sx n="200" d="100"/>
        <a:sy n="200" d="100"/>
      </p:scale>
      <p:origin x="0" y="0"/>
    </p:cViewPr>
  </p:sorterViewPr>
  <p:notesViewPr>
    <p:cSldViewPr>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tesh Patel (Staff)" userId="3ec93300-b6a3-4ad6-96be-4d4252def40e" providerId="ADAL" clId="{EE10D587-89FA-4B71-A848-D5A43F3DE75B}"/>
    <pc:docChg chg="custSel modSld">
      <pc:chgData name="Hitesh Patel (Staff)" userId="3ec93300-b6a3-4ad6-96be-4d4252def40e" providerId="ADAL" clId="{EE10D587-89FA-4B71-A848-D5A43F3DE75B}" dt="2025-05-15T09:29:17.118" v="108" actId="20577"/>
      <pc:docMkLst>
        <pc:docMk/>
      </pc:docMkLst>
      <pc:sldChg chg="addSp delSp modSp mod">
        <pc:chgData name="Hitesh Patel (Staff)" userId="3ec93300-b6a3-4ad6-96be-4d4252def40e" providerId="ADAL" clId="{EE10D587-89FA-4B71-A848-D5A43F3DE75B}" dt="2025-05-15T09:29:17.118" v="108" actId="20577"/>
        <pc:sldMkLst>
          <pc:docMk/>
          <pc:sldMk cId="0" sldId="257"/>
        </pc:sldMkLst>
        <pc:spChg chg="mod">
          <ac:chgData name="Hitesh Patel (Staff)" userId="3ec93300-b6a3-4ad6-96be-4d4252def40e" providerId="ADAL" clId="{EE10D587-89FA-4B71-A848-D5A43F3DE75B}" dt="2025-05-15T09:29:17.118" v="108" actId="20577"/>
          <ac:spMkLst>
            <pc:docMk/>
            <pc:sldMk cId="0" sldId="257"/>
            <ac:spMk id="2" creationId="{3042E79C-F7C6-6EBE-C7C7-2C1A6F67A9A1}"/>
          </ac:spMkLst>
        </pc:spChg>
        <pc:spChg chg="mod">
          <ac:chgData name="Hitesh Patel (Staff)" userId="3ec93300-b6a3-4ad6-96be-4d4252def40e" providerId="ADAL" clId="{EE10D587-89FA-4B71-A848-D5A43F3DE75B}" dt="2025-05-12T16:22:01.765" v="106" actId="14100"/>
          <ac:spMkLst>
            <pc:docMk/>
            <pc:sldMk cId="0" sldId="257"/>
            <ac:spMk id="5" creationId="{700549FC-4781-1398-30B0-E99C5A20616F}"/>
          </ac:spMkLst>
        </pc:spChg>
        <pc:spChg chg="add mod">
          <ac:chgData name="Hitesh Patel (Staff)" userId="3ec93300-b6a3-4ad6-96be-4d4252def40e" providerId="ADAL" clId="{EE10D587-89FA-4B71-A848-D5A43F3DE75B}" dt="2025-05-12T16:21:22.585" v="101" actId="113"/>
          <ac:spMkLst>
            <pc:docMk/>
            <pc:sldMk cId="0" sldId="257"/>
            <ac:spMk id="7" creationId="{A99480B4-DAB8-8694-7ACD-B82C5173B8B8}"/>
          </ac:spMkLst>
        </pc:spChg>
        <pc:spChg chg="mod">
          <ac:chgData name="Hitesh Patel (Staff)" userId="3ec93300-b6a3-4ad6-96be-4d4252def40e" providerId="ADAL" clId="{EE10D587-89FA-4B71-A848-D5A43F3DE75B}" dt="2025-05-12T16:21:55.244" v="105" actId="1076"/>
          <ac:spMkLst>
            <pc:docMk/>
            <pc:sldMk cId="0" sldId="257"/>
            <ac:spMk id="20" creationId="{0FE1777B-82C2-F855-1BEB-2C031F2C7FC5}"/>
          </ac:spMkLst>
        </pc:spChg>
        <pc:spChg chg="mod">
          <ac:chgData name="Hitesh Patel (Staff)" userId="3ec93300-b6a3-4ad6-96be-4d4252def40e" providerId="ADAL" clId="{EE10D587-89FA-4B71-A848-D5A43F3DE75B}" dt="2025-05-12T16:15:08.694" v="25" actId="20577"/>
          <ac:spMkLst>
            <pc:docMk/>
            <pc:sldMk cId="0" sldId="257"/>
            <ac:spMk id="512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r>
              <a:rPr lang="fr-BE"/>
              <a:t>Project title / Organisation name</a:t>
            </a: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r>
              <a:rPr lang="fr-BE"/>
              <a:t>Adressed Challenge/PPP</a:t>
            </a: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r>
              <a:rPr lang="fr-BE"/>
              <a:t>BE KETs 29/11/2013</a:t>
            </a: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36C796FB-7E3D-4E48-9110-D6E70D7197E8}" type="slidenum">
              <a:rPr lang="fr-BE" altLang="fr-FR"/>
              <a:pPr/>
              <a:t>‹#›</a:t>
            </a:fld>
            <a:endParaRPr lang="fr-BE" altLang="fr-FR"/>
          </a:p>
        </p:txBody>
      </p:sp>
    </p:spTree>
    <p:extLst>
      <p:ext uri="{BB962C8B-B14F-4D97-AF65-F5344CB8AC3E}">
        <p14:creationId xmlns:p14="http://schemas.microsoft.com/office/powerpoint/2010/main" val="307786525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r>
              <a:rPr lang="fr-BE"/>
              <a:t>Project title / Organisation name</a:t>
            </a: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r>
              <a:rPr lang="fr-BE"/>
              <a:t>Adressed Challenge/PPP</a:t>
            </a: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BE"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fr-BE"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r>
              <a:rPr lang="fr-BE"/>
              <a:t>BE KETs 29/11/2013</a:t>
            </a: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C605B890-9D65-4C70-BC24-31A6219496B8}" type="slidenum">
              <a:rPr lang="fr-BE" altLang="fr-FR"/>
              <a:pPr/>
              <a:t>‹#›</a:t>
            </a:fld>
            <a:endParaRPr lang="fr-BE" altLang="fr-FR"/>
          </a:p>
        </p:txBody>
      </p:sp>
    </p:spTree>
    <p:extLst>
      <p:ext uri="{BB962C8B-B14F-4D97-AF65-F5344CB8AC3E}">
        <p14:creationId xmlns:p14="http://schemas.microsoft.com/office/powerpoint/2010/main" val="320717214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BE" alt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557808"/>
            <a:ext cx="8229600" cy="1143000"/>
          </a:xfrm>
        </p:spPr>
        <p:txBody>
          <a:bodyPr/>
          <a:lstStyle/>
          <a:p>
            <a:r>
              <a:rPr lang="fr-FR" dirty="0"/>
              <a:t>Modifiez le style du titre</a:t>
            </a:r>
            <a:endParaRPr lang="fr-BE" dirty="0"/>
          </a:p>
        </p:txBody>
      </p:sp>
      <p:sp>
        <p:nvSpPr>
          <p:cNvPr id="3" name="Espace réservé du contenu 2"/>
          <p:cNvSpPr>
            <a:spLocks noGrp="1"/>
          </p:cNvSpPr>
          <p:nvPr>
            <p:ph idx="1"/>
          </p:nvPr>
        </p:nvSpPr>
        <p:spPr>
          <a:xfrm>
            <a:off x="457200" y="1700808"/>
            <a:ext cx="8229600" cy="4425355"/>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BE" dirty="0"/>
          </a:p>
        </p:txBody>
      </p:sp>
      <p:sp>
        <p:nvSpPr>
          <p:cNvPr id="4" name="Fußzeilenplatzhalter 2">
            <a:extLst>
              <a:ext uri="{FF2B5EF4-FFF2-40B4-BE49-F238E27FC236}">
                <a16:creationId xmlns:a16="http://schemas.microsoft.com/office/drawing/2014/main" id="{295792BF-2365-8046-8F82-FE2AC3F5B7EA}"/>
              </a:ext>
            </a:extLst>
          </p:cNvPr>
          <p:cNvSpPr>
            <a:spLocks noGrp="1"/>
          </p:cNvSpPr>
          <p:nvPr>
            <p:ph type="ftr" sz="quarter" idx="18"/>
          </p:nvPr>
        </p:nvSpPr>
        <p:spPr>
          <a:xfrm>
            <a:off x="3124200" y="6363234"/>
            <a:ext cx="2895600" cy="365125"/>
          </a:xfrm>
          <a:prstGeom prst="rect">
            <a:avLst/>
          </a:prstGeom>
        </p:spPr>
        <p:txBody>
          <a:bodyPr/>
          <a:lstStyle>
            <a:lvl1pPr>
              <a:defRPr sz="1600">
                <a:latin typeface="Calibri" panose="020F0502020204030204" pitchFamily="34" charset="0"/>
                <a:cs typeface="Calibri" panose="020F0502020204030204" pitchFamily="34" charset="0"/>
              </a:defRPr>
            </a:lvl1pPr>
          </a:lstStyle>
          <a:p>
            <a:pPr>
              <a:defRPr/>
            </a:pPr>
            <a:r>
              <a:rPr lang="fr-BE" dirty="0"/>
              <a:t>Workshop Name</a:t>
            </a:r>
          </a:p>
        </p:txBody>
      </p:sp>
    </p:spTree>
    <p:extLst>
      <p:ext uri="{BB962C8B-B14F-4D97-AF65-F5344CB8AC3E}">
        <p14:creationId xmlns:p14="http://schemas.microsoft.com/office/powerpoint/2010/main" val="27696575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67544" y="578446"/>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dirty="0"/>
              <a:t>Modifiez le style du titre</a:t>
            </a:r>
            <a:endParaRPr lang="fr-BE" altLang="fr-FR" dirty="0"/>
          </a:p>
        </p:txBody>
      </p:sp>
      <p:sp>
        <p:nvSpPr>
          <p:cNvPr id="1027" name="Espace réservé du texte 2"/>
          <p:cNvSpPr>
            <a:spLocks noGrp="1"/>
          </p:cNvSpPr>
          <p:nvPr>
            <p:ph type="body" idx="1"/>
          </p:nvPr>
        </p:nvSpPr>
        <p:spPr bwMode="auto">
          <a:xfrm>
            <a:off x="467544" y="172423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dirty="0"/>
              <a:t>Modifiez les styles du texte du masque</a:t>
            </a:r>
          </a:p>
          <a:p>
            <a:pPr lvl="1"/>
            <a:r>
              <a:rPr lang="fr-FR" altLang="fr-FR" dirty="0"/>
              <a:t>Deuxième niveau</a:t>
            </a:r>
          </a:p>
          <a:p>
            <a:pPr lvl="2"/>
            <a:r>
              <a:rPr lang="fr-FR" altLang="fr-FR" dirty="0"/>
              <a:t>Troisième niveau</a:t>
            </a:r>
          </a:p>
          <a:p>
            <a:pPr lvl="3"/>
            <a:r>
              <a:rPr lang="fr-FR" altLang="fr-FR" dirty="0"/>
              <a:t>Quatrième niveau</a:t>
            </a:r>
          </a:p>
          <a:p>
            <a:pPr lvl="4"/>
            <a:r>
              <a:rPr lang="fr-FR" altLang="fr-FR" dirty="0"/>
              <a:t>Cinquième niveau</a:t>
            </a:r>
            <a:endParaRPr lang="fr-BE" altLang="fr-FR" dirty="0"/>
          </a:p>
        </p:txBody>
      </p:sp>
      <p:sp>
        <p:nvSpPr>
          <p:cNvPr id="7" name="Textfeld 6"/>
          <p:cNvSpPr txBox="1"/>
          <p:nvPr userDrawn="1"/>
        </p:nvSpPr>
        <p:spPr>
          <a:xfrm>
            <a:off x="467544" y="6389620"/>
            <a:ext cx="2376264" cy="276999"/>
          </a:xfrm>
          <a:prstGeom prst="rect">
            <a:avLst/>
          </a:prstGeom>
          <a:noFill/>
        </p:spPr>
        <p:txBody>
          <a:bodyPr wrap="square" rtlCol="0" anchor="ctr">
            <a:spAutoFit/>
          </a:bodyPr>
          <a:lstStyle/>
          <a:p>
            <a:pPr algn="ctr">
              <a:defRPr/>
            </a:pPr>
            <a:r>
              <a:rPr lang="en-US" sz="1200" kern="1200" dirty="0">
                <a:solidFill>
                  <a:schemeClr val="tx1">
                    <a:tint val="75000"/>
                  </a:schemeClr>
                </a:solidFill>
                <a:latin typeface="+mn-lt"/>
                <a:ea typeface="+mn-ea"/>
                <a:cs typeface="+mn-cs"/>
              </a:rPr>
              <a:t>20</a:t>
            </a:r>
            <a:r>
              <a:rPr lang="en-US" sz="1200" kern="1200" baseline="30000" dirty="0">
                <a:solidFill>
                  <a:schemeClr val="tx1">
                    <a:tint val="75000"/>
                  </a:schemeClr>
                </a:solidFill>
                <a:latin typeface="+mn-lt"/>
                <a:ea typeface="+mn-ea"/>
                <a:cs typeface="+mn-cs"/>
              </a:rPr>
              <a:t>th</a:t>
            </a:r>
            <a:r>
              <a:rPr lang="en-US" sz="1200" kern="1200" dirty="0">
                <a:solidFill>
                  <a:schemeClr val="tx1">
                    <a:tint val="75000"/>
                  </a:schemeClr>
                </a:solidFill>
                <a:latin typeface="+mn-lt"/>
                <a:ea typeface="+mn-ea"/>
                <a:cs typeface="+mn-cs"/>
              </a:rPr>
              <a:t> May 2025 – KETs</a:t>
            </a:r>
            <a:endParaRPr lang="fr-BE" sz="1200" kern="1200" dirty="0">
              <a:solidFill>
                <a:schemeClr val="tx1">
                  <a:tint val="75000"/>
                </a:schemeClr>
              </a:solidFill>
              <a:latin typeface="+mn-lt"/>
              <a:ea typeface="+mn-ea"/>
              <a:cs typeface="+mn-cs"/>
            </a:endParaRPr>
          </a:p>
        </p:txBody>
      </p:sp>
      <p:sp>
        <p:nvSpPr>
          <p:cNvPr id="8" name="Textfeld 7"/>
          <p:cNvSpPr txBox="1"/>
          <p:nvPr userDrawn="1"/>
        </p:nvSpPr>
        <p:spPr>
          <a:xfrm>
            <a:off x="6444208" y="6418202"/>
            <a:ext cx="2232248" cy="276999"/>
          </a:xfrm>
          <a:prstGeom prst="rect">
            <a:avLst/>
          </a:prstGeom>
          <a:noFill/>
        </p:spPr>
        <p:txBody>
          <a:bodyPr wrap="square" rtlCol="0" anchor="ctr">
            <a:spAutoFit/>
          </a:bodyPr>
          <a:lstStyle/>
          <a:p>
            <a:pPr algn="r">
              <a:defRPr/>
            </a:pPr>
            <a:fld id="{24AEF7B9-92F9-4344-AFB5-37BB9B872063}" type="slidenum">
              <a:rPr lang="en-US" sz="1200" kern="1200" smtClean="0">
                <a:solidFill>
                  <a:schemeClr val="tx1">
                    <a:tint val="75000"/>
                  </a:schemeClr>
                </a:solidFill>
                <a:latin typeface="Calibri" pitchFamily="34" charset="0"/>
                <a:ea typeface="+mn-ea"/>
                <a:cs typeface="Arial" charset="0"/>
              </a:rPr>
              <a:pPr algn="r">
                <a:defRPr/>
              </a:pPr>
              <a:t>‹#›</a:t>
            </a:fld>
            <a:endParaRPr lang="fr-BE" sz="1200" kern="1200" dirty="0">
              <a:solidFill>
                <a:schemeClr val="tx1">
                  <a:tint val="75000"/>
                </a:schemeClr>
              </a:solidFill>
              <a:latin typeface="Calibri" pitchFamily="34" charset="0"/>
              <a:ea typeface="+mn-ea"/>
              <a:cs typeface="Arial" charset="0"/>
            </a:endParaRPr>
          </a:p>
        </p:txBody>
      </p:sp>
      <p:pic>
        <p:nvPicPr>
          <p:cNvPr id="2" name="Image 1">
            <a:extLst>
              <a:ext uri="{FF2B5EF4-FFF2-40B4-BE49-F238E27FC236}">
                <a16:creationId xmlns:a16="http://schemas.microsoft.com/office/drawing/2014/main" id="{AFFDB073-1DBE-C511-0516-E6F7F9E2534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63" y="-31959"/>
            <a:ext cx="9144000" cy="714375"/>
          </a:xfrm>
          <a:prstGeom prst="rect">
            <a:avLst/>
          </a:prstGeom>
        </p:spPr>
      </p:pic>
    </p:spTree>
  </p:cSld>
  <p:clrMap bg1="lt1" tx1="dk1" bg2="lt2" tx2="dk2" accent1="accent1" accent2="accent2" accent3="accent3" accent4="accent4" accent5="accent5" accent6="accent6" hlink="hlink" folHlink="folHlink"/>
  <p:sldLayoutIdLst>
    <p:sldLayoutId id="2147483650" r:id="rId1"/>
  </p:sldLayoutIdLst>
  <p:hf hdr="0" dt="0"/>
  <p:txStyles>
    <p:titleStyle>
      <a:lvl1pPr algn="ctr" rtl="0" eaLnBrk="0" fontAlgn="base" hangingPunct="0">
        <a:spcBef>
          <a:spcPct val="0"/>
        </a:spcBef>
        <a:spcAft>
          <a:spcPct val="0"/>
        </a:spcAft>
        <a:defRPr sz="40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re 1"/>
          <p:cNvSpPr>
            <a:spLocks noGrp="1"/>
          </p:cNvSpPr>
          <p:nvPr>
            <p:ph type="title"/>
          </p:nvPr>
        </p:nvSpPr>
        <p:spPr>
          <a:xfrm>
            <a:off x="457200" y="272410"/>
            <a:ext cx="8229600" cy="1143000"/>
          </a:xfrm>
        </p:spPr>
        <p:txBody>
          <a:bodyPr/>
          <a:lstStyle/>
          <a:p>
            <a:pPr eaLnBrk="1" hangingPunct="1"/>
            <a:r>
              <a:rPr lang="fr-BE" altLang="fr-FR" sz="2800" dirty="0">
                <a:latin typeface="Calibri" panose="020F0502020204030204" pitchFamily="34" charset="0"/>
                <a:cs typeface="Calibri" panose="020F0502020204030204" pitchFamily="34" charset="0"/>
              </a:rPr>
              <a:t>Circular11 Ltd</a:t>
            </a:r>
          </a:p>
        </p:txBody>
      </p:sp>
      <p:sp>
        <p:nvSpPr>
          <p:cNvPr id="2" name="Espace réservé du contenu 2">
            <a:extLst>
              <a:ext uri="{FF2B5EF4-FFF2-40B4-BE49-F238E27FC236}">
                <a16:creationId xmlns:a16="http://schemas.microsoft.com/office/drawing/2014/main" id="{3042E79C-F7C6-6EBE-C7C7-2C1A6F67A9A1}"/>
              </a:ext>
            </a:extLst>
          </p:cNvPr>
          <p:cNvSpPr txBox="1">
            <a:spLocks/>
          </p:cNvSpPr>
          <p:nvPr/>
        </p:nvSpPr>
        <p:spPr bwMode="auto">
          <a:xfrm>
            <a:off x="69776" y="1248890"/>
            <a:ext cx="4320480" cy="189207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eaLnBrk="1" hangingPunct="1">
              <a:buNone/>
            </a:pPr>
            <a:r>
              <a:rPr lang="en-US" altLang="fr-FR" sz="1200" dirty="0">
                <a:cs typeface="Calibri" panose="020F0502020204030204" pitchFamily="34" charset="0"/>
              </a:rPr>
              <a:t>Project idea/ Field of expertise </a:t>
            </a:r>
            <a:r>
              <a:rPr lang="en-GB" altLang="fr-FR" sz="1200" dirty="0">
                <a:cs typeface="Calibri" panose="020F0502020204030204" pitchFamily="34" charset="0"/>
              </a:rPr>
              <a:t>HORIZON-CL4-INDUSTRY-2025-01-MATERIALS-61: Technologies for critical raw materials and strategic raw materials from end-of-life products (IA</a:t>
            </a:r>
            <a:endParaRPr lang="en-GB" altLang="en-US" sz="1200" dirty="0">
              <a:cs typeface="Arial" charset="0"/>
            </a:endParaRPr>
          </a:p>
          <a:p>
            <a:pPr marL="0" indent="0" eaLnBrk="1" hangingPunct="1">
              <a:buNone/>
            </a:pPr>
            <a:r>
              <a:rPr lang="en-GB" altLang="en-US" sz="1200" dirty="0">
                <a:cs typeface="Arial" charset="0"/>
              </a:rPr>
              <a:t>Expertise: physical &amp; process metallurgy</a:t>
            </a:r>
          </a:p>
          <a:p>
            <a:pPr marL="0" indent="0" eaLnBrk="1" hangingPunct="1">
              <a:buNone/>
            </a:pPr>
            <a:r>
              <a:rPr lang="en-US" altLang="fr-FR" sz="1200" dirty="0" err="1">
                <a:cs typeface="Calibri" panose="020F0502020204030204" pitchFamily="34" charset="0"/>
              </a:rPr>
              <a:t>Organisation</a:t>
            </a:r>
            <a:r>
              <a:rPr lang="en-US" altLang="fr-FR" sz="1200" dirty="0">
                <a:cs typeface="Calibri" panose="020F0502020204030204" pitchFamily="34" charset="0"/>
              </a:rPr>
              <a:t> name – Brunel University London</a:t>
            </a:r>
          </a:p>
          <a:p>
            <a:pPr marL="180000" indent="-180000"/>
            <a:r>
              <a:rPr lang="en-US" altLang="fr-FR" sz="900" dirty="0">
                <a:cs typeface="Calibri" panose="020F0502020204030204" pitchFamily="34" charset="0"/>
              </a:rPr>
              <a:t>Addressed topic - </a:t>
            </a:r>
            <a:r>
              <a:rPr lang="en-GB" sz="900" dirty="0">
                <a:solidFill>
                  <a:srgbClr val="000000"/>
                </a:solidFill>
                <a:effectLst/>
                <a:ea typeface="Aptos" panose="020B0004020202020204" pitchFamily="34" charset="0"/>
                <a:cs typeface="Aptos" panose="020B0004020202020204" pitchFamily="34" charset="0"/>
              </a:rPr>
              <a:t>The recycling of end-of-life wind turbine blades.</a:t>
            </a:r>
          </a:p>
          <a:p>
            <a:pPr marL="180000" indent="-180000"/>
            <a:r>
              <a:rPr lang="en-GB" sz="1000" dirty="0"/>
              <a:t>Recovery of manufacturing-induced microstructural defects</a:t>
            </a:r>
            <a:endParaRPr lang="en-US" altLang="fr-FR" sz="1000" dirty="0">
              <a:cs typeface="Calibri" panose="020F0502020204030204" pitchFamily="34" charset="0"/>
            </a:endParaRPr>
          </a:p>
        </p:txBody>
      </p:sp>
      <p:sp>
        <p:nvSpPr>
          <p:cNvPr id="5" name="Espace réservé du contenu 2">
            <a:extLst>
              <a:ext uri="{FF2B5EF4-FFF2-40B4-BE49-F238E27FC236}">
                <a16:creationId xmlns:a16="http://schemas.microsoft.com/office/drawing/2014/main" id="{700549FC-4781-1398-30B0-E99C5A20616F}"/>
              </a:ext>
            </a:extLst>
          </p:cNvPr>
          <p:cNvSpPr txBox="1">
            <a:spLocks/>
          </p:cNvSpPr>
          <p:nvPr/>
        </p:nvSpPr>
        <p:spPr bwMode="auto">
          <a:xfrm>
            <a:off x="4753746" y="1002973"/>
            <a:ext cx="4274795" cy="257004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r-BE" altLang="fr-FR" sz="1600" dirty="0">
                <a:latin typeface="Calibri" panose="020F0502020204030204" pitchFamily="34" charset="0"/>
                <a:cs typeface="Calibri" panose="020F0502020204030204" pitchFamily="34" charset="0"/>
              </a:rPr>
              <a:t>Circular11 &amp; Gen2Plank</a:t>
            </a:r>
          </a:p>
          <a:p>
            <a:pPr marL="0" indent="0">
              <a:buNone/>
            </a:pPr>
            <a:r>
              <a:rPr lang="en-GB" sz="900" dirty="0">
                <a:latin typeface="+mj-lt"/>
              </a:rPr>
              <a:t>Circular11 has developed intelligent manufacturing systems that turn unrecyclable </a:t>
            </a:r>
          </a:p>
          <a:p>
            <a:pPr marL="0" indent="0">
              <a:buNone/>
            </a:pPr>
            <a:r>
              <a:rPr lang="en-GB" sz="900" dirty="0">
                <a:latin typeface="+mj-lt"/>
              </a:rPr>
              <a:t>plastics into carbon-negative composites that radically improve on existing timber </a:t>
            </a:r>
          </a:p>
          <a:p>
            <a:pPr marL="0" indent="0">
              <a:buNone/>
            </a:pPr>
            <a:r>
              <a:rPr lang="en-GB" sz="900" dirty="0">
                <a:latin typeface="+mj-lt"/>
              </a:rPr>
              <a:t>and plastic materials in the outdoor construction space. We are creating machine</a:t>
            </a:r>
          </a:p>
          <a:p>
            <a:pPr marL="0" indent="0">
              <a:buNone/>
            </a:pPr>
            <a:r>
              <a:rPr lang="en-GB" sz="900" dirty="0">
                <a:latin typeface="+mj-lt"/>
              </a:rPr>
              <a:t>learning driven manufacturing processes that adapt the line to post-consumer </a:t>
            </a:r>
          </a:p>
          <a:p>
            <a:pPr marL="0" indent="0">
              <a:buNone/>
            </a:pPr>
            <a:r>
              <a:rPr lang="en-GB" sz="900" dirty="0">
                <a:latin typeface="+mj-lt"/>
              </a:rPr>
              <a:t>plastic variation, allowing us to use the 90% of plastic that recyclers send to </a:t>
            </a:r>
          </a:p>
          <a:p>
            <a:pPr marL="0" indent="0">
              <a:buNone/>
            </a:pPr>
            <a:r>
              <a:rPr lang="en-GB" sz="900" dirty="0">
                <a:latin typeface="+mj-lt"/>
              </a:rPr>
              <a:t>incineration because of inseparable mixing.</a:t>
            </a:r>
          </a:p>
          <a:p>
            <a:pPr marL="0" indent="0">
              <a:buNone/>
            </a:pPr>
            <a:r>
              <a:rPr lang="en-GB" sz="900" dirty="0">
                <a:latin typeface="+mj-lt"/>
              </a:rPr>
              <a:t> Gen2Plank has developed a process to utilise recycled wind-turbine blades, by </a:t>
            </a:r>
          </a:p>
          <a:p>
            <a:pPr marL="0" indent="0">
              <a:buNone/>
            </a:pPr>
            <a:r>
              <a:rPr lang="en-GB" sz="900" dirty="0">
                <a:latin typeface="+mj-lt"/>
              </a:rPr>
              <a:t>mixing the downsized and shredded turbine blade with recycled thermoplastic </a:t>
            </a:r>
          </a:p>
          <a:p>
            <a:pPr marL="0" indent="0">
              <a:buNone/>
            </a:pPr>
            <a:r>
              <a:rPr lang="en-GB" sz="900" dirty="0">
                <a:latin typeface="+mj-lt"/>
              </a:rPr>
              <a:t>polymer, to create a feedstock for compounding, injection moulding and </a:t>
            </a:r>
          </a:p>
          <a:p>
            <a:pPr marL="0" indent="0">
              <a:buNone/>
            </a:pPr>
            <a:r>
              <a:rPr lang="en-GB" sz="900" dirty="0">
                <a:latin typeface="+mj-lt"/>
              </a:rPr>
              <a:t>extrusion. Gen2Plank utilises this material in its own extrusion lines to produce </a:t>
            </a:r>
          </a:p>
          <a:p>
            <a:pPr marL="0" indent="0">
              <a:buNone/>
            </a:pPr>
            <a:r>
              <a:rPr lang="en-GB" sz="900" dirty="0">
                <a:latin typeface="+mj-lt"/>
              </a:rPr>
              <a:t>structural profiles into the scaffolding and fencing markets, as well as in trackside </a:t>
            </a:r>
          </a:p>
          <a:p>
            <a:pPr marL="0" indent="0">
              <a:buNone/>
            </a:pPr>
            <a:r>
              <a:rPr lang="en-GB" sz="900" dirty="0">
                <a:latin typeface="+mj-lt"/>
              </a:rPr>
              <a:t>infrastructure for the rail industry.</a:t>
            </a:r>
            <a:endParaRPr lang="en-US" altLang="fr-FR" sz="900" dirty="0">
              <a:latin typeface="Calibri" panose="020F0502020204030204" pitchFamily="34" charset="0"/>
              <a:cs typeface="Calibri" panose="020F0502020204030204" pitchFamily="34" charset="0"/>
            </a:endParaRPr>
          </a:p>
        </p:txBody>
      </p:sp>
      <p:sp>
        <p:nvSpPr>
          <p:cNvPr id="20" name="Espace réservé du contenu 2">
            <a:extLst>
              <a:ext uri="{FF2B5EF4-FFF2-40B4-BE49-F238E27FC236}">
                <a16:creationId xmlns:a16="http://schemas.microsoft.com/office/drawing/2014/main" id="{0FE1777B-82C2-F855-1BEB-2C031F2C7FC5}"/>
              </a:ext>
            </a:extLst>
          </p:cNvPr>
          <p:cNvSpPr txBox="1">
            <a:spLocks/>
          </p:cNvSpPr>
          <p:nvPr/>
        </p:nvSpPr>
        <p:spPr bwMode="auto">
          <a:xfrm>
            <a:off x="69776" y="3639304"/>
            <a:ext cx="5828079" cy="28556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1000" b="1" dirty="0">
                <a:latin typeface="+mj-lt"/>
                <a:cs typeface="Calibri" panose="020F0502020204030204" pitchFamily="34" charset="0"/>
              </a:rPr>
              <a:t>Project ideas</a:t>
            </a:r>
            <a:r>
              <a:rPr lang="en-GB" sz="1000" dirty="0">
                <a:latin typeface="+mj-lt"/>
                <a:cs typeface="Calibri" panose="020F0502020204030204" pitchFamily="34" charset="0"/>
              </a:rPr>
              <a:t>:</a:t>
            </a:r>
          </a:p>
          <a:p>
            <a:pPr marL="0" indent="0">
              <a:buNone/>
            </a:pPr>
            <a:r>
              <a:rPr lang="en-GB" sz="1000" dirty="0">
                <a:latin typeface="+mj-lt"/>
                <a:cs typeface="Calibri" panose="020F0502020204030204" pitchFamily="34" charset="0"/>
              </a:rPr>
              <a:t>Circular11 and Gen2Plank are two UK-based manufacturing companies that are developing </a:t>
            </a:r>
          </a:p>
          <a:p>
            <a:pPr marL="0" indent="0">
              <a:buNone/>
            </a:pPr>
            <a:r>
              <a:rPr lang="en-GB" sz="1000" dirty="0">
                <a:latin typeface="+mj-lt"/>
                <a:cs typeface="Calibri" panose="020F0502020204030204" pitchFamily="34" charset="0"/>
              </a:rPr>
              <a:t>complementary manufacturing technologies for the mechanical recycling of wind turbine blades.</a:t>
            </a:r>
          </a:p>
          <a:p>
            <a:pPr marL="0" indent="0">
              <a:buNone/>
            </a:pPr>
            <a:r>
              <a:rPr lang="en-GB" sz="1000" dirty="0">
                <a:latin typeface="+mj-lt"/>
                <a:cs typeface="Calibri" panose="020F0502020204030204" pitchFamily="34" charset="0"/>
              </a:rPr>
              <a:t>Gen2Plank can industrially downsize wind-turbine blades, and use them as a filler material in the continuous extrusion of hollow-lumber.</a:t>
            </a:r>
          </a:p>
          <a:p>
            <a:pPr marL="0" indent="0">
              <a:buNone/>
            </a:pPr>
            <a:r>
              <a:rPr lang="en-GB" sz="1000" dirty="0">
                <a:latin typeface="+mj-lt"/>
                <a:cs typeface="Calibri" panose="020F0502020204030204" pitchFamily="34" charset="0"/>
              </a:rPr>
              <a:t>Circular11 can use them as a filler material in solid-filler lumber, and their expertise lies not so much in the downsizing of the blades, as proprietary machine-learning approaches that enable a more standardised output material from changeable post-consumer material, whether that variation  primarily comes from the fibre, or from the mixed post-consumer plastic matrix.</a:t>
            </a:r>
          </a:p>
          <a:p>
            <a:pPr marL="0" indent="0">
              <a:buNone/>
            </a:pPr>
            <a:r>
              <a:rPr lang="en-GB" sz="1000" dirty="0">
                <a:latin typeface="+mj-lt"/>
                <a:cs typeface="Calibri" panose="020F0502020204030204" pitchFamily="34" charset="0"/>
              </a:rPr>
              <a:t>They combine advanced characterisation techniques, automated cleaning and restructuring of data, and trained models that predict and optimise formulations and processing parameters based on the specific features of the input stream at any one moment in time. They are significantly expanding their capacity to extrude filled lumber, and want to make waste-based composites a critical material of the net-zero transition, by using it to plug the billion-tonne undersupply of timber expected by 2050.</a:t>
            </a:r>
          </a:p>
          <a:p>
            <a:pPr marL="0" indent="0">
              <a:buNone/>
            </a:pPr>
            <a:r>
              <a:rPr lang="en-GB" sz="1000" dirty="0">
                <a:latin typeface="+mj-lt"/>
                <a:cs typeface="Calibri" panose="020F0502020204030204" pitchFamily="34" charset="0"/>
              </a:rPr>
              <a:t>We are seeking projects that have complementary approaches to recycling, either using chemical  means, or in other parts of the value chain.</a:t>
            </a:r>
            <a:endParaRPr lang="en-US" altLang="fr-FR" sz="200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A99480B4-DAB8-8694-7ACD-B82C5173B8B8}"/>
              </a:ext>
            </a:extLst>
          </p:cNvPr>
          <p:cNvSpPr txBox="1"/>
          <p:nvPr/>
        </p:nvSpPr>
        <p:spPr>
          <a:xfrm>
            <a:off x="5977839" y="4149080"/>
            <a:ext cx="3096385" cy="2462213"/>
          </a:xfrm>
          <a:prstGeom prst="rect">
            <a:avLst/>
          </a:prstGeom>
          <a:noFill/>
        </p:spPr>
        <p:txBody>
          <a:bodyPr wrap="square">
            <a:spAutoFit/>
          </a:bodyPr>
          <a:lstStyle/>
          <a:p>
            <a:r>
              <a:rPr lang="en-GB" sz="1400" b="1" dirty="0">
                <a:latin typeface="Arial" panose="020B0604020202020204" pitchFamily="34" charset="0"/>
                <a:cs typeface="Arial" panose="020B0604020202020204" pitchFamily="34" charset="0"/>
              </a:rPr>
              <a:t>Contact person </a:t>
            </a:r>
          </a:p>
          <a:p>
            <a:r>
              <a:rPr lang="en-GB" sz="1400" b="1" dirty="0">
                <a:latin typeface="Arial" panose="020B0604020202020204" pitchFamily="34" charset="0"/>
                <a:cs typeface="Arial" panose="020B0604020202020204" pitchFamily="34" charset="0"/>
              </a:rPr>
              <a:t>Organisation </a:t>
            </a:r>
            <a:r>
              <a:rPr lang="en-GB" sz="1400" dirty="0">
                <a:latin typeface="Arial" panose="020B0604020202020204" pitchFamily="34" charset="0"/>
                <a:cs typeface="Arial" panose="020B0604020202020204" pitchFamily="34" charset="0"/>
              </a:rPr>
              <a:t>Circular11 Address Phone Unit 3, Ambassador Industrial Estate, Airfield Road, Christchurch, Dorset BH23 3TG </a:t>
            </a:r>
          </a:p>
          <a:p>
            <a:r>
              <a:rPr lang="en-GB" sz="1400" b="1" dirty="0">
                <a:latin typeface="Arial" panose="020B0604020202020204" pitchFamily="34" charset="0"/>
                <a:cs typeface="Arial" panose="020B0604020202020204" pitchFamily="34" charset="0"/>
              </a:rPr>
              <a:t>Phone </a:t>
            </a:r>
            <a:r>
              <a:rPr lang="en-GB" sz="1400" dirty="0">
                <a:latin typeface="Arial" panose="020B0604020202020204" pitchFamily="34" charset="0"/>
                <a:cs typeface="Arial" panose="020B0604020202020204" pitchFamily="34" charset="0"/>
              </a:rPr>
              <a:t>07492739150 </a:t>
            </a:r>
          </a:p>
          <a:p>
            <a:r>
              <a:rPr lang="en-GB" sz="1400" b="1" dirty="0">
                <a:latin typeface="Arial" panose="020B0604020202020204" pitchFamily="34" charset="0"/>
                <a:cs typeface="Arial" panose="020B0604020202020204" pitchFamily="34" charset="0"/>
              </a:rPr>
              <a:t>E-mail</a:t>
            </a:r>
            <a:r>
              <a:rPr lang="en-GB" sz="1400" dirty="0">
                <a:latin typeface="Arial" panose="020B0604020202020204" pitchFamily="34" charset="0"/>
                <a:cs typeface="Arial" panose="020B0604020202020204" pitchFamily="34" charset="0"/>
              </a:rPr>
              <a:t> ben@circular11.com </a:t>
            </a:r>
          </a:p>
          <a:p>
            <a:r>
              <a:rPr lang="en-GB" sz="1400" dirty="0">
                <a:latin typeface="Arial" panose="020B0604020202020204" pitchFamily="34" charset="0"/>
                <a:cs typeface="Arial" panose="020B0604020202020204" pitchFamily="34" charset="0"/>
              </a:rPr>
              <a:t>B2Match profile </a:t>
            </a:r>
          </a:p>
          <a:p>
            <a:r>
              <a:rPr lang="en-GB" sz="1400" b="1" dirty="0">
                <a:latin typeface="Arial" panose="020B0604020202020204" pitchFamily="34" charset="0"/>
                <a:cs typeface="Arial" panose="020B0604020202020204" pitchFamily="34" charset="0"/>
              </a:rPr>
              <a:t>LinkedIn/Twitter </a:t>
            </a:r>
            <a:r>
              <a:rPr lang="en-GB" sz="1400" dirty="0">
                <a:latin typeface="Arial" panose="020B0604020202020204" pitchFamily="34" charset="0"/>
                <a:cs typeface="Arial" panose="020B0604020202020204" pitchFamily="34" charset="0"/>
              </a:rPr>
              <a:t>https://www.linkedin.com/in/benjamin-gibbons-a458a8206</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TotalTime>
  <Words>442</Words>
  <Application>Microsoft Office PowerPoint</Application>
  <PresentationFormat>On-screen Show (4:3)</PresentationFormat>
  <Paragraphs>32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Thème Office</vt:lpstr>
      <vt:lpstr>Circular11 Ltd</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 organisation name</dc:title>
  <dc:creator>Katharina Robohm</dc:creator>
  <cp:lastModifiedBy>Hitesh Patel (Staff)</cp:lastModifiedBy>
  <cp:revision>39</cp:revision>
  <dcterms:created xsi:type="dcterms:W3CDTF">2013-07-29T09:34:30Z</dcterms:created>
  <dcterms:modified xsi:type="dcterms:W3CDTF">2025-05-15T09:29:24Z</dcterms:modified>
</cp:coreProperties>
</file>