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8" r:id="rId2"/>
    <p:sldId id="260" r:id="rId3"/>
    <p:sldId id="259" r:id="rId4"/>
    <p:sldId id="262" r:id="rId5"/>
    <p:sldId id="263" r:id="rId6"/>
    <p:sldId id="264" r:id="rId7"/>
    <p:sldId id="265" r:id="rId8"/>
    <p:sldId id="266"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2B882F"/>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178" autoAdjust="0"/>
    <p:restoredTop sz="75513" autoAdjust="0"/>
  </p:normalViewPr>
  <p:slideViewPr>
    <p:cSldViewPr snapToGrid="0">
      <p:cViewPr varScale="1">
        <p:scale>
          <a:sx n="82" d="100"/>
          <a:sy n="82" d="100"/>
        </p:scale>
        <p:origin x="834" y="132"/>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13/02/2024</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‹Nr.›</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13/02/2024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‹Nr.›</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add your notes here.</a:t>
            </a:r>
          </a:p>
          <a:p>
            <a:r>
              <a:rPr lang="en-US" dirty="0"/>
              <a:t>Title; First name, last name of speaker(s); Name of Organization, Name of Country, Name of Session (as written in Agenda)</a:t>
            </a:r>
          </a:p>
          <a:p>
            <a:r>
              <a:rPr lang="en-US" dirty="0"/>
              <a:t>#ZeroCon24</a:t>
            </a:r>
          </a:p>
          <a:p>
            <a:r>
              <a:rPr lang="en-US" dirty="0"/>
              <a:t>Day and Time of Session</a:t>
            </a: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in this way. </a:t>
            </a:r>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383749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2922988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297937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4224392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3423007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1307276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Slide: presenting three points on our project and the relationship to this year’s theme of the Zero Project Conference. Point 1; Point 2; Point 3 connect together </a:t>
            </a:r>
            <a:r>
              <a:rPr lang="en-US"/>
              <a:t>in this way. </a:t>
            </a:r>
            <a:endParaRPr lang="en-GB"/>
          </a:p>
        </p:txBody>
      </p:sp>
      <p:sp>
        <p:nvSpPr>
          <p:cNvPr id="4" name="Slide Number Placeholder 3"/>
          <p:cNvSpPr>
            <a:spLocks noGrp="1"/>
          </p:cNvSpPr>
          <p:nvPr>
            <p:ph type="sldNum" sz="quarter" idx="5"/>
          </p:nvPr>
        </p:nvSpPr>
        <p:spPr/>
        <p:txBody>
          <a:bodyPr/>
          <a:lstStyle/>
          <a:p>
            <a:fld id="{7A8881E3-068B-48DF-8881-A991B8AEA704}" type="slidenum">
              <a:rPr lang="en-GB" smtClean="0"/>
              <a:t>9</a:t>
            </a:fld>
            <a:endParaRPr lang="en-GB"/>
          </a:p>
        </p:txBody>
      </p:sp>
    </p:spTree>
    <p:extLst>
      <p:ext uri="{BB962C8B-B14F-4D97-AF65-F5344CB8AC3E}">
        <p14:creationId xmlns:p14="http://schemas.microsoft.com/office/powerpoint/2010/main" val="2958458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5" name="Footer Placeholder 4">
            <a:extLst>
              <a:ext uri="{FF2B5EF4-FFF2-40B4-BE49-F238E27FC236}">
                <a16:creationId xmlns:a16="http://schemas.microsoft.com/office/drawing/2014/main" id="{9284A5B7-3009-3078-DA1C-A775027F1201}"/>
              </a:ext>
            </a:extLst>
          </p:cNvPr>
          <p:cNvSpPr>
            <a:spLocks noGrp="1"/>
          </p:cNvSpPr>
          <p:nvPr>
            <p:ph type="ftr" sz="quarter" idx="11"/>
          </p:nvPr>
        </p:nvSpPr>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3010922" cy="646331"/>
          </a:xfrm>
          <a:prstGeom prst="rect">
            <a:avLst/>
          </a:prstGeom>
          <a:noFill/>
        </p:spPr>
        <p:txBody>
          <a:bodyPr wrap="square">
            <a:spAutoFit/>
          </a:bodyPr>
          <a:lstStyle/>
          <a:p>
            <a:r>
              <a:rPr lang="en-US" sz="3600" b="1" dirty="0">
                <a:solidFill>
                  <a:srgbClr val="2B882E"/>
                </a:solidFill>
                <a:latin typeface="Arial" panose="020B0604020202020204" pitchFamily="34" charset="0"/>
                <a:cs typeface="Arial" panose="020B0604020202020204" pitchFamily="34" charset="0"/>
              </a:rPr>
              <a:t>#ZeroCon24</a:t>
            </a:r>
            <a:endParaRPr lang="en-GB" sz="3600" b="1"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13/02/2024</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13/02/2024</a:t>
            </a:fld>
            <a:endParaRPr lang="en-GB"/>
          </a:p>
        </p:txBody>
      </p:sp>
      <p:sp>
        <p:nvSpPr>
          <p:cNvPr id="5" name="Footer Placeholder 4">
            <a:extLst>
              <a:ext uri="{FF2B5EF4-FFF2-40B4-BE49-F238E27FC236}">
                <a16:creationId xmlns:a16="http://schemas.microsoft.com/office/drawing/2014/main" id="{DB28D991-9ADE-8892-D016-6590D6AF8F22}"/>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13/02/2024</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13/02/2024</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13/02/2024</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13/02/2024</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#ZeroCon23</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13/02/2024</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#ZeroCon23</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13/02/2024</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#ZeroCon23</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13/02/2024</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13/02/2024</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‹Nr.›</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13/02/2024</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#ZeroCon23</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‹Nr.›</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nablem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1053297" y="1122363"/>
            <a:ext cx="9873204" cy="1251461"/>
          </a:xfrm>
        </p:spPr>
        <p:txBody>
          <a:bodyPr>
            <a:normAutofit fontScale="90000"/>
          </a:bodyPr>
          <a:lstStyle/>
          <a:p>
            <a:r>
              <a:rPr lang="en-US" sz="4800" b="1" dirty="0" err="1">
                <a:solidFill>
                  <a:srgbClr val="595959"/>
                </a:solidFill>
              </a:rPr>
              <a:t>EnableMe</a:t>
            </a:r>
            <a:r>
              <a:rPr lang="en-US" sz="4800" b="1" dirty="0">
                <a:solidFill>
                  <a:srgbClr val="595959"/>
                </a:solidFill>
              </a:rPr>
              <a:t> Ukraine: enabling Ukrainians with disabilities</a:t>
            </a:r>
            <a:endParaRPr lang="en-GB" sz="4800" b="1" dirty="0">
              <a:solidFill>
                <a:srgbClr val="595959"/>
              </a:solidFill>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1524000" y="2556387"/>
            <a:ext cx="9144000" cy="2701413"/>
          </a:xfrm>
        </p:spPr>
        <p:txBody>
          <a:bodyPr>
            <a:normAutofit/>
          </a:bodyPr>
          <a:lstStyle/>
          <a:p>
            <a:r>
              <a:rPr lang="en-US" sz="2800" dirty="0" err="1">
                <a:solidFill>
                  <a:srgbClr val="595959"/>
                </a:solidFill>
              </a:rPr>
              <a:t>Oleksandra</a:t>
            </a:r>
            <a:r>
              <a:rPr lang="en-US" sz="2800" dirty="0">
                <a:solidFill>
                  <a:srgbClr val="595959"/>
                </a:solidFill>
              </a:rPr>
              <a:t> </a:t>
            </a:r>
            <a:r>
              <a:rPr lang="en-US" sz="2800" dirty="0" err="1">
                <a:solidFill>
                  <a:srgbClr val="595959"/>
                </a:solidFill>
              </a:rPr>
              <a:t>Zhurakhivska</a:t>
            </a:r>
            <a:r>
              <a:rPr lang="en-US" sz="2800" dirty="0">
                <a:solidFill>
                  <a:srgbClr val="595959"/>
                </a:solidFill>
              </a:rPr>
              <a:t>, </a:t>
            </a:r>
            <a:r>
              <a:rPr lang="en-US" sz="2800" dirty="0" err="1">
                <a:solidFill>
                  <a:srgbClr val="595959"/>
                </a:solidFill>
              </a:rPr>
              <a:t>EnableMe</a:t>
            </a:r>
            <a:r>
              <a:rPr lang="en-US" sz="2800" dirty="0">
                <a:solidFill>
                  <a:srgbClr val="595959"/>
                </a:solidFill>
              </a:rPr>
              <a:t> Ukraine Country Leader</a:t>
            </a:r>
          </a:p>
          <a:p>
            <a:r>
              <a:rPr lang="en-US" sz="2800" dirty="0">
                <a:solidFill>
                  <a:srgbClr val="595959"/>
                </a:solidFill>
              </a:rPr>
              <a:t>Michael </a:t>
            </a:r>
            <a:r>
              <a:rPr lang="en-US" sz="2800" dirty="0" err="1">
                <a:solidFill>
                  <a:srgbClr val="595959"/>
                </a:solidFill>
              </a:rPr>
              <a:t>Lorz</a:t>
            </a:r>
            <a:r>
              <a:rPr lang="en-US" sz="2800" dirty="0">
                <a:solidFill>
                  <a:srgbClr val="595959"/>
                </a:solidFill>
              </a:rPr>
              <a:t>, Managing Director </a:t>
            </a:r>
            <a:r>
              <a:rPr lang="en-US" sz="2800" dirty="0" err="1">
                <a:solidFill>
                  <a:srgbClr val="595959"/>
                </a:solidFill>
              </a:rPr>
              <a:t>EnableMe</a:t>
            </a:r>
            <a:r>
              <a:rPr lang="en-US" sz="2800" dirty="0">
                <a:solidFill>
                  <a:srgbClr val="595959"/>
                </a:solidFill>
              </a:rPr>
              <a:t> Foundation</a:t>
            </a:r>
          </a:p>
          <a:p>
            <a:r>
              <a:rPr lang="en-US" sz="2800" dirty="0">
                <a:solidFill>
                  <a:srgbClr val="595959"/>
                </a:solidFill>
              </a:rPr>
              <a:t>Switzerland</a:t>
            </a:r>
          </a:p>
          <a:p>
            <a:r>
              <a:rPr lang="en-US" sz="2800" dirty="0">
                <a:solidFill>
                  <a:srgbClr val="595959"/>
                </a:solidFill>
              </a:rPr>
              <a:t>Forum on Climate Change and Humanitarian Crises</a:t>
            </a: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3903248" y="5590572"/>
            <a:ext cx="4385503" cy="94834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solidFill>
                  <a:srgbClr val="595959"/>
                </a:solidFill>
                <a:latin typeface="Arial"/>
              </a:rPr>
              <a:t>Thursday, February 22, 2024</a:t>
            </a:r>
          </a:p>
          <a:p>
            <a:pPr algn="ctr"/>
            <a:r>
              <a:rPr lang="en-US" sz="2400" b="1" dirty="0">
                <a:solidFill>
                  <a:srgbClr val="595959"/>
                </a:solidFill>
                <a:latin typeface="Arial"/>
              </a:rPr>
              <a:t>10:00 am – 11:00 am CET</a:t>
            </a:r>
          </a:p>
        </p:txBody>
      </p:sp>
      <p:sp>
        <p:nvSpPr>
          <p:cNvPr id="6" name="Footer Placeholder 5">
            <a:extLst>
              <a:ext uri="{FF2B5EF4-FFF2-40B4-BE49-F238E27FC236}">
                <a16:creationId xmlns:a16="http://schemas.microsoft.com/office/drawing/2014/main" id="{EA6B4AAB-13CC-0101-7D17-6ABAF03583F8}"/>
              </a:ext>
            </a:extLst>
          </p:cNvPr>
          <p:cNvSpPr>
            <a:spLocks noGrp="1"/>
          </p:cNvSpPr>
          <p:nvPr>
            <p:ph type="ftr" sz="quarter" idx="11"/>
          </p:nvPr>
        </p:nvSpPr>
        <p:spPr/>
        <p:txBody>
          <a:bodyPr/>
          <a:lstStyle/>
          <a:p>
            <a:r>
              <a:rPr lang="en-US" dirty="0"/>
              <a:t>#ZeroCon24</a:t>
            </a:r>
            <a:endParaRPr lang="en-GB" dirty="0"/>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t>1</a:t>
            </a:fld>
            <a:endParaRPr lang="en-GB"/>
          </a:p>
        </p:txBody>
      </p:sp>
      <p:pic>
        <p:nvPicPr>
          <p:cNvPr id="5" name="Рисунок 4"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492786" y="437866"/>
            <a:ext cx="2445290" cy="418627"/>
          </a:xfrm>
          <a:prstGeom prst="rect">
            <a:avLst/>
          </a:prstGeom>
        </p:spPr>
      </p:pic>
    </p:spTree>
    <p:extLst>
      <p:ext uri="{BB962C8B-B14F-4D97-AF65-F5344CB8AC3E}">
        <p14:creationId xmlns:p14="http://schemas.microsoft.com/office/powerpoint/2010/main" val="5437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E5132E-2B2B-9184-D6AF-743A0ED80D31}"/>
              </a:ext>
            </a:extLst>
          </p:cNvPr>
          <p:cNvSpPr>
            <a:spLocks noGrp="1"/>
          </p:cNvSpPr>
          <p:nvPr>
            <p:ph type="title"/>
          </p:nvPr>
        </p:nvSpPr>
        <p:spPr/>
        <p:txBody>
          <a:bodyPr/>
          <a:lstStyle/>
          <a:p>
            <a:br>
              <a:rPr lang="en-GB" b="1" dirty="0">
                <a:solidFill>
                  <a:srgbClr val="595959"/>
                </a:solidFill>
              </a:rPr>
            </a:br>
            <a:r>
              <a:rPr lang="en-GB" b="1" dirty="0">
                <a:solidFill>
                  <a:srgbClr val="595959"/>
                </a:solidFill>
              </a:rPr>
              <a:t>Your support is extremely important!</a:t>
            </a:r>
            <a:endParaRPr lang="ru-DE" b="1" dirty="0">
              <a:solidFill>
                <a:srgbClr val="595959"/>
              </a:solidFill>
            </a:endParaRPr>
          </a:p>
        </p:txBody>
      </p:sp>
      <p:sp>
        <p:nvSpPr>
          <p:cNvPr id="3" name="Объект 2">
            <a:extLst>
              <a:ext uri="{FF2B5EF4-FFF2-40B4-BE49-F238E27FC236}">
                <a16:creationId xmlns:a16="http://schemas.microsoft.com/office/drawing/2014/main" id="{2B991682-D46A-CCB4-4EF1-4C02CCBE04F9}"/>
              </a:ext>
            </a:extLst>
          </p:cNvPr>
          <p:cNvSpPr>
            <a:spLocks noGrp="1"/>
          </p:cNvSpPr>
          <p:nvPr>
            <p:ph idx="1"/>
          </p:nvPr>
        </p:nvSpPr>
        <p:spPr>
          <a:xfrm>
            <a:off x="838200" y="1792517"/>
            <a:ext cx="10515600" cy="4563833"/>
          </a:xfrm>
        </p:spPr>
        <p:txBody>
          <a:bodyPr>
            <a:normAutofit/>
          </a:bodyPr>
          <a:lstStyle/>
          <a:p>
            <a:pPr marL="0" indent="0">
              <a:buNone/>
            </a:pPr>
            <a:r>
              <a:rPr lang="de-DE" sz="2400" b="1" i="0" u="none" strike="noStrike" dirty="0" err="1">
                <a:solidFill>
                  <a:srgbClr val="595959"/>
                </a:solidFill>
                <a:effectLst/>
              </a:rPr>
              <a:t>EnableMe</a:t>
            </a:r>
            <a:r>
              <a:rPr lang="de-DE" sz="2400" b="1" i="0" u="none" strike="noStrike" dirty="0">
                <a:solidFill>
                  <a:srgbClr val="595959"/>
                </a:solidFill>
                <a:effectLst/>
              </a:rPr>
              <a:t> Ukraine </a:t>
            </a:r>
            <a:r>
              <a:rPr lang="de-DE" sz="2400" b="0" i="0" u="none" strike="noStrike" dirty="0" err="1">
                <a:solidFill>
                  <a:srgbClr val="595959"/>
                </a:solidFill>
                <a:effectLst/>
              </a:rPr>
              <a:t>makes</a:t>
            </a:r>
            <a:r>
              <a:rPr lang="de-DE" sz="2400" b="0" i="0" u="none" strike="noStrike" dirty="0">
                <a:solidFill>
                  <a:srgbClr val="595959"/>
                </a:solidFill>
                <a:effectLst/>
              </a:rPr>
              <a:t> a </a:t>
            </a:r>
            <a:r>
              <a:rPr lang="de-DE" sz="2400" b="0" i="0" u="none" strike="noStrike" dirty="0" err="1">
                <a:solidFill>
                  <a:srgbClr val="595959"/>
                </a:solidFill>
                <a:effectLst/>
              </a:rPr>
              <a:t>unique</a:t>
            </a:r>
            <a:r>
              <a:rPr lang="de-DE" sz="2400" b="0" i="0" u="none" strike="noStrike" dirty="0">
                <a:solidFill>
                  <a:srgbClr val="595959"/>
                </a:solidFill>
                <a:effectLst/>
              </a:rPr>
              <a:t> and </a:t>
            </a:r>
            <a:r>
              <a:rPr lang="de-DE" sz="2400" b="0" i="0" u="none" strike="noStrike" dirty="0" err="1">
                <a:solidFill>
                  <a:srgbClr val="595959"/>
                </a:solidFill>
                <a:effectLst/>
              </a:rPr>
              <a:t>significant</a:t>
            </a:r>
            <a:r>
              <a:rPr lang="de-DE" sz="2400" b="0" i="0" u="none" strike="noStrike" dirty="0">
                <a:solidFill>
                  <a:srgbClr val="595959"/>
                </a:solidFill>
                <a:effectLst/>
              </a:rPr>
              <a:t> </a:t>
            </a:r>
            <a:r>
              <a:rPr lang="de-DE" sz="2400" b="0" i="0" u="none" strike="noStrike" dirty="0" err="1">
                <a:solidFill>
                  <a:srgbClr val="595959"/>
                </a:solidFill>
                <a:effectLst/>
              </a:rPr>
              <a:t>contribution</a:t>
            </a:r>
            <a:r>
              <a:rPr lang="de-DE" sz="2400" b="0" i="0" u="none" strike="noStrike" dirty="0">
                <a:solidFill>
                  <a:srgbClr val="595959"/>
                </a:solidFill>
                <a:effectLst/>
              </a:rPr>
              <a:t> </a:t>
            </a:r>
            <a:r>
              <a:rPr lang="de-DE" sz="2400" b="0" i="0" u="none" strike="noStrike" dirty="0" err="1">
                <a:solidFill>
                  <a:srgbClr val="595959"/>
                </a:solidFill>
                <a:effectLst/>
              </a:rPr>
              <a:t>to</a:t>
            </a:r>
            <a:r>
              <a:rPr lang="de-DE" sz="2400" b="0" i="0" u="none" strike="noStrike" dirty="0">
                <a:solidFill>
                  <a:srgbClr val="595959"/>
                </a:solidFill>
                <a:effectLst/>
              </a:rPr>
              <a:t> </a:t>
            </a:r>
            <a:r>
              <a:rPr lang="de-DE" sz="2400" b="0" i="0" u="none" strike="noStrike" dirty="0" err="1">
                <a:solidFill>
                  <a:srgbClr val="595959"/>
                </a:solidFill>
                <a:effectLst/>
              </a:rPr>
              <a:t>awareness</a:t>
            </a:r>
            <a:r>
              <a:rPr lang="de-DE" sz="2400" b="0" i="0" u="none" strike="noStrike" dirty="0">
                <a:solidFill>
                  <a:srgbClr val="595959"/>
                </a:solidFill>
                <a:effectLst/>
              </a:rPr>
              <a:t>, </a:t>
            </a:r>
            <a:r>
              <a:rPr lang="de-DE" sz="2400" b="0" i="0" u="none" strike="noStrike" dirty="0" err="1">
                <a:solidFill>
                  <a:srgbClr val="595959"/>
                </a:solidFill>
                <a:effectLst/>
              </a:rPr>
              <a:t>reintegration</a:t>
            </a:r>
            <a:r>
              <a:rPr lang="de-DE" sz="2400" b="0" i="0" u="none" strike="noStrike" dirty="0">
                <a:solidFill>
                  <a:srgbClr val="595959"/>
                </a:solidFill>
                <a:effectLst/>
              </a:rPr>
              <a:t> and </a:t>
            </a:r>
            <a:r>
              <a:rPr lang="de-DE" sz="2400" b="0" i="0" u="none" strike="noStrike" dirty="0" err="1">
                <a:solidFill>
                  <a:srgbClr val="595959"/>
                </a:solidFill>
                <a:effectLst/>
              </a:rPr>
              <a:t>empowerment</a:t>
            </a:r>
            <a:r>
              <a:rPr lang="de-DE" sz="2400" b="0" i="0" u="none" strike="noStrike" dirty="0">
                <a:solidFill>
                  <a:srgbClr val="595959"/>
                </a:solidFill>
                <a:effectLst/>
              </a:rPr>
              <a:t> </a:t>
            </a:r>
            <a:r>
              <a:rPr lang="de-DE" sz="2400" b="0" i="0" u="none" strike="noStrike" dirty="0" err="1">
                <a:solidFill>
                  <a:srgbClr val="595959"/>
                </a:solidFill>
                <a:effectLst/>
              </a:rPr>
              <a:t>for</a:t>
            </a:r>
            <a:r>
              <a:rPr lang="de-DE" sz="2400" b="0" i="0" u="none" strike="noStrike" dirty="0">
                <a:solidFill>
                  <a:srgbClr val="595959"/>
                </a:solidFill>
                <a:effectLst/>
              </a:rPr>
              <a:t> </a:t>
            </a:r>
            <a:r>
              <a:rPr lang="de-DE" sz="2400" b="0" i="0" u="none" strike="noStrike" dirty="0" err="1">
                <a:solidFill>
                  <a:srgbClr val="595959"/>
                </a:solidFill>
                <a:effectLst/>
              </a:rPr>
              <a:t>people</a:t>
            </a:r>
            <a:r>
              <a:rPr lang="de-DE" sz="2400" b="0" i="0" u="none" strike="noStrike" dirty="0">
                <a:solidFill>
                  <a:srgbClr val="595959"/>
                </a:solidFill>
                <a:effectLst/>
              </a:rPr>
              <a:t> </a:t>
            </a:r>
            <a:r>
              <a:rPr lang="de-DE" sz="2400" b="0" i="0" u="none" strike="noStrike" dirty="0" err="1">
                <a:solidFill>
                  <a:srgbClr val="595959"/>
                </a:solidFill>
                <a:effectLst/>
              </a:rPr>
              <a:t>with</a:t>
            </a:r>
            <a:r>
              <a:rPr lang="de-DE" sz="2400" b="0" i="0" u="none" strike="noStrike" dirty="0">
                <a:solidFill>
                  <a:srgbClr val="595959"/>
                </a:solidFill>
                <a:effectLst/>
              </a:rPr>
              <a:t> </a:t>
            </a:r>
            <a:r>
              <a:rPr lang="de-DE" sz="2400" b="0" i="0" u="none" strike="noStrike" dirty="0" err="1">
                <a:solidFill>
                  <a:srgbClr val="595959"/>
                </a:solidFill>
                <a:effectLst/>
              </a:rPr>
              <a:t>disabilities</a:t>
            </a:r>
            <a:r>
              <a:rPr lang="de-DE" sz="2400" b="0" i="0" u="none" strike="noStrike" dirty="0">
                <a:solidFill>
                  <a:srgbClr val="595959"/>
                </a:solidFill>
                <a:effectLst/>
              </a:rPr>
              <a:t> and/</a:t>
            </a:r>
            <a:r>
              <a:rPr lang="de-DE" sz="2400" b="0" i="0" u="none" strike="noStrike" dirty="0" err="1">
                <a:solidFill>
                  <a:srgbClr val="595959"/>
                </a:solidFill>
                <a:effectLst/>
              </a:rPr>
              <a:t>or</a:t>
            </a:r>
            <a:r>
              <a:rPr lang="de-DE" sz="2400" b="0" i="0" u="none" strike="noStrike" dirty="0">
                <a:solidFill>
                  <a:srgbClr val="595959"/>
                </a:solidFill>
                <a:effectLst/>
              </a:rPr>
              <a:t> </a:t>
            </a:r>
            <a:r>
              <a:rPr lang="de-DE" sz="2400" b="0" i="0" u="none" strike="noStrike" dirty="0" err="1">
                <a:solidFill>
                  <a:srgbClr val="595959"/>
                </a:solidFill>
                <a:effectLst/>
              </a:rPr>
              <a:t>chronic</a:t>
            </a:r>
            <a:r>
              <a:rPr lang="de-DE" sz="2400" b="0" i="0" u="none" strike="noStrike" dirty="0">
                <a:solidFill>
                  <a:srgbClr val="595959"/>
                </a:solidFill>
                <a:effectLst/>
              </a:rPr>
              <a:t> </a:t>
            </a:r>
            <a:r>
              <a:rPr lang="de-DE" sz="2400" b="0" i="0" u="none" strike="noStrike" dirty="0" err="1">
                <a:solidFill>
                  <a:srgbClr val="595959"/>
                </a:solidFill>
                <a:effectLst/>
              </a:rPr>
              <a:t>illnesses</a:t>
            </a:r>
            <a:r>
              <a:rPr lang="de-DE" sz="2400" b="0" i="0" u="none" strike="noStrike" dirty="0">
                <a:solidFill>
                  <a:srgbClr val="595959"/>
                </a:solidFill>
                <a:effectLst/>
              </a:rPr>
              <a:t> </a:t>
            </a:r>
            <a:r>
              <a:rPr lang="de-DE" sz="2400" b="0" i="0" u="none" strike="noStrike" dirty="0" err="1">
                <a:solidFill>
                  <a:srgbClr val="595959"/>
                </a:solidFill>
                <a:effectLst/>
              </a:rPr>
              <a:t>both</a:t>
            </a:r>
            <a:r>
              <a:rPr lang="de-DE" sz="2400" b="0" i="0" u="none" strike="noStrike" dirty="0">
                <a:solidFill>
                  <a:srgbClr val="595959"/>
                </a:solidFill>
                <a:effectLst/>
              </a:rPr>
              <a:t> in Ukraine and </a:t>
            </a:r>
            <a:r>
              <a:rPr lang="de-DE" sz="2400" b="0" i="0" u="none" strike="noStrike" dirty="0" err="1">
                <a:solidFill>
                  <a:srgbClr val="595959"/>
                </a:solidFill>
                <a:effectLst/>
              </a:rPr>
              <a:t>the</a:t>
            </a:r>
            <a:r>
              <a:rPr lang="de-DE" sz="2400" b="0" i="0" u="none" strike="noStrike" dirty="0">
                <a:solidFill>
                  <a:srgbClr val="595959"/>
                </a:solidFill>
                <a:effectLst/>
              </a:rPr>
              <a:t> EU countries.</a:t>
            </a:r>
          </a:p>
          <a:p>
            <a:pPr marL="0" indent="0">
              <a:buNone/>
            </a:pPr>
            <a:endParaRPr lang="de-DE" sz="2400" dirty="0">
              <a:solidFill>
                <a:srgbClr val="595959"/>
              </a:solidFill>
            </a:endParaRPr>
          </a:p>
          <a:p>
            <a:pPr marL="0" indent="0" algn="ctr">
              <a:buNone/>
            </a:pPr>
            <a:r>
              <a:rPr lang="de-DE" sz="2400" b="0" i="0" u="none" strike="noStrike" dirty="0" err="1">
                <a:solidFill>
                  <a:srgbClr val="595959"/>
                </a:solidFill>
                <a:effectLst/>
              </a:rPr>
              <a:t>Each</a:t>
            </a:r>
            <a:r>
              <a:rPr lang="de-DE" sz="2400" b="0" i="0" u="none" strike="noStrike" dirty="0">
                <a:solidFill>
                  <a:srgbClr val="595959"/>
                </a:solidFill>
                <a:effectLst/>
              </a:rPr>
              <a:t> 1 </a:t>
            </a:r>
            <a:r>
              <a:rPr lang="de-DE" sz="2400" dirty="0" err="1">
                <a:solidFill>
                  <a:srgbClr val="595959"/>
                </a:solidFill>
              </a:rPr>
              <a:t>euro</a:t>
            </a:r>
            <a:r>
              <a:rPr lang="de-DE" sz="2400" dirty="0">
                <a:solidFill>
                  <a:srgbClr val="595959"/>
                </a:solidFill>
              </a:rPr>
              <a:t> </a:t>
            </a:r>
            <a:r>
              <a:rPr lang="de-DE" sz="2400" dirty="0" err="1">
                <a:solidFill>
                  <a:srgbClr val="595959"/>
                </a:solidFill>
              </a:rPr>
              <a:t>of</a:t>
            </a:r>
            <a:r>
              <a:rPr lang="de-DE" sz="2400" dirty="0">
                <a:solidFill>
                  <a:srgbClr val="595959"/>
                </a:solidFill>
              </a:rPr>
              <a:t> </a:t>
            </a:r>
            <a:r>
              <a:rPr lang="de-DE" sz="2400" dirty="0" err="1">
                <a:solidFill>
                  <a:srgbClr val="595959"/>
                </a:solidFill>
              </a:rPr>
              <a:t>donations</a:t>
            </a:r>
            <a:r>
              <a:rPr lang="de-DE" sz="2400" dirty="0">
                <a:solidFill>
                  <a:srgbClr val="595959"/>
                </a:solidFill>
              </a:rPr>
              <a:t> </a:t>
            </a:r>
            <a:r>
              <a:rPr lang="de-DE" sz="2400" dirty="0" err="1">
                <a:solidFill>
                  <a:srgbClr val="595959"/>
                </a:solidFill>
              </a:rPr>
              <a:t>is</a:t>
            </a:r>
            <a:r>
              <a:rPr lang="de-DE" sz="2400" dirty="0">
                <a:solidFill>
                  <a:srgbClr val="595959"/>
                </a:solidFill>
              </a:rPr>
              <a:t> </a:t>
            </a:r>
            <a:r>
              <a:rPr lang="de-DE" sz="2400" dirty="0" err="1">
                <a:solidFill>
                  <a:srgbClr val="595959"/>
                </a:solidFill>
              </a:rPr>
              <a:t>changing</a:t>
            </a:r>
            <a:r>
              <a:rPr lang="de-DE" sz="2400" dirty="0">
                <a:solidFill>
                  <a:srgbClr val="595959"/>
                </a:solidFill>
              </a:rPr>
              <a:t> </a:t>
            </a:r>
            <a:r>
              <a:rPr lang="de-DE" sz="2400" dirty="0" err="1">
                <a:solidFill>
                  <a:srgbClr val="595959"/>
                </a:solidFill>
              </a:rPr>
              <a:t>somebody‘s</a:t>
            </a:r>
            <a:r>
              <a:rPr lang="de-DE" sz="2400" dirty="0">
                <a:solidFill>
                  <a:srgbClr val="595959"/>
                </a:solidFill>
              </a:rPr>
              <a:t> </a:t>
            </a:r>
            <a:r>
              <a:rPr lang="de-DE" sz="2400" dirty="0" err="1">
                <a:solidFill>
                  <a:srgbClr val="595959"/>
                </a:solidFill>
              </a:rPr>
              <a:t>life</a:t>
            </a:r>
            <a:r>
              <a:rPr lang="de-DE" sz="2400" dirty="0">
                <a:solidFill>
                  <a:srgbClr val="595959"/>
                </a:solidFill>
              </a:rPr>
              <a:t>!</a:t>
            </a:r>
            <a:endParaRPr lang="de-DE" sz="2400" b="0" i="0" u="none" strike="noStrike" dirty="0">
              <a:solidFill>
                <a:srgbClr val="595959"/>
              </a:solidFill>
              <a:effectLst/>
            </a:endParaRPr>
          </a:p>
          <a:p>
            <a:pPr marL="0" indent="0" algn="ctr">
              <a:buNone/>
            </a:pPr>
            <a:endParaRPr lang="de-DE" sz="2400" dirty="0">
              <a:solidFill>
                <a:srgbClr val="595959"/>
              </a:solidFill>
            </a:endParaRPr>
          </a:p>
          <a:p>
            <a:pPr marL="0" indent="0" algn="ctr">
              <a:buNone/>
            </a:pPr>
            <a:r>
              <a:rPr lang="de-DE" sz="2400" dirty="0" err="1">
                <a:solidFill>
                  <a:srgbClr val="595959"/>
                </a:solidFill>
              </a:rPr>
              <a:t>Please</a:t>
            </a:r>
            <a:r>
              <a:rPr lang="de-DE" sz="2400" dirty="0">
                <a:solidFill>
                  <a:srgbClr val="595959"/>
                </a:solidFill>
              </a:rPr>
              <a:t> </a:t>
            </a:r>
            <a:r>
              <a:rPr lang="de-DE" sz="2400" dirty="0" err="1">
                <a:solidFill>
                  <a:srgbClr val="595959"/>
                </a:solidFill>
              </a:rPr>
              <a:t>help</a:t>
            </a:r>
            <a:r>
              <a:rPr lang="de-DE" sz="2400" dirty="0">
                <a:solidFill>
                  <a:srgbClr val="595959"/>
                </a:solidFill>
              </a:rPr>
              <a:t> </a:t>
            </a:r>
            <a:r>
              <a:rPr lang="de-DE" sz="2400" dirty="0" err="1">
                <a:solidFill>
                  <a:srgbClr val="595959"/>
                </a:solidFill>
              </a:rPr>
              <a:t>us</a:t>
            </a:r>
            <a:r>
              <a:rPr lang="de-DE" sz="2400" dirty="0">
                <a:solidFill>
                  <a:srgbClr val="595959"/>
                </a:solidFill>
              </a:rPr>
              <a:t> </a:t>
            </a:r>
            <a:r>
              <a:rPr lang="de-DE" sz="2400" dirty="0" err="1">
                <a:solidFill>
                  <a:srgbClr val="595959"/>
                </a:solidFill>
              </a:rPr>
              <a:t>to</a:t>
            </a:r>
            <a:r>
              <a:rPr lang="de-DE" sz="2400" dirty="0">
                <a:solidFill>
                  <a:srgbClr val="595959"/>
                </a:solidFill>
              </a:rPr>
              <a:t> </a:t>
            </a:r>
            <a:r>
              <a:rPr lang="de-DE" sz="2400" dirty="0" err="1">
                <a:solidFill>
                  <a:srgbClr val="595959"/>
                </a:solidFill>
              </a:rPr>
              <a:t>enable</a:t>
            </a:r>
            <a:r>
              <a:rPr lang="de-DE" sz="2400" dirty="0">
                <a:solidFill>
                  <a:srgbClr val="595959"/>
                </a:solidFill>
              </a:rPr>
              <a:t> </a:t>
            </a:r>
            <a:r>
              <a:rPr lang="de-DE" sz="2400" dirty="0" err="1">
                <a:solidFill>
                  <a:srgbClr val="595959"/>
                </a:solidFill>
              </a:rPr>
              <a:t>Ukrainians</a:t>
            </a:r>
            <a:r>
              <a:rPr lang="de-DE" sz="2400" dirty="0">
                <a:solidFill>
                  <a:srgbClr val="595959"/>
                </a:solidFill>
              </a:rPr>
              <a:t> </a:t>
            </a:r>
            <a:r>
              <a:rPr lang="de-DE" sz="2400" dirty="0" err="1">
                <a:solidFill>
                  <a:srgbClr val="595959"/>
                </a:solidFill>
              </a:rPr>
              <a:t>with</a:t>
            </a:r>
            <a:r>
              <a:rPr lang="de-DE" sz="2400" dirty="0">
                <a:solidFill>
                  <a:srgbClr val="595959"/>
                </a:solidFill>
              </a:rPr>
              <a:t> </a:t>
            </a:r>
            <a:r>
              <a:rPr lang="de-DE" sz="2400" dirty="0" err="1">
                <a:solidFill>
                  <a:srgbClr val="595959"/>
                </a:solidFill>
              </a:rPr>
              <a:t>disabilities</a:t>
            </a:r>
            <a:r>
              <a:rPr lang="de-DE" sz="2400" dirty="0">
                <a:solidFill>
                  <a:srgbClr val="595959"/>
                </a:solidFill>
              </a:rPr>
              <a:t>!</a:t>
            </a:r>
            <a:endParaRPr lang="de-DE" sz="2400" dirty="0"/>
          </a:p>
          <a:p>
            <a:pPr marL="0" indent="0" algn="ctr">
              <a:buNone/>
            </a:pPr>
            <a:r>
              <a:rPr lang="de-DE" sz="2400" dirty="0">
                <a:solidFill>
                  <a:srgbClr val="595959"/>
                </a:solidFill>
                <a:hlinkClick r:id="rId2">
                  <a:extLst>
                    <a:ext uri="{A12FA001-AC4F-418D-AE19-62706E023703}">
                      <ahyp:hlinkClr xmlns:ahyp="http://schemas.microsoft.com/office/drawing/2018/hyperlinkcolor" val="tx"/>
                    </a:ext>
                  </a:extLst>
                </a:hlinkClick>
              </a:rPr>
              <a:t>www.enableme.org</a:t>
            </a:r>
            <a:endParaRPr lang="de-DE" sz="2400" dirty="0">
              <a:solidFill>
                <a:srgbClr val="595959"/>
              </a:solidFill>
            </a:endParaRPr>
          </a:p>
          <a:p>
            <a:pPr marL="0" indent="0" algn="ctr">
              <a:buNone/>
            </a:pPr>
            <a:endParaRPr lang="de-DE" sz="2400" dirty="0"/>
          </a:p>
          <a:p>
            <a:pPr marL="0" indent="0">
              <a:buNone/>
            </a:pPr>
            <a:r>
              <a:rPr lang="en-GB" sz="2400" dirty="0">
                <a:solidFill>
                  <a:srgbClr val="595959"/>
                </a:solidFill>
              </a:rPr>
              <a:t>Contact us: O</a:t>
            </a:r>
            <a:r>
              <a:rPr lang="de-DE" sz="2400" b="0" i="0" dirty="0" err="1">
                <a:solidFill>
                  <a:srgbClr val="595959"/>
                </a:solidFill>
                <a:effectLst/>
              </a:rPr>
              <a:t>leksandra.zhurakhivska@enableme.com.ua</a:t>
            </a:r>
            <a:endParaRPr lang="ru-DE" sz="2400" dirty="0">
              <a:solidFill>
                <a:srgbClr val="595959"/>
              </a:solidFill>
            </a:endParaRPr>
          </a:p>
        </p:txBody>
      </p:sp>
      <p:sp>
        <p:nvSpPr>
          <p:cNvPr id="4" name="Нижний колонтитул 3">
            <a:extLst>
              <a:ext uri="{FF2B5EF4-FFF2-40B4-BE49-F238E27FC236}">
                <a16:creationId xmlns:a16="http://schemas.microsoft.com/office/drawing/2014/main" id="{C4322E41-789E-B47F-F465-A251C9A6510B}"/>
              </a:ext>
            </a:extLst>
          </p:cNvPr>
          <p:cNvSpPr>
            <a:spLocks noGrp="1"/>
          </p:cNvSpPr>
          <p:nvPr>
            <p:ph type="ftr" sz="quarter" idx="11"/>
          </p:nvPr>
        </p:nvSpPr>
        <p:spPr/>
        <p:txBody>
          <a:bodyPr/>
          <a:lstStyle/>
          <a:p>
            <a:r>
              <a:rPr lang="en-US" dirty="0"/>
              <a:t>#ZeroCon24</a:t>
            </a:r>
            <a:endParaRPr lang="en-GB" dirty="0"/>
          </a:p>
        </p:txBody>
      </p:sp>
      <p:sp>
        <p:nvSpPr>
          <p:cNvPr id="5" name="Номер слайда 4">
            <a:extLst>
              <a:ext uri="{FF2B5EF4-FFF2-40B4-BE49-F238E27FC236}">
                <a16:creationId xmlns:a16="http://schemas.microsoft.com/office/drawing/2014/main" id="{7D60C37D-36C0-B263-7979-05A96E028E67}"/>
              </a:ext>
            </a:extLst>
          </p:cNvPr>
          <p:cNvSpPr>
            <a:spLocks noGrp="1"/>
          </p:cNvSpPr>
          <p:nvPr>
            <p:ph type="sldNum" sz="quarter" idx="12"/>
          </p:nvPr>
        </p:nvSpPr>
        <p:spPr/>
        <p:txBody>
          <a:bodyPr/>
          <a:lstStyle/>
          <a:p>
            <a:fld id="{1195A9E4-2CE9-4E32-BE85-7C32F0F78A6D}" type="slidenum">
              <a:rPr lang="en-GB" smtClean="0"/>
              <a:t>10</a:t>
            </a:fld>
            <a:endParaRPr lang="en-GB"/>
          </a:p>
        </p:txBody>
      </p:sp>
      <p:pic>
        <p:nvPicPr>
          <p:cNvPr id="6" name="Рисунок 5"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68986" y="374366"/>
            <a:ext cx="2445290" cy="418627"/>
          </a:xfrm>
          <a:prstGeom prst="rect">
            <a:avLst/>
          </a:prstGeom>
        </p:spPr>
      </p:pic>
    </p:spTree>
    <p:extLst>
      <p:ext uri="{BB962C8B-B14F-4D97-AF65-F5344CB8AC3E}">
        <p14:creationId xmlns:p14="http://schemas.microsoft.com/office/powerpoint/2010/main" val="2052688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br>
              <a:rPr lang="en-US" dirty="0">
                <a:solidFill>
                  <a:srgbClr val="595959"/>
                </a:solidFill>
              </a:rPr>
            </a:br>
            <a:r>
              <a:rPr lang="en-US" dirty="0">
                <a:solidFill>
                  <a:srgbClr val="595959"/>
                </a:solidFill>
              </a:rPr>
              <a:t>Ukrainians with disabilities and the war</a:t>
            </a:r>
            <a:endParaRPr lang="en-GB"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792519"/>
            <a:ext cx="10515600" cy="3346640"/>
          </a:xfrm>
        </p:spPr>
        <p:txBody>
          <a:bodyPr>
            <a:normAutofit fontScale="92500" lnSpcReduction="10000"/>
          </a:bodyPr>
          <a:lstStyle/>
          <a:p>
            <a:pPr marL="0" indent="0">
              <a:buNone/>
            </a:pPr>
            <a:r>
              <a:rPr lang="en-US" b="1" dirty="0">
                <a:solidFill>
                  <a:srgbClr val="595959"/>
                </a:solidFill>
              </a:rPr>
              <a:t>2.7 million people with disabilities</a:t>
            </a:r>
            <a:r>
              <a:rPr lang="en-US" dirty="0">
                <a:solidFill>
                  <a:srgbClr val="595959"/>
                </a:solidFill>
              </a:rPr>
              <a:t> were in Ukraine in 2021. There were 163,900 children among persons with disabilities.</a:t>
            </a:r>
          </a:p>
          <a:p>
            <a:pPr marL="0" indent="0">
              <a:buNone/>
            </a:pPr>
            <a:r>
              <a:rPr lang="en-US" dirty="0">
                <a:solidFill>
                  <a:srgbClr val="595959"/>
                </a:solidFill>
              </a:rPr>
              <a:t>After the war started in Ukraine in 2022, </a:t>
            </a:r>
            <a:r>
              <a:rPr lang="en-US" b="1" dirty="0">
                <a:solidFill>
                  <a:srgbClr val="595959"/>
                </a:solidFill>
              </a:rPr>
              <a:t>4.2 million Ukrainians became a refugee</a:t>
            </a:r>
            <a:r>
              <a:rPr lang="en-US" dirty="0">
                <a:solidFill>
                  <a:srgbClr val="595959"/>
                </a:solidFill>
              </a:rPr>
              <a:t>. 23% of whom are </a:t>
            </a:r>
            <a:r>
              <a:rPr lang="en-US" b="1" dirty="0">
                <a:solidFill>
                  <a:srgbClr val="595959"/>
                </a:solidFill>
              </a:rPr>
              <a:t>persons with disabilities: 1 million persons.</a:t>
            </a:r>
          </a:p>
          <a:p>
            <a:pPr marL="0" indent="0">
              <a:buNone/>
            </a:pPr>
            <a:r>
              <a:rPr lang="en-US" dirty="0">
                <a:solidFill>
                  <a:srgbClr val="595959"/>
                </a:solidFill>
              </a:rPr>
              <a:t>As a result, the number of people with disabilities is increasing rapidly – both among the combatants and civilians who suffer from shelling, bombing, and other injuries caused by military actions. In the short-term perspective, the number of people with disabilities who will need inpatient care will also increase dramatically.</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sp>
        <p:nvSpPr>
          <p:cNvPr id="7" name="Content Placeholder 2">
            <a:extLst>
              <a:ext uri="{FF2B5EF4-FFF2-40B4-BE49-F238E27FC236}">
                <a16:creationId xmlns:a16="http://schemas.microsoft.com/office/drawing/2014/main" id="{8CEBED0F-B7D1-D1EC-C777-64C4019550C4}"/>
              </a:ext>
            </a:extLst>
          </p:cNvPr>
          <p:cNvSpPr txBox="1">
            <a:spLocks/>
          </p:cNvSpPr>
          <p:nvPr/>
        </p:nvSpPr>
        <p:spPr>
          <a:xfrm>
            <a:off x="838200" y="5069718"/>
            <a:ext cx="10515600" cy="1192193"/>
          </a:xfrm>
          <a:prstGeom prst="rect">
            <a:avLst/>
          </a:prstGeom>
          <a:ln w="57150">
            <a:solidFill>
              <a:srgbClr val="2B882F"/>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595959"/>
                </a:solidFill>
              </a:rPr>
              <a:t>In 2024 there are 3.1 million Ukrainians with disabilities.</a:t>
            </a:r>
          </a:p>
          <a:p>
            <a:pPr marL="0" indent="0" algn="ctr">
              <a:buNone/>
            </a:pPr>
            <a:r>
              <a:rPr lang="en-US" dirty="0">
                <a:solidFill>
                  <a:srgbClr val="595959"/>
                </a:solidFill>
              </a:rPr>
              <a:t>In 2022-2023 this number increased by approximately 400,000.</a:t>
            </a:r>
          </a:p>
        </p:txBody>
      </p:sp>
      <p:pic>
        <p:nvPicPr>
          <p:cNvPr id="8" name="Рисунок 7"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50661" y="391566"/>
            <a:ext cx="2445290" cy="418627"/>
          </a:xfrm>
          <a:prstGeom prst="rect">
            <a:avLst/>
          </a:prstGeom>
        </p:spPr>
      </p:pic>
    </p:spTree>
    <p:extLst>
      <p:ext uri="{BB962C8B-B14F-4D97-AF65-F5344CB8AC3E}">
        <p14:creationId xmlns:p14="http://schemas.microsoft.com/office/powerpoint/2010/main" val="156194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5"/>
            <a:ext cx="11296891" cy="1325563"/>
          </a:xfrm>
        </p:spPr>
        <p:txBody>
          <a:bodyPr>
            <a:normAutofit/>
          </a:bodyPr>
          <a:lstStyle/>
          <a:p>
            <a:br>
              <a:rPr lang="en-US" sz="3600" dirty="0">
                <a:solidFill>
                  <a:srgbClr val="595959"/>
                </a:solidFill>
              </a:rPr>
            </a:br>
            <a:r>
              <a:rPr lang="en-US" sz="3600" dirty="0">
                <a:solidFill>
                  <a:srgbClr val="595959"/>
                </a:solidFill>
              </a:rPr>
              <a:t>Needs of Ukrainians with disabilities and </a:t>
            </a:r>
            <a:r>
              <a:rPr lang="en-US" sz="3600" dirty="0" err="1">
                <a:solidFill>
                  <a:srgbClr val="595959"/>
                </a:solidFill>
              </a:rPr>
              <a:t>EnableMe</a:t>
            </a:r>
            <a:r>
              <a:rPr lang="en-US" sz="3600" dirty="0">
                <a:solidFill>
                  <a:srgbClr val="595959"/>
                </a:solidFill>
              </a:rPr>
              <a:t> Ukraine</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p:txBody>
          <a:bodyPr>
            <a:normAutofit lnSpcReduction="10000"/>
          </a:bodyPr>
          <a:lstStyle/>
          <a:p>
            <a:pPr marL="0" indent="0">
              <a:buNone/>
            </a:pPr>
            <a:r>
              <a:rPr lang="en-US" b="1" dirty="0" err="1">
                <a:solidFill>
                  <a:srgbClr val="595959"/>
                </a:solidFill>
              </a:rPr>
              <a:t>EnableMe</a:t>
            </a:r>
            <a:r>
              <a:rPr lang="en-US" b="1" dirty="0">
                <a:solidFill>
                  <a:srgbClr val="595959"/>
                </a:solidFill>
              </a:rPr>
              <a:t> Ukraine conducted research</a:t>
            </a:r>
            <a:r>
              <a:rPr lang="en-US" dirty="0">
                <a:solidFill>
                  <a:srgbClr val="595959"/>
                </a:solidFill>
              </a:rPr>
              <a:t> to identify Ukrainians with disabilities basic needs both abroad and on the territory of Ukraine. The research data is updated monthly.</a:t>
            </a:r>
          </a:p>
          <a:p>
            <a:pPr marL="0" indent="0">
              <a:buNone/>
            </a:pPr>
            <a:r>
              <a:rPr lang="en-US" dirty="0">
                <a:solidFill>
                  <a:srgbClr val="595959"/>
                </a:solidFill>
              </a:rPr>
              <a:t>TOP-5 needs of Ukrainians with disabilities abroad:</a:t>
            </a:r>
          </a:p>
          <a:p>
            <a:pPr lvl="1"/>
            <a:r>
              <a:rPr lang="en-US" dirty="0">
                <a:solidFill>
                  <a:srgbClr val="595959"/>
                </a:solidFill>
              </a:rPr>
              <a:t>Relocation to refuge country from Ukraine</a:t>
            </a:r>
          </a:p>
          <a:p>
            <a:pPr lvl="1"/>
            <a:r>
              <a:rPr lang="en-US" dirty="0">
                <a:solidFill>
                  <a:srgbClr val="595959"/>
                </a:solidFill>
              </a:rPr>
              <a:t>Official confirmation of disability abroad</a:t>
            </a:r>
          </a:p>
          <a:p>
            <a:pPr lvl="1"/>
            <a:r>
              <a:rPr lang="en-US" dirty="0">
                <a:solidFill>
                  <a:srgbClr val="595959"/>
                </a:solidFill>
              </a:rPr>
              <a:t>Psychological support</a:t>
            </a:r>
          </a:p>
          <a:p>
            <a:pPr lvl="1"/>
            <a:r>
              <a:rPr lang="en-US" dirty="0">
                <a:solidFill>
                  <a:srgbClr val="595959"/>
                </a:solidFill>
              </a:rPr>
              <a:t>Job search in EU countries</a:t>
            </a:r>
          </a:p>
          <a:p>
            <a:pPr lvl="1"/>
            <a:r>
              <a:rPr lang="en-US" dirty="0">
                <a:solidFill>
                  <a:srgbClr val="595959"/>
                </a:solidFill>
              </a:rPr>
              <a:t>Education in EU countries for people and especially children with disabilities</a:t>
            </a:r>
          </a:p>
          <a:p>
            <a:pPr lvl="1"/>
            <a:r>
              <a:rPr lang="en-US" dirty="0">
                <a:solidFill>
                  <a:srgbClr val="595959"/>
                </a:solidFill>
              </a:rPr>
              <a:t>Return to Ukraine from refuge country</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3</a:t>
            </a:fld>
            <a:endParaRPr lang="en-GB"/>
          </a:p>
        </p:txBody>
      </p:sp>
      <p:pic>
        <p:nvPicPr>
          <p:cNvPr id="7" name="Рисунок 6"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18186" y="374366"/>
            <a:ext cx="2445290" cy="418627"/>
          </a:xfrm>
          <a:prstGeom prst="rect">
            <a:avLst/>
          </a:prstGeom>
        </p:spPr>
      </p:pic>
    </p:spTree>
    <p:extLst>
      <p:ext uri="{BB962C8B-B14F-4D97-AF65-F5344CB8AC3E}">
        <p14:creationId xmlns:p14="http://schemas.microsoft.com/office/powerpoint/2010/main" val="205623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5"/>
            <a:ext cx="11296891" cy="1325563"/>
          </a:xfrm>
        </p:spPr>
        <p:txBody>
          <a:bodyPr>
            <a:normAutofit/>
          </a:bodyPr>
          <a:lstStyle/>
          <a:p>
            <a:br>
              <a:rPr lang="en-US" sz="3600" dirty="0">
                <a:solidFill>
                  <a:srgbClr val="595959"/>
                </a:solidFill>
              </a:rPr>
            </a:br>
            <a:r>
              <a:rPr lang="en-US" sz="3600" dirty="0">
                <a:solidFill>
                  <a:srgbClr val="595959"/>
                </a:solidFill>
              </a:rPr>
              <a:t>Needs of Ukrainians with disabilities and </a:t>
            </a:r>
            <a:r>
              <a:rPr lang="en-US" sz="3600" dirty="0" err="1">
                <a:solidFill>
                  <a:srgbClr val="595959"/>
                </a:solidFill>
              </a:rPr>
              <a:t>EnableMe</a:t>
            </a:r>
            <a:r>
              <a:rPr lang="en-US" sz="3600" dirty="0">
                <a:solidFill>
                  <a:srgbClr val="595959"/>
                </a:solidFill>
              </a:rPr>
              <a:t> Ukraine</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792518"/>
            <a:ext cx="6604322" cy="3861226"/>
          </a:xfrm>
        </p:spPr>
        <p:txBody>
          <a:bodyPr>
            <a:normAutofit/>
          </a:bodyPr>
          <a:lstStyle/>
          <a:p>
            <a:pPr marL="0" indent="0">
              <a:buNone/>
            </a:pPr>
            <a:r>
              <a:rPr lang="en-US" dirty="0">
                <a:solidFill>
                  <a:srgbClr val="595959"/>
                </a:solidFill>
              </a:rPr>
              <a:t>TOP-5 needs of Ukrainians with disabilities in Ukraine:</a:t>
            </a:r>
          </a:p>
          <a:p>
            <a:pPr lvl="1"/>
            <a:r>
              <a:rPr lang="en-US" dirty="0">
                <a:solidFill>
                  <a:srgbClr val="595959"/>
                </a:solidFill>
              </a:rPr>
              <a:t>How and where to get medicine or special equipment (wheelchair, prosthetics, shoes)</a:t>
            </a:r>
          </a:p>
          <a:p>
            <a:pPr lvl="1"/>
            <a:r>
              <a:rPr lang="en-US" dirty="0">
                <a:solidFill>
                  <a:srgbClr val="595959"/>
                </a:solidFill>
              </a:rPr>
              <a:t>Psychological support</a:t>
            </a:r>
          </a:p>
          <a:p>
            <a:pPr lvl="1"/>
            <a:r>
              <a:rPr lang="en-US" dirty="0">
                <a:solidFill>
                  <a:srgbClr val="595959"/>
                </a:solidFill>
              </a:rPr>
              <a:t>Reconstruction of the destroyed housing</a:t>
            </a:r>
          </a:p>
          <a:p>
            <a:pPr lvl="1"/>
            <a:r>
              <a:rPr lang="en-US" dirty="0">
                <a:solidFill>
                  <a:srgbClr val="595959"/>
                </a:solidFill>
              </a:rPr>
              <a:t>Housing for displaced persons</a:t>
            </a:r>
          </a:p>
          <a:p>
            <a:pPr lvl="1"/>
            <a:r>
              <a:rPr lang="en-US" dirty="0">
                <a:solidFill>
                  <a:srgbClr val="595959"/>
                </a:solidFill>
              </a:rPr>
              <a:t>Job search</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4</a:t>
            </a:fld>
            <a:endParaRPr lang="en-GB"/>
          </a:p>
        </p:txBody>
      </p:sp>
      <p:pic>
        <p:nvPicPr>
          <p:cNvPr id="4" name="Рисунок 3" descr="Three ukrainian men and one woman in wheelchairs.&#10;" title="Ukrainians with disabilities"/>
          <p:cNvPicPr>
            <a:picLocks noChangeAspect="1"/>
          </p:cNvPicPr>
          <p:nvPr/>
        </p:nvPicPr>
        <p:blipFill>
          <a:blip r:embed="rId3"/>
          <a:stretch>
            <a:fillRect/>
          </a:stretch>
        </p:blipFill>
        <p:spPr>
          <a:xfrm>
            <a:off x="7442522" y="1792518"/>
            <a:ext cx="3971625" cy="3505321"/>
          </a:xfrm>
          <a:prstGeom prst="rect">
            <a:avLst/>
          </a:prstGeom>
        </p:spPr>
      </p:pic>
      <p:pic>
        <p:nvPicPr>
          <p:cNvPr id="7" name="Рисунок 6" descr="Logotype Enableme" title="Enableme"/>
          <p:cNvPicPr>
            <a:picLocks noChangeAspect="1"/>
          </p:cNvPicPr>
          <p:nvPr/>
        </p:nvPicPr>
        <p:blipFill rotWithShape="1">
          <a:blip r:embed="rId4" cstate="hqprint">
            <a:extLst>
              <a:ext uri="{28A0092B-C50C-407E-A947-70E740481C1C}">
                <a14:useLocalDpi xmlns:a14="http://schemas.microsoft.com/office/drawing/2010/main" val="0"/>
              </a:ext>
            </a:extLst>
          </a:blip>
          <a:srcRect b="39755"/>
          <a:stretch/>
        </p:blipFill>
        <p:spPr>
          <a:xfrm>
            <a:off x="8550661" y="379991"/>
            <a:ext cx="2445290" cy="418627"/>
          </a:xfrm>
          <a:prstGeom prst="rect">
            <a:avLst/>
          </a:prstGeom>
        </p:spPr>
      </p:pic>
    </p:spTree>
    <p:extLst>
      <p:ext uri="{BB962C8B-B14F-4D97-AF65-F5344CB8AC3E}">
        <p14:creationId xmlns:p14="http://schemas.microsoft.com/office/powerpoint/2010/main" val="198736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5"/>
            <a:ext cx="11296891" cy="1325563"/>
          </a:xfrm>
        </p:spPr>
        <p:txBody>
          <a:bodyPr>
            <a:normAutofit/>
          </a:bodyPr>
          <a:lstStyle/>
          <a:p>
            <a:br>
              <a:rPr lang="en-US" sz="3600" dirty="0">
                <a:solidFill>
                  <a:srgbClr val="595959"/>
                </a:solidFill>
              </a:rPr>
            </a:br>
            <a:r>
              <a:rPr lang="en-US" sz="3600" dirty="0">
                <a:solidFill>
                  <a:srgbClr val="595959"/>
                </a:solidFill>
              </a:rPr>
              <a:t>Needs of Ukrainians with disabilities and </a:t>
            </a:r>
            <a:r>
              <a:rPr lang="en-US" sz="3600" dirty="0" err="1">
                <a:solidFill>
                  <a:srgbClr val="595959"/>
                </a:solidFill>
              </a:rPr>
              <a:t>EnableMe</a:t>
            </a:r>
            <a:r>
              <a:rPr lang="en-US" sz="3600" dirty="0">
                <a:solidFill>
                  <a:srgbClr val="595959"/>
                </a:solidFill>
              </a:rPr>
              <a:t> Ukraine</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792518"/>
            <a:ext cx="10515600" cy="4446236"/>
          </a:xfrm>
        </p:spPr>
        <p:txBody>
          <a:bodyPr>
            <a:normAutofit/>
          </a:bodyPr>
          <a:lstStyle/>
          <a:p>
            <a:pPr marL="0" indent="0">
              <a:buNone/>
            </a:pPr>
            <a:r>
              <a:rPr lang="en-US" dirty="0">
                <a:solidFill>
                  <a:srgbClr val="595959"/>
                </a:solidFill>
              </a:rPr>
              <a:t>April 2022 - </a:t>
            </a:r>
            <a:r>
              <a:rPr lang="en-US" dirty="0" err="1">
                <a:solidFill>
                  <a:srgbClr val="595959"/>
                </a:solidFill>
              </a:rPr>
              <a:t>EnableMe</a:t>
            </a:r>
            <a:r>
              <a:rPr lang="en-US" dirty="0">
                <a:solidFill>
                  <a:srgbClr val="595959"/>
                </a:solidFill>
              </a:rPr>
              <a:t> launched the </a:t>
            </a:r>
            <a:r>
              <a:rPr lang="en-US" dirty="0" err="1">
                <a:solidFill>
                  <a:srgbClr val="595959"/>
                </a:solidFill>
              </a:rPr>
              <a:t>EnableMe</a:t>
            </a:r>
            <a:r>
              <a:rPr lang="en-US" dirty="0">
                <a:solidFill>
                  <a:srgbClr val="595959"/>
                </a:solidFill>
              </a:rPr>
              <a:t> Ukraine information portal and online Community.</a:t>
            </a:r>
          </a:p>
          <a:p>
            <a:pPr marL="0" indent="0">
              <a:buNone/>
            </a:pPr>
            <a:r>
              <a:rPr lang="en-US" dirty="0">
                <a:solidFill>
                  <a:srgbClr val="595959"/>
                </a:solidFill>
              </a:rPr>
              <a:t>Via our information and online services people with disabilities:</a:t>
            </a:r>
          </a:p>
          <a:p>
            <a:pPr lvl="1"/>
            <a:r>
              <a:rPr lang="en-US" dirty="0">
                <a:solidFill>
                  <a:srgbClr val="595959"/>
                </a:solidFill>
              </a:rPr>
              <a:t>got information on how to handle war related disabilities,</a:t>
            </a:r>
          </a:p>
          <a:p>
            <a:pPr lvl="1"/>
            <a:r>
              <a:rPr lang="en-US" dirty="0">
                <a:solidFill>
                  <a:srgbClr val="595959"/>
                </a:solidFill>
              </a:rPr>
              <a:t>knew where to find a pharmacy,</a:t>
            </a:r>
          </a:p>
          <a:p>
            <a:pPr lvl="1"/>
            <a:r>
              <a:rPr lang="en-US" dirty="0">
                <a:solidFill>
                  <a:srgbClr val="595959"/>
                </a:solidFill>
              </a:rPr>
              <a:t>found friends &amp; supporters in foreign countries,</a:t>
            </a:r>
          </a:p>
          <a:p>
            <a:pPr lvl="1"/>
            <a:r>
              <a:rPr lang="en-US" dirty="0">
                <a:solidFill>
                  <a:srgbClr val="595959"/>
                </a:solidFill>
              </a:rPr>
              <a:t>received information for refugees in more than 10 countries and also orientation of where &amp; what when being displaced in Ukraine,</a:t>
            </a:r>
          </a:p>
          <a:p>
            <a:pPr lvl="1"/>
            <a:r>
              <a:rPr lang="en-US" dirty="0">
                <a:solidFill>
                  <a:srgbClr val="595959"/>
                </a:solidFill>
              </a:rPr>
              <a:t>got information on how to register a status of person with disability in Ukraine and EU countries &amp; how and where injured militaries can get rehabilitation and prosthetics.</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5</a:t>
            </a:fld>
            <a:endParaRPr lang="en-GB"/>
          </a:p>
        </p:txBody>
      </p:sp>
      <p:pic>
        <p:nvPicPr>
          <p:cNvPr id="7" name="Рисунок 6"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43586" y="374366"/>
            <a:ext cx="2445290" cy="418627"/>
          </a:xfrm>
          <a:prstGeom prst="rect">
            <a:avLst/>
          </a:prstGeom>
        </p:spPr>
      </p:pic>
    </p:spTree>
    <p:extLst>
      <p:ext uri="{BB962C8B-B14F-4D97-AF65-F5344CB8AC3E}">
        <p14:creationId xmlns:p14="http://schemas.microsoft.com/office/powerpoint/2010/main" val="1541437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5"/>
            <a:ext cx="11296891" cy="1325563"/>
          </a:xfrm>
        </p:spPr>
        <p:txBody>
          <a:bodyPr>
            <a:normAutofit/>
          </a:bodyPr>
          <a:lstStyle/>
          <a:p>
            <a:br>
              <a:rPr lang="en-US" sz="3600" dirty="0">
                <a:solidFill>
                  <a:srgbClr val="595959"/>
                </a:solidFill>
              </a:rPr>
            </a:br>
            <a:r>
              <a:rPr lang="en-US" sz="3600" dirty="0" err="1">
                <a:solidFill>
                  <a:srgbClr val="595959"/>
                </a:solidFill>
              </a:rPr>
              <a:t>EnableMe</a:t>
            </a:r>
            <a:r>
              <a:rPr lang="en-US" sz="3600" dirty="0">
                <a:solidFill>
                  <a:srgbClr val="595959"/>
                </a:solidFill>
              </a:rPr>
              <a:t> Ukraine: Impact since launch in April 2022</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358814" y="1897860"/>
            <a:ext cx="10515600" cy="2027128"/>
          </a:xfrm>
        </p:spPr>
        <p:txBody>
          <a:bodyPr>
            <a:normAutofit lnSpcReduction="10000"/>
          </a:bodyPr>
          <a:lstStyle/>
          <a:p>
            <a:pPr marL="0" indent="0">
              <a:buNone/>
            </a:pPr>
            <a:r>
              <a:rPr lang="en-US" dirty="0">
                <a:solidFill>
                  <a:srgbClr val="595959"/>
                </a:solidFill>
              </a:rPr>
              <a:t>Since our launch in April, </a:t>
            </a:r>
            <a:r>
              <a:rPr lang="en-US" dirty="0" err="1">
                <a:solidFill>
                  <a:srgbClr val="595959"/>
                </a:solidFill>
              </a:rPr>
              <a:t>EnableMe</a:t>
            </a:r>
            <a:r>
              <a:rPr lang="en-US" dirty="0">
                <a:solidFill>
                  <a:srgbClr val="595959"/>
                </a:solidFill>
              </a:rPr>
              <a:t> Ukraine had 3,150,000+ unique users within our content and community page in Ukrainian and Russian</a:t>
            </a:r>
          </a:p>
          <a:p>
            <a:pPr lvl="1"/>
            <a:r>
              <a:rPr lang="en-US" dirty="0">
                <a:solidFill>
                  <a:srgbClr val="595959"/>
                </a:solidFill>
              </a:rPr>
              <a:t>950+ Community Members</a:t>
            </a:r>
          </a:p>
          <a:p>
            <a:pPr lvl="1"/>
            <a:r>
              <a:rPr lang="en-US" dirty="0">
                <a:solidFill>
                  <a:srgbClr val="595959"/>
                </a:solidFill>
              </a:rPr>
              <a:t>2700+ Questions &amp; Answers &amp; Discussions</a:t>
            </a:r>
          </a:p>
          <a:p>
            <a:pPr lvl="1"/>
            <a:r>
              <a:rPr lang="en-US" dirty="0">
                <a:solidFill>
                  <a:srgbClr val="595959"/>
                </a:solidFill>
              </a:rPr>
              <a:t>300+ Content pieces were created</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6</a:t>
            </a:fld>
            <a:endParaRPr lang="en-GB"/>
          </a:p>
        </p:txBody>
      </p:sp>
      <p:sp>
        <p:nvSpPr>
          <p:cNvPr id="7" name="Content Placeholder 2">
            <a:extLst>
              <a:ext uri="{FF2B5EF4-FFF2-40B4-BE49-F238E27FC236}">
                <a16:creationId xmlns:a16="http://schemas.microsoft.com/office/drawing/2014/main" id="{8CEBED0F-B7D1-D1EC-C777-64C4019550C4}"/>
              </a:ext>
            </a:extLst>
          </p:cNvPr>
          <p:cNvSpPr txBox="1">
            <a:spLocks/>
          </p:cNvSpPr>
          <p:nvPr/>
        </p:nvSpPr>
        <p:spPr>
          <a:xfrm>
            <a:off x="358814" y="4132161"/>
            <a:ext cx="11157995" cy="1828801"/>
          </a:xfrm>
          <a:prstGeom prst="rect">
            <a:avLst/>
          </a:prstGeom>
          <a:ln w="57150">
            <a:solidFill>
              <a:srgbClr val="2B882F"/>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en-US" sz="2600" dirty="0" err="1">
                <a:solidFill>
                  <a:srgbClr val="595959"/>
                </a:solidFill>
              </a:rPr>
              <a:t>EnableMe</a:t>
            </a:r>
            <a:r>
              <a:rPr lang="en-US" sz="2600" dirty="0">
                <a:solidFill>
                  <a:srgbClr val="595959"/>
                </a:solidFill>
              </a:rPr>
              <a:t> Ukraine has an official partnership with the National Assembly of persons with disabilities of Ukraine:</a:t>
            </a:r>
          </a:p>
          <a:p>
            <a:pPr lvl="2"/>
            <a:r>
              <a:rPr lang="en-US" sz="2400" dirty="0">
                <a:solidFill>
                  <a:srgbClr val="595959"/>
                </a:solidFill>
              </a:rPr>
              <a:t>“The stories of war” - an inspirational stories of Ukrainian heroes </a:t>
            </a:r>
          </a:p>
          <a:p>
            <a:pPr lvl="2"/>
            <a:r>
              <a:rPr lang="en-US" sz="2400" dirty="0">
                <a:solidFill>
                  <a:srgbClr val="595959"/>
                </a:solidFill>
              </a:rPr>
              <a:t>Information portal for Ukrainians with disabilities.</a:t>
            </a:r>
          </a:p>
        </p:txBody>
      </p:sp>
      <p:pic>
        <p:nvPicPr>
          <p:cNvPr id="8" name="Рисунок 7"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68986" y="361666"/>
            <a:ext cx="2445290" cy="418627"/>
          </a:xfrm>
          <a:prstGeom prst="rect">
            <a:avLst/>
          </a:prstGeom>
        </p:spPr>
      </p:pic>
    </p:spTree>
    <p:extLst>
      <p:ext uri="{BB962C8B-B14F-4D97-AF65-F5344CB8AC3E}">
        <p14:creationId xmlns:p14="http://schemas.microsoft.com/office/powerpoint/2010/main" val="3022716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5"/>
            <a:ext cx="11296891" cy="1325563"/>
          </a:xfrm>
        </p:spPr>
        <p:txBody>
          <a:bodyPr>
            <a:normAutofit/>
          </a:bodyPr>
          <a:lstStyle/>
          <a:p>
            <a:r>
              <a:rPr lang="en-US" sz="3600" dirty="0">
                <a:solidFill>
                  <a:srgbClr val="595959"/>
                </a:solidFill>
              </a:rPr>
              <a:t>Strong Data Analytics for Measuring Impact</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593921"/>
            <a:ext cx="10515600" cy="4042950"/>
          </a:xfrm>
        </p:spPr>
        <p:txBody>
          <a:bodyPr>
            <a:normAutofit/>
          </a:bodyPr>
          <a:lstStyle/>
          <a:p>
            <a:pPr marL="0" indent="0">
              <a:buNone/>
            </a:pPr>
            <a:r>
              <a:rPr lang="en-US" dirty="0">
                <a:solidFill>
                  <a:srgbClr val="595959"/>
                </a:solidFill>
              </a:rPr>
              <a:t>2022-2023: 3,150,000 unique users </a:t>
            </a:r>
          </a:p>
          <a:p>
            <a:pPr marL="0" indent="0">
              <a:buNone/>
            </a:pPr>
            <a:r>
              <a:rPr lang="en-US" dirty="0">
                <a:solidFill>
                  <a:srgbClr val="595959"/>
                </a:solidFill>
              </a:rPr>
              <a:t>People that read articles fully: 42,87% = 1,350,405 </a:t>
            </a:r>
          </a:p>
          <a:p>
            <a:pPr marL="0" indent="0">
              <a:buNone/>
            </a:pPr>
            <a:r>
              <a:rPr lang="en-US" dirty="0">
                <a:solidFill>
                  <a:srgbClr val="595959"/>
                </a:solidFill>
              </a:rPr>
              <a:t>People who evaluate the articles as helpful: 75% = 1,012,803</a:t>
            </a:r>
          </a:p>
          <a:p>
            <a:pPr marL="0" indent="0" algn="ctr">
              <a:buNone/>
            </a:pPr>
            <a:r>
              <a:rPr lang="en-US" b="1" dirty="0" err="1">
                <a:solidFill>
                  <a:srgbClr val="595959"/>
                </a:solidFill>
              </a:rPr>
              <a:t>EnableMe</a:t>
            </a:r>
            <a:r>
              <a:rPr lang="en-US" b="1" dirty="0">
                <a:solidFill>
                  <a:srgbClr val="595959"/>
                </a:solidFill>
              </a:rPr>
              <a:t> Ukraine was able to help 1,012,803</a:t>
            </a:r>
          </a:p>
          <a:p>
            <a:pPr marL="0" indent="0" algn="ctr">
              <a:buNone/>
            </a:pPr>
            <a:r>
              <a:rPr lang="en-US" b="1" dirty="0">
                <a:solidFill>
                  <a:srgbClr val="595959"/>
                </a:solidFill>
              </a:rPr>
              <a:t> Ukrainians in 2022-23</a:t>
            </a:r>
            <a:endParaRPr lang="uk-UA" b="1" dirty="0">
              <a:solidFill>
                <a:srgbClr val="595959"/>
              </a:solidFill>
            </a:endParaRPr>
          </a:p>
          <a:p>
            <a:pPr marL="0" indent="0" algn="ctr">
              <a:buNone/>
            </a:pPr>
            <a:endParaRPr lang="uk-UA" sz="800" b="1" dirty="0">
              <a:solidFill>
                <a:srgbClr val="595959"/>
              </a:solidFill>
            </a:endParaRPr>
          </a:p>
          <a:p>
            <a:pPr marL="0" indent="0">
              <a:buNone/>
            </a:pPr>
            <a:r>
              <a:rPr lang="en-US" sz="2400" dirty="0">
                <a:solidFill>
                  <a:srgbClr val="595959"/>
                </a:solidFill>
              </a:rPr>
              <a:t>Unique Users over Time</a:t>
            </a:r>
            <a:endParaRPr lang="en-US" sz="2400" b="1" dirty="0">
              <a:solidFill>
                <a:srgbClr val="595959"/>
              </a:solidFill>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7</a:t>
            </a:fld>
            <a:endParaRPr lang="en-GB"/>
          </a:p>
        </p:txBody>
      </p:sp>
      <p:pic>
        <p:nvPicPr>
          <p:cNvPr id="7" name="Рисунок 6" descr="The graph shows visits to the website enableme.com.ua for 2023" title="Visits Over Time"/>
          <p:cNvPicPr>
            <a:picLocks noChangeAspect="1"/>
          </p:cNvPicPr>
          <p:nvPr/>
        </p:nvPicPr>
        <p:blipFill rotWithShape="1">
          <a:blip r:embed="rId3"/>
          <a:srcRect t="28695"/>
          <a:stretch/>
        </p:blipFill>
        <p:spPr>
          <a:xfrm>
            <a:off x="462988" y="4745620"/>
            <a:ext cx="11192718" cy="1610731"/>
          </a:xfrm>
          <a:prstGeom prst="rect">
            <a:avLst/>
          </a:prstGeom>
        </p:spPr>
      </p:pic>
      <p:pic>
        <p:nvPicPr>
          <p:cNvPr id="8" name="Рисунок 7" descr="Logotype Enableme" title="Enableme"/>
          <p:cNvPicPr>
            <a:picLocks noChangeAspect="1"/>
          </p:cNvPicPr>
          <p:nvPr/>
        </p:nvPicPr>
        <p:blipFill rotWithShape="1">
          <a:blip r:embed="rId4" cstate="hqprint">
            <a:extLst>
              <a:ext uri="{28A0092B-C50C-407E-A947-70E740481C1C}">
                <a14:useLocalDpi xmlns:a14="http://schemas.microsoft.com/office/drawing/2010/main" val="0"/>
              </a:ext>
            </a:extLst>
          </a:blip>
          <a:srcRect b="39755"/>
          <a:stretch/>
        </p:blipFill>
        <p:spPr>
          <a:xfrm>
            <a:off x="8530886" y="399766"/>
            <a:ext cx="2445290" cy="418627"/>
          </a:xfrm>
          <a:prstGeom prst="rect">
            <a:avLst/>
          </a:prstGeom>
        </p:spPr>
      </p:pic>
    </p:spTree>
    <p:extLst>
      <p:ext uri="{BB962C8B-B14F-4D97-AF65-F5344CB8AC3E}">
        <p14:creationId xmlns:p14="http://schemas.microsoft.com/office/powerpoint/2010/main" val="511660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6"/>
            <a:ext cx="11296891" cy="1070136"/>
          </a:xfrm>
        </p:spPr>
        <p:txBody>
          <a:bodyPr>
            <a:normAutofit/>
          </a:bodyPr>
          <a:lstStyle/>
          <a:p>
            <a:r>
              <a:rPr lang="en-US" sz="3600" dirty="0">
                <a:solidFill>
                  <a:srgbClr val="595959"/>
                </a:solidFill>
              </a:rPr>
              <a:t>2023: Problems Ukrainians with disabilities were facing</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358815" y="1203767"/>
            <a:ext cx="5751653" cy="5278055"/>
          </a:xfrm>
          <a:ln w="38100">
            <a:solidFill>
              <a:srgbClr val="2B882F"/>
            </a:solidFill>
          </a:ln>
        </p:spPr>
        <p:txBody>
          <a:bodyPr>
            <a:normAutofit lnSpcReduction="10000"/>
          </a:bodyPr>
          <a:lstStyle/>
          <a:p>
            <a:pPr marL="0" indent="0">
              <a:buNone/>
            </a:pPr>
            <a:r>
              <a:rPr lang="en-US" dirty="0">
                <a:solidFill>
                  <a:srgbClr val="595959"/>
                </a:solidFill>
              </a:rPr>
              <a:t>A Ukrainian military man needs prosthetics because of the amputation of his arm. He applies to the community if there is still a promotion for free prosthetics. Also the man has questions if he will be able to work with a prosthesis and where can he learn more about hand prostheses? </a:t>
            </a:r>
          </a:p>
          <a:p>
            <a:pPr lvl="1"/>
            <a:r>
              <a:rPr lang="en-US" dirty="0">
                <a:solidFill>
                  <a:srgbClr val="595959"/>
                </a:solidFill>
              </a:rPr>
              <a:t>The volunteers welcomed the man warmly and provided him with the full information and the latest articles. </a:t>
            </a:r>
          </a:p>
          <a:p>
            <a:pPr lvl="1"/>
            <a:r>
              <a:rPr lang="en-US" dirty="0">
                <a:solidFill>
                  <a:srgbClr val="595959"/>
                </a:solidFill>
              </a:rPr>
              <a:t>The man found a lot of useful information for militaries and disabilities he could not find elsewhere</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481822"/>
            <a:ext cx="4114800" cy="376177"/>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a:xfrm>
            <a:off x="8610600" y="6356349"/>
            <a:ext cx="2743200" cy="365125"/>
          </a:xfrm>
        </p:spPr>
        <p:txBody>
          <a:bodyPr/>
          <a:lstStyle/>
          <a:p>
            <a:fld id="{1195A9E4-2CE9-4E32-BE85-7C32F0F78A6D}" type="slidenum">
              <a:rPr lang="en-GB" smtClean="0"/>
              <a:t>8</a:t>
            </a:fld>
            <a:endParaRPr lang="en-GB"/>
          </a:p>
        </p:txBody>
      </p:sp>
      <p:sp>
        <p:nvSpPr>
          <p:cNvPr id="7" name="Content Placeholder 2">
            <a:extLst>
              <a:ext uri="{FF2B5EF4-FFF2-40B4-BE49-F238E27FC236}">
                <a16:creationId xmlns:a16="http://schemas.microsoft.com/office/drawing/2014/main" id="{8CEBED0F-B7D1-D1EC-C777-64C4019550C4}"/>
              </a:ext>
            </a:extLst>
          </p:cNvPr>
          <p:cNvSpPr txBox="1">
            <a:spLocks/>
          </p:cNvSpPr>
          <p:nvPr/>
        </p:nvSpPr>
        <p:spPr>
          <a:xfrm>
            <a:off x="6261904" y="1203767"/>
            <a:ext cx="5571281" cy="5278055"/>
          </a:xfrm>
          <a:prstGeom prst="rect">
            <a:avLst/>
          </a:prstGeom>
          <a:ln w="38100">
            <a:solidFill>
              <a:srgbClr val="2B882F"/>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solidFill>
                  <a:srgbClr val="595959"/>
                </a:solidFill>
              </a:rPr>
              <a:t>A Ukrainian woman asked to help with information about registration of disability for a non-</a:t>
            </a:r>
            <a:r>
              <a:rPr lang="en-US" dirty="0" err="1">
                <a:solidFill>
                  <a:srgbClr val="595959"/>
                </a:solidFill>
              </a:rPr>
              <a:t>militarian</a:t>
            </a:r>
            <a:r>
              <a:rPr lang="en-US" dirty="0">
                <a:solidFill>
                  <a:srgbClr val="595959"/>
                </a:solidFill>
              </a:rPr>
              <a:t>, who became a person with disability because of war in Ukraine. Also woman was asking about the rehabilitation and getting prosthetics abroad.</a:t>
            </a:r>
          </a:p>
          <a:p>
            <a:pPr lvl="1"/>
            <a:r>
              <a:rPr lang="en-US" dirty="0" err="1">
                <a:solidFill>
                  <a:srgbClr val="595959"/>
                </a:solidFill>
              </a:rPr>
              <a:t>EnableMe</a:t>
            </a:r>
            <a:r>
              <a:rPr lang="en-US" dirty="0">
                <a:solidFill>
                  <a:srgbClr val="595959"/>
                </a:solidFill>
              </a:rPr>
              <a:t> Ukraine volunteers provided the woman with contacts of organizations that help with rehabilitation and prosthetics abroad </a:t>
            </a:r>
          </a:p>
          <a:p>
            <a:pPr lvl="1"/>
            <a:r>
              <a:rPr lang="en-US" dirty="0" err="1">
                <a:solidFill>
                  <a:srgbClr val="595959"/>
                </a:solidFill>
              </a:rPr>
              <a:t>EnableMe</a:t>
            </a:r>
            <a:r>
              <a:rPr lang="en-US" dirty="0">
                <a:solidFill>
                  <a:srgbClr val="595959"/>
                </a:solidFill>
              </a:rPr>
              <a:t> Ukraine experts consulted on disability registration in Ukraine</a:t>
            </a:r>
          </a:p>
        </p:txBody>
      </p:sp>
      <p:pic>
        <p:nvPicPr>
          <p:cNvPr id="8" name="Рисунок 7"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56286" y="260066"/>
            <a:ext cx="2445290" cy="418627"/>
          </a:xfrm>
          <a:prstGeom prst="rect">
            <a:avLst/>
          </a:prstGeom>
        </p:spPr>
      </p:pic>
    </p:spTree>
    <p:extLst>
      <p:ext uri="{BB962C8B-B14F-4D97-AF65-F5344CB8AC3E}">
        <p14:creationId xmlns:p14="http://schemas.microsoft.com/office/powerpoint/2010/main" val="1898865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358815" y="365126"/>
            <a:ext cx="11296891" cy="714734"/>
          </a:xfrm>
        </p:spPr>
        <p:txBody>
          <a:bodyPr>
            <a:normAutofit/>
          </a:bodyPr>
          <a:lstStyle/>
          <a:p>
            <a:r>
              <a:rPr lang="en-US" sz="3600" dirty="0">
                <a:solidFill>
                  <a:srgbClr val="595959"/>
                </a:solidFill>
              </a:rPr>
              <a:t>Outlook 2024 </a:t>
            </a:r>
            <a:endParaRPr lang="en-GB" sz="3600"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358815" y="960700"/>
            <a:ext cx="11435788" cy="6111432"/>
          </a:xfrm>
        </p:spPr>
        <p:txBody>
          <a:bodyPr>
            <a:normAutofit/>
          </a:bodyPr>
          <a:lstStyle/>
          <a:p>
            <a:pPr marL="0" indent="0">
              <a:buNone/>
            </a:pPr>
            <a:r>
              <a:rPr lang="en-US" dirty="0">
                <a:solidFill>
                  <a:srgbClr val="595959"/>
                </a:solidFill>
              </a:rPr>
              <a:t>In 2024 </a:t>
            </a:r>
            <a:r>
              <a:rPr lang="en-US" dirty="0" err="1">
                <a:solidFill>
                  <a:srgbClr val="595959"/>
                </a:solidFill>
              </a:rPr>
              <a:t>EnableMe</a:t>
            </a:r>
            <a:r>
              <a:rPr lang="en-US" dirty="0">
                <a:solidFill>
                  <a:srgbClr val="595959"/>
                </a:solidFill>
              </a:rPr>
              <a:t> Ukraine aims to: </a:t>
            </a:r>
          </a:p>
          <a:p>
            <a:pPr lvl="1"/>
            <a:r>
              <a:rPr lang="en-US" dirty="0">
                <a:solidFill>
                  <a:srgbClr val="595959"/>
                </a:solidFill>
              </a:rPr>
              <a:t>Support people (children, youth with disabilities, militaries) who have been injured by the war with digital content and experts. </a:t>
            </a:r>
          </a:p>
          <a:p>
            <a:pPr lvl="1"/>
            <a:r>
              <a:rPr lang="en-US" dirty="0">
                <a:solidFill>
                  <a:srgbClr val="595959"/>
                </a:solidFill>
              </a:rPr>
              <a:t>Create a digital community of experts and like-minded peers to help members resolve their queries. </a:t>
            </a:r>
          </a:p>
          <a:p>
            <a:pPr lvl="1"/>
            <a:r>
              <a:rPr lang="en-US" dirty="0">
                <a:solidFill>
                  <a:srgbClr val="595959"/>
                </a:solidFill>
              </a:rPr>
              <a:t>Support people with disabilities and those living with chronic conditions by providing information on where and how they can find a job or get special education. </a:t>
            </a:r>
          </a:p>
          <a:p>
            <a:pPr lvl="1"/>
            <a:r>
              <a:rPr lang="en-US" dirty="0">
                <a:solidFill>
                  <a:srgbClr val="595959"/>
                </a:solidFill>
              </a:rPr>
              <a:t>Reinforce partnerships with refugee agencies in several EU countries to ensure that displaced people with disabilities get the support they need to overcome life’s challenges. Reinforce the efforts of public structures like the National Assembly of Persons with disabilities in Ukraine. </a:t>
            </a:r>
          </a:p>
          <a:p>
            <a:pPr lvl="1"/>
            <a:r>
              <a:rPr lang="en-US" dirty="0">
                <a:solidFill>
                  <a:srgbClr val="595959"/>
                </a:solidFill>
              </a:rPr>
              <a:t>Create a network of European and Ukraine organizations which support Ukrainians with disabilities in all spheres of their life (separate focus is on the rehabilitation of those who were injured in war actions - both soldiers and civil).</a:t>
            </a:r>
          </a:p>
          <a:p>
            <a:pPr lvl="1"/>
            <a:r>
              <a:rPr lang="en-US" dirty="0">
                <a:solidFill>
                  <a:srgbClr val="595959"/>
                </a:solidFill>
              </a:rPr>
              <a:t>Cater specifically for intellectual disabilities with specific content in easy language.</a:t>
            </a: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481822"/>
            <a:ext cx="4114800" cy="376177"/>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9</a:t>
            </a:fld>
            <a:endParaRPr lang="en-GB"/>
          </a:p>
        </p:txBody>
      </p:sp>
      <p:pic>
        <p:nvPicPr>
          <p:cNvPr id="7" name="Рисунок 6" descr="Logotype Enableme" title="Enableme"/>
          <p:cNvPicPr>
            <a:picLocks noChangeAspect="1"/>
          </p:cNvPicPr>
          <p:nvPr/>
        </p:nvPicPr>
        <p:blipFill rotWithShape="1">
          <a:blip r:embed="rId3" cstate="hqprint">
            <a:extLst>
              <a:ext uri="{28A0092B-C50C-407E-A947-70E740481C1C}">
                <a14:useLocalDpi xmlns:a14="http://schemas.microsoft.com/office/drawing/2010/main" val="0"/>
              </a:ext>
            </a:extLst>
          </a:blip>
          <a:srcRect b="39755"/>
          <a:stretch/>
        </p:blipFill>
        <p:spPr>
          <a:xfrm>
            <a:off x="8556286" y="425166"/>
            <a:ext cx="2445290" cy="418627"/>
          </a:xfrm>
          <a:prstGeom prst="rect">
            <a:avLst/>
          </a:prstGeom>
        </p:spPr>
      </p:pic>
    </p:spTree>
    <p:extLst>
      <p:ext uri="{BB962C8B-B14F-4D97-AF65-F5344CB8AC3E}">
        <p14:creationId xmlns:p14="http://schemas.microsoft.com/office/powerpoint/2010/main" val="2681224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1322</Words>
  <Application>Microsoft Office PowerPoint</Application>
  <PresentationFormat>Breitbild</PresentationFormat>
  <Paragraphs>118</Paragraphs>
  <Slides>10</Slides>
  <Notes>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Calibri Light</vt:lpstr>
      <vt:lpstr>Office Theme</vt:lpstr>
      <vt:lpstr>EnableMe Ukraine: enabling Ukrainians with disabilities</vt:lpstr>
      <vt:lpstr> Ukrainians with disabilities and the war</vt:lpstr>
      <vt:lpstr> Needs of Ukrainians with disabilities and EnableMe Ukraine</vt:lpstr>
      <vt:lpstr> Needs of Ukrainians with disabilities and EnableMe Ukraine</vt:lpstr>
      <vt:lpstr> Needs of Ukrainians with disabilities and EnableMe Ukraine</vt:lpstr>
      <vt:lpstr> EnableMe Ukraine: Impact since launch in April 2022</vt:lpstr>
      <vt:lpstr>Strong Data Analytics for Measuring Impact</vt:lpstr>
      <vt:lpstr>2023: Problems Ukrainians with disabilities were facing</vt:lpstr>
      <vt:lpstr>Outlook 2024 </vt:lpstr>
      <vt:lpstr> Your support is extremely important!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Anna Königseder</cp:lastModifiedBy>
  <cp:revision>33</cp:revision>
  <dcterms:created xsi:type="dcterms:W3CDTF">2022-12-05T13:52:15Z</dcterms:created>
  <dcterms:modified xsi:type="dcterms:W3CDTF">2024-02-13T10:56:20Z</dcterms:modified>
</cp:coreProperties>
</file>