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79455A6-0CF1-D895-D70A-672F8DDED956}" name="Dan-Aria Sucuri" initials="DS" userId="S::dan-aria.sucuri@samhall.se::a45198a3-daac-45a0-b30c-abead6183ae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EDAE99-369C-DB4D-B5F1-606ACF4F98D8}" v="103" dt="2025-02-24T14:38:33.686"/>
    <p1510:client id="{5BF9C7D0-9F89-55FF-C05E-C14D38A1C522}" v="12" dt="2025-02-24T13:00:30.9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43"/>
    <p:restoredTop sz="94658"/>
  </p:normalViewPr>
  <p:slideViewPr>
    <p:cSldViewPr snapToGrid="0">
      <p:cViewPr varScale="1">
        <p:scale>
          <a:sx n="97" d="100"/>
          <a:sy n="97" d="100"/>
        </p:scale>
        <p:origin x="232" y="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bin Falkmer" userId="7bb85a2e-8282-46f1-a94a-2fcee76bebbe" providerId="ADAL" clId="{06EDAE99-369C-DB4D-B5F1-606ACF4F98D8}"/>
    <pc:docChg chg="undo custSel addSld delSld modSld">
      <pc:chgData name="Albin Falkmer" userId="7bb85a2e-8282-46f1-a94a-2fcee76bebbe" providerId="ADAL" clId="{06EDAE99-369C-DB4D-B5F1-606ACF4F98D8}" dt="2025-02-24T14:38:33.686" v="638"/>
      <pc:docMkLst>
        <pc:docMk/>
      </pc:docMkLst>
      <pc:sldChg chg="modSp mod">
        <pc:chgData name="Albin Falkmer" userId="7bb85a2e-8282-46f1-a94a-2fcee76bebbe" providerId="ADAL" clId="{06EDAE99-369C-DB4D-B5F1-606ACF4F98D8}" dt="2025-02-24T14:29:58.757" v="556" actId="33524"/>
        <pc:sldMkLst>
          <pc:docMk/>
          <pc:sldMk cId="54376518" sldId="258"/>
        </pc:sldMkLst>
        <pc:spChg chg="mod">
          <ac:chgData name="Albin Falkmer" userId="7bb85a2e-8282-46f1-a94a-2fcee76bebbe" providerId="ADAL" clId="{06EDAE99-369C-DB4D-B5F1-606ACF4F98D8}" dt="2025-02-24T10:01:24.323" v="455" actId="403"/>
          <ac:spMkLst>
            <pc:docMk/>
            <pc:sldMk cId="54376518" sldId="258"/>
            <ac:spMk id="2" creationId="{80A782FC-8B01-42F4-8056-DCC2EFED95D1}"/>
          </ac:spMkLst>
        </pc:spChg>
        <pc:spChg chg="mod">
          <ac:chgData name="Albin Falkmer" userId="7bb85a2e-8282-46f1-a94a-2fcee76bebbe" providerId="ADAL" clId="{06EDAE99-369C-DB4D-B5F1-606ACF4F98D8}" dt="2025-02-24T10:10:34.214" v="550" actId="1076"/>
          <ac:spMkLst>
            <pc:docMk/>
            <pc:sldMk cId="54376518" sldId="258"/>
            <ac:spMk id="3" creationId="{28D29E75-4221-A94E-345A-B32600075CE2}"/>
          </ac:spMkLst>
        </pc:spChg>
        <pc:spChg chg="mod">
          <ac:chgData name="Albin Falkmer" userId="7bb85a2e-8282-46f1-a94a-2fcee76bebbe" providerId="ADAL" clId="{06EDAE99-369C-DB4D-B5F1-606ACF4F98D8}" dt="2025-02-24T14:29:58.757" v="556" actId="33524"/>
          <ac:spMkLst>
            <pc:docMk/>
            <pc:sldMk cId="54376518" sldId="258"/>
            <ac:spMk id="4" creationId="{E4771D02-F4E4-C632-E5D7-C5E26F71C09C}"/>
          </ac:spMkLst>
        </pc:spChg>
      </pc:sldChg>
      <pc:sldChg chg="addSp delSp modSp mod">
        <pc:chgData name="Albin Falkmer" userId="7bb85a2e-8282-46f1-a94a-2fcee76bebbe" providerId="ADAL" clId="{06EDAE99-369C-DB4D-B5F1-606ACF4F98D8}" dt="2025-02-24T10:08:27.327" v="516" actId="2711"/>
        <pc:sldMkLst>
          <pc:docMk/>
          <pc:sldMk cId="2056236133" sldId="259"/>
        </pc:sldMkLst>
        <pc:spChg chg="add del mod">
          <ac:chgData name="Albin Falkmer" userId="7bb85a2e-8282-46f1-a94a-2fcee76bebbe" providerId="ADAL" clId="{06EDAE99-369C-DB4D-B5F1-606ACF4F98D8}" dt="2025-02-24T10:03:07.217" v="464" actId="478"/>
          <ac:spMkLst>
            <pc:docMk/>
            <pc:sldMk cId="2056236133" sldId="259"/>
            <ac:spMk id="3" creationId="{BBC178E5-D79B-5EA5-CC6D-0F3B045B18DA}"/>
          </ac:spMkLst>
        </pc:spChg>
        <pc:spChg chg="del mod">
          <ac:chgData name="Albin Falkmer" userId="7bb85a2e-8282-46f1-a94a-2fcee76bebbe" providerId="ADAL" clId="{06EDAE99-369C-DB4D-B5F1-606ACF4F98D8}" dt="2025-02-24T10:02:45.783" v="459" actId="478"/>
          <ac:spMkLst>
            <pc:docMk/>
            <pc:sldMk cId="2056236133" sldId="259"/>
            <ac:spMk id="10" creationId="{9867EA19-6E67-4295-F673-081EFF01B2E2}"/>
          </ac:spMkLst>
        </pc:spChg>
        <pc:spChg chg="mod">
          <ac:chgData name="Albin Falkmer" userId="7bb85a2e-8282-46f1-a94a-2fcee76bebbe" providerId="ADAL" clId="{06EDAE99-369C-DB4D-B5F1-606ACF4F98D8}" dt="2025-02-24T10:08:27.327" v="516" actId="2711"/>
          <ac:spMkLst>
            <pc:docMk/>
            <pc:sldMk cId="2056236133" sldId="259"/>
            <ac:spMk id="11" creationId="{3D12346A-244A-C62E-52D1-C600A5BB60DA}"/>
          </ac:spMkLst>
        </pc:spChg>
        <pc:picChg chg="add mod">
          <ac:chgData name="Albin Falkmer" userId="7bb85a2e-8282-46f1-a94a-2fcee76bebbe" providerId="ADAL" clId="{06EDAE99-369C-DB4D-B5F1-606ACF4F98D8}" dt="2025-02-24T10:05:06.234" v="483" actId="1076"/>
          <ac:picMkLst>
            <pc:docMk/>
            <pc:sldMk cId="2056236133" sldId="259"/>
            <ac:picMk id="4" creationId="{523FA9A2-4220-280C-DD87-F213F783E615}"/>
          </ac:picMkLst>
        </pc:picChg>
      </pc:sldChg>
      <pc:sldChg chg="addSp delSp modSp add mod modAnim">
        <pc:chgData name="Albin Falkmer" userId="7bb85a2e-8282-46f1-a94a-2fcee76bebbe" providerId="ADAL" clId="{06EDAE99-369C-DB4D-B5F1-606ACF4F98D8}" dt="2025-02-24T14:38:33.686" v="638"/>
        <pc:sldMkLst>
          <pc:docMk/>
          <pc:sldMk cId="3018875653" sldId="260"/>
        </pc:sldMkLst>
        <pc:spChg chg="add mod">
          <ac:chgData name="Albin Falkmer" userId="7bb85a2e-8282-46f1-a94a-2fcee76bebbe" providerId="ADAL" clId="{06EDAE99-369C-DB4D-B5F1-606ACF4F98D8}" dt="2025-02-24T14:38:13.541" v="636" actId="1076"/>
          <ac:spMkLst>
            <pc:docMk/>
            <pc:sldMk cId="3018875653" sldId="260"/>
            <ac:spMk id="2" creationId="{DA7C75CD-5AAC-8B23-D81F-239891000A90}"/>
          </ac:spMkLst>
        </pc:spChg>
        <pc:spChg chg="add mod">
          <ac:chgData name="Albin Falkmer" userId="7bb85a2e-8282-46f1-a94a-2fcee76bebbe" providerId="ADAL" clId="{06EDAE99-369C-DB4D-B5F1-606ACF4F98D8}" dt="2025-02-24T07:32:31.664" v="131" actId="14100"/>
          <ac:spMkLst>
            <pc:docMk/>
            <pc:sldMk cId="3018875653" sldId="260"/>
            <ac:spMk id="3" creationId="{50AA8885-5826-0A30-0DC1-AACC67DE803F}"/>
          </ac:spMkLst>
        </pc:spChg>
        <pc:spChg chg="add mod">
          <ac:chgData name="Albin Falkmer" userId="7bb85a2e-8282-46f1-a94a-2fcee76bebbe" providerId="ADAL" clId="{06EDAE99-369C-DB4D-B5F1-606ACF4F98D8}" dt="2025-02-24T07:32:37.498" v="132" actId="1076"/>
          <ac:spMkLst>
            <pc:docMk/>
            <pc:sldMk cId="3018875653" sldId="260"/>
            <ac:spMk id="4" creationId="{6DBAD63C-8252-6CE5-5E57-98046D8F6333}"/>
          </ac:spMkLst>
        </pc:spChg>
        <pc:spChg chg="mod">
          <ac:chgData name="Albin Falkmer" userId="7bb85a2e-8282-46f1-a94a-2fcee76bebbe" providerId="ADAL" clId="{06EDAE99-369C-DB4D-B5F1-606ACF4F98D8}" dt="2025-02-24T07:32:43.097" v="133" actId="1076"/>
          <ac:spMkLst>
            <pc:docMk/>
            <pc:sldMk cId="3018875653" sldId="260"/>
            <ac:spMk id="10" creationId="{13A4D692-FD21-727C-F55B-B9C5EB978E57}"/>
          </ac:spMkLst>
        </pc:spChg>
        <pc:spChg chg="add del mod">
          <ac:chgData name="Albin Falkmer" userId="7bb85a2e-8282-46f1-a94a-2fcee76bebbe" providerId="ADAL" clId="{06EDAE99-369C-DB4D-B5F1-606ACF4F98D8}" dt="2025-02-24T07:32:51.048" v="135" actId="14100"/>
          <ac:spMkLst>
            <pc:docMk/>
            <pc:sldMk cId="3018875653" sldId="260"/>
            <ac:spMk id="11" creationId="{18F46F05-817D-5F16-27C0-A87383D99C06}"/>
          </ac:spMkLst>
        </pc:spChg>
        <pc:graphicFrameChg chg="add del mod ord modGraphic">
          <ac:chgData name="Albin Falkmer" userId="7bb85a2e-8282-46f1-a94a-2fcee76bebbe" providerId="ADAL" clId="{06EDAE99-369C-DB4D-B5F1-606ACF4F98D8}" dt="2025-02-24T07:26:28.803" v="75" actId="3680"/>
          <ac:graphicFrameMkLst>
            <pc:docMk/>
            <pc:sldMk cId="3018875653" sldId="260"/>
            <ac:graphicFrameMk id="2" creationId="{7AB96CD4-A300-6F8A-9032-63D42DEC460F}"/>
          </ac:graphicFrameMkLst>
        </pc:graphicFrameChg>
      </pc:sldChg>
      <pc:sldChg chg="modSp new mod">
        <pc:chgData name="Albin Falkmer" userId="7bb85a2e-8282-46f1-a94a-2fcee76bebbe" providerId="ADAL" clId="{06EDAE99-369C-DB4D-B5F1-606ACF4F98D8}" dt="2025-02-24T14:36:48.827" v="623" actId="20577"/>
        <pc:sldMkLst>
          <pc:docMk/>
          <pc:sldMk cId="2950607777" sldId="261"/>
        </pc:sldMkLst>
        <pc:spChg chg="mod">
          <ac:chgData name="Albin Falkmer" userId="7bb85a2e-8282-46f1-a94a-2fcee76bebbe" providerId="ADAL" clId="{06EDAE99-369C-DB4D-B5F1-606ACF4F98D8}" dt="2025-02-24T10:16:54.857" v="555" actId="20577"/>
          <ac:spMkLst>
            <pc:docMk/>
            <pc:sldMk cId="2950607777" sldId="261"/>
            <ac:spMk id="2" creationId="{300F23CD-E6FE-9F71-136B-8E74D7A9F3E8}"/>
          </ac:spMkLst>
        </pc:spChg>
        <pc:spChg chg="mod">
          <ac:chgData name="Albin Falkmer" userId="7bb85a2e-8282-46f1-a94a-2fcee76bebbe" providerId="ADAL" clId="{06EDAE99-369C-DB4D-B5F1-606ACF4F98D8}" dt="2025-02-24T14:36:48.827" v="623" actId="20577"/>
          <ac:spMkLst>
            <pc:docMk/>
            <pc:sldMk cId="2950607777" sldId="261"/>
            <ac:spMk id="3" creationId="{D843131F-F923-7CAF-BCE3-C6524158A18B}"/>
          </ac:spMkLst>
        </pc:spChg>
      </pc:sldChg>
      <pc:sldChg chg="del">
        <pc:chgData name="Albin Falkmer" userId="7bb85a2e-8282-46f1-a94a-2fcee76bebbe" providerId="ADAL" clId="{06EDAE99-369C-DB4D-B5F1-606ACF4F98D8}" dt="2025-02-24T14:36:00.215" v="613" actId="2696"/>
        <pc:sldMkLst>
          <pc:docMk/>
          <pc:sldMk cId="1010673541" sldId="262"/>
        </pc:sldMkLst>
      </pc:sldChg>
    </pc:docChg>
  </pc:docChgLst>
  <pc:docChgLst>
    <pc:chgData name="Dan-Aria Sucuri" userId="S::dan-aria.sucuri@samhall.se::a45198a3-daac-45a0-b30c-abead6183ae4" providerId="AD" clId="Web-{5BF9C7D0-9F89-55FF-C05E-C14D38A1C522}"/>
    <pc:docChg chg="mod addSld modSld">
      <pc:chgData name="Dan-Aria Sucuri" userId="S::dan-aria.sucuri@samhall.se::a45198a3-daac-45a0-b30c-abead6183ae4" providerId="AD" clId="Web-{5BF9C7D0-9F89-55FF-C05E-C14D38A1C522}" dt="2025-02-24T13:00:30.995" v="16" actId="20577"/>
      <pc:docMkLst>
        <pc:docMk/>
      </pc:docMkLst>
      <pc:sldChg chg="modSp modCm">
        <pc:chgData name="Dan-Aria Sucuri" userId="S::dan-aria.sucuri@samhall.se::a45198a3-daac-45a0-b30c-abead6183ae4" providerId="AD" clId="Web-{5BF9C7D0-9F89-55FF-C05E-C14D38A1C522}" dt="2025-02-24T13:00:30.995" v="16" actId="20577"/>
        <pc:sldMkLst>
          <pc:docMk/>
          <pc:sldMk cId="2950607777" sldId="261"/>
        </pc:sldMkLst>
        <pc:spChg chg="mod">
          <ac:chgData name="Dan-Aria Sucuri" userId="S::dan-aria.sucuri@samhall.se::a45198a3-daac-45a0-b30c-abead6183ae4" providerId="AD" clId="Web-{5BF9C7D0-9F89-55FF-C05E-C14D38A1C522}" dt="2025-02-24T13:00:30.995" v="16" actId="20577"/>
          <ac:spMkLst>
            <pc:docMk/>
            <pc:sldMk cId="2950607777" sldId="261"/>
            <ac:spMk id="3" creationId="{D843131F-F923-7CAF-BCE3-C6524158A18B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Dan-Aria Sucuri" userId="S::dan-aria.sucuri@samhall.se::a45198a3-daac-45a0-b30c-abead6183ae4" providerId="AD" clId="Web-{5BF9C7D0-9F89-55FF-C05E-C14D38A1C522}" dt="2025-02-24T13:00:29.276" v="14" actId="20577"/>
              <pc2:cmMkLst xmlns:pc2="http://schemas.microsoft.com/office/powerpoint/2019/9/main/command">
                <pc:docMk/>
                <pc:sldMk cId="2950607777" sldId="261"/>
                <pc2:cmMk id="{C9F35652-A632-43AC-899C-4C8ABE63474A}"/>
              </pc2:cmMkLst>
            </pc226:cmChg>
          </p:ext>
        </pc:extLst>
      </pc:sldChg>
      <pc:sldChg chg="modSp add replId">
        <pc:chgData name="Dan-Aria Sucuri" userId="S::dan-aria.sucuri@samhall.se::a45198a3-daac-45a0-b30c-abead6183ae4" providerId="AD" clId="Web-{5BF9C7D0-9F89-55FF-C05E-C14D38A1C522}" dt="2025-02-24T13:00:24.870" v="13" actId="20577"/>
        <pc:sldMkLst>
          <pc:docMk/>
          <pc:sldMk cId="1010673541" sldId="262"/>
        </pc:sldMkLst>
        <pc:spChg chg="mod">
          <ac:chgData name="Dan-Aria Sucuri" userId="S::dan-aria.sucuri@samhall.se::a45198a3-daac-45a0-b30c-abead6183ae4" providerId="AD" clId="Web-{5BF9C7D0-9F89-55FF-C05E-C14D38A1C522}" dt="2025-02-24T13:00:24.870" v="13" actId="20577"/>
          <ac:spMkLst>
            <pc:docMk/>
            <pc:sldMk cId="1010673541" sldId="262"/>
            <ac:spMk id="3" creationId="{043606DB-79D4-159B-E12C-3A49BD7E360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26/02/2025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26/02/2025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Please add your notes here.</a:t>
            </a:r>
          </a:p>
          <a:p>
            <a:r>
              <a:rPr lang="en-US"/>
              <a:t>Title; First name, last name of speaker(s); Name of Organization, Name of Country, Name of Session (as written in Agenda)</a:t>
            </a:r>
          </a:p>
          <a:p>
            <a:r>
              <a:rPr lang="en-US"/>
              <a:t>#ZeroCon24</a:t>
            </a:r>
          </a:p>
          <a:p>
            <a:r>
              <a:rPr lang="en-US"/>
              <a:t>Day and Time of Session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Sample Slide: presenting three points on our project and the relationship to this year’s theme of the Zero Project Conference. Point 1; Point 2; Point 3 connect together in this way.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7C3A35-71A6-0A71-4C8B-D8EA50170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52693B-CE60-C214-7144-4FCEE5A747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4849F7-E7B2-7414-03EA-5512270E94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Sample Slide: presenting three points on our project and the relationship to this year’s theme of the Zero Project Conference. Point 1; Point 2; Point 3 connect together in this way. 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D08526-92E9-9428-7484-D55F98157A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149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952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8339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Zero Project Conference 2025 (#ZeroCon25)</a:t>
            </a:r>
            <a:endParaRPr lang="en-GB" sz="3200" b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26/02/2025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26/02/2025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26/02/2025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26/02/2025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26/02/2025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26/02/2025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26/02/2025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26/02/2025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26/02/2025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26/02/2025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26/02/2025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#ZeroCon25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073" y="1201784"/>
            <a:ext cx="11390812" cy="2073065"/>
          </a:xfrm>
        </p:spPr>
        <p:txBody>
          <a:bodyPr>
            <a:normAutofit/>
          </a:bodyPr>
          <a:lstStyle/>
          <a:p>
            <a:r>
              <a:rPr lang="en-US" sz="4800">
                <a:effectLst/>
                <a:cs typeface="Roboto" panose="02000000000000000000" pitchFamily="2" charset="0"/>
              </a:rPr>
              <a:t>Government-led services</a:t>
            </a:r>
            <a:endParaRPr lang="sv-SE" sz="4800">
              <a:effectLst/>
              <a:cs typeface="Roboto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450" y="3591220"/>
            <a:ext cx="11234057" cy="2211557"/>
          </a:xfrm>
        </p:spPr>
        <p:txBody>
          <a:bodyPr>
            <a:normAutofit/>
          </a:bodyPr>
          <a:lstStyle/>
          <a:p>
            <a:r>
              <a:rPr lang="en-US">
                <a:latin typeface="Roboto" panose="02000000000000000000" pitchFamily="2" charset="0"/>
                <a:ea typeface="Roboto" panose="02000000000000000000" pitchFamily="2" charset="0"/>
              </a:rPr>
              <a:t>Albin Falkmer </a:t>
            </a:r>
          </a:p>
          <a:p>
            <a:r>
              <a:rPr lang="en-US">
                <a:latin typeface="Roboto" panose="02000000000000000000" pitchFamily="2" charset="0"/>
                <a:ea typeface="Roboto" panose="02000000000000000000" pitchFamily="2" charset="0"/>
              </a:rPr>
              <a:t>Samhall, Sweden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842554" y="5692088"/>
            <a:ext cx="10567851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>
                <a:latin typeface="Roboto" panose="02000000000000000000" pitchFamily="2" charset="0"/>
                <a:ea typeface="Roboto" panose="02000000000000000000" pitchFamily="2" charset="0"/>
              </a:rPr>
              <a:t>5</a:t>
            </a:r>
            <a:r>
              <a:rPr lang="en-US" sz="2400" b="1" baseline="30000" dirty="0">
                <a:latin typeface="Roboto" panose="02000000000000000000" pitchFamily="2" charset="0"/>
                <a:ea typeface="Roboto" panose="02000000000000000000" pitchFamily="2" charset="0"/>
              </a:rPr>
              <a:t>th</a:t>
            </a:r>
            <a:r>
              <a:rPr lang="en-US" sz="2400" b="1" dirty="0">
                <a:latin typeface="Roboto" panose="02000000000000000000" pitchFamily="2" charset="0"/>
                <a:ea typeface="Roboto" panose="02000000000000000000" pitchFamily="2" charset="0"/>
              </a:rPr>
              <a:t> of March 2025, 16:30-17:30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>
                <a:latin typeface="Roboto" panose="02000000000000000000" pitchFamily="2" charset="0"/>
                <a:ea typeface="Roboto" panose="02000000000000000000" pitchFamily="2" charset="0"/>
              </a:rPr>
              <a:t>1</a:t>
            </a:fld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D12346A-244A-C62E-52D1-C600A5BB6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9357"/>
            <a:ext cx="10515600" cy="4362097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Swedish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state-owned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company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25,000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employees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with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disabilities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. </a:t>
            </a:r>
            <a:r>
              <a:rPr lang="sv-SE">
                <a:cs typeface="Roboto" panose="02000000000000000000" pitchFamily="2" charset="0"/>
              </a:rPr>
              <a:t>€1 billion </a:t>
            </a:r>
            <a:r>
              <a:rPr lang="sv-SE" err="1">
                <a:cs typeface="Roboto" panose="02000000000000000000" pitchFamily="2" charset="0"/>
              </a:rPr>
              <a:t>turnover</a:t>
            </a:r>
            <a:r>
              <a:rPr lang="sv-SE">
                <a:cs typeface="Roboto" panose="02000000000000000000" pitchFamily="2" charset="0"/>
              </a:rPr>
              <a:t>.</a:t>
            </a:r>
            <a:endParaRPr lang="sv-SE" sz="3000">
              <a:solidFill>
                <a:srgbClr val="000000"/>
              </a:solidFill>
              <a:effectLst/>
              <a:cs typeface="Roboto" panose="02000000000000000000" pitchFamily="2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The Public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Employment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Services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decides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who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will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be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employed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,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after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all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other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labor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market policy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measures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have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been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tried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Operates under market-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based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conditions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, in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sectors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such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as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cleaning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,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manufacturing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,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laundry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,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elderly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</a:t>
            </a:r>
            <a:r>
              <a:rPr lang="sv-SE" sz="300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care</a:t>
            </a:r>
            <a:r>
              <a:rPr lang="sv-SE" sz="300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, etc.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000">
                <a:solidFill>
                  <a:srgbClr val="000000"/>
                </a:solidFill>
                <a:cs typeface="Roboto" panose="02000000000000000000" pitchFamily="2" charset="0"/>
              </a:rPr>
              <a:t>Innovation in the DNA.</a:t>
            </a:r>
            <a:endParaRPr lang="sv-SE" sz="3000">
              <a:solidFill>
                <a:srgbClr val="000000"/>
              </a:solidFill>
              <a:effectLst/>
              <a:cs typeface="Roboto" panose="02000000000000000000" pitchFamily="2" charset="0"/>
            </a:endParaRPr>
          </a:p>
          <a:p>
            <a:pPr marL="0" indent="0">
              <a:buNone/>
            </a:pPr>
            <a:endParaRPr lang="en-GB" sz="3000">
              <a:cs typeface="Roboto" panose="02000000000000000000" pitchFamily="2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523FA9A2-4220-280C-DD87-F213F783E6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733821"/>
            <a:ext cx="5909534" cy="953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48D95-1B13-DE64-E3A3-608C4517DC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13A4D692-FD21-727C-F55B-B9C5EB978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453" y="216144"/>
            <a:ext cx="4419599" cy="1325563"/>
          </a:xfrm>
        </p:spPr>
        <p:txBody>
          <a:bodyPr/>
          <a:lstStyle/>
          <a:p>
            <a:pPr algn="ctr"/>
            <a:r>
              <a:rPr lang="en-GB"/>
              <a:t>1980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8F46F05-817D-5F16-27C0-A87383D99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08" y="1645249"/>
            <a:ext cx="5184532" cy="4711102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000" dirty="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Subcontractor</a:t>
            </a:r>
            <a:r>
              <a:rPr lang="sv-SE" sz="3000" dirty="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to the export </a:t>
            </a:r>
            <a:r>
              <a:rPr lang="sv-SE" sz="3000" dirty="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industry</a:t>
            </a:r>
            <a:r>
              <a:rPr lang="sv-SE" sz="3000" dirty="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000" dirty="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Manufacturing</a:t>
            </a:r>
            <a:r>
              <a:rPr lang="sv-SE" sz="3000" dirty="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</a:t>
            </a:r>
            <a:r>
              <a:rPr lang="sv-SE" sz="3000" dirty="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with</a:t>
            </a:r>
            <a:r>
              <a:rPr lang="sv-SE" sz="3000" dirty="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375 </a:t>
            </a:r>
            <a:r>
              <a:rPr lang="sv-SE" sz="3000" dirty="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own</a:t>
            </a:r>
            <a:r>
              <a:rPr lang="sv-SE" sz="3000" dirty="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</a:t>
            </a:r>
            <a:r>
              <a:rPr lang="sv-SE" sz="3000" dirty="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production</a:t>
            </a:r>
            <a:r>
              <a:rPr lang="sv-SE" sz="3000" dirty="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</a:t>
            </a:r>
            <a:r>
              <a:rPr lang="sv-SE" sz="3000" dirty="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units</a:t>
            </a:r>
            <a:r>
              <a:rPr lang="sv-SE" sz="3000" dirty="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(</a:t>
            </a:r>
            <a:r>
              <a:rPr lang="sv-SE" sz="3000" dirty="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sheltered</a:t>
            </a:r>
            <a:r>
              <a:rPr lang="sv-SE" sz="3000" dirty="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workshops).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000" dirty="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Few</a:t>
            </a:r>
            <a:r>
              <a:rPr lang="sv-SE" sz="3000" dirty="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</a:t>
            </a:r>
            <a:r>
              <a:rPr lang="sv-SE" sz="3000" dirty="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employees</a:t>
            </a:r>
            <a:r>
              <a:rPr lang="sv-SE" sz="3000" dirty="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</a:t>
            </a:r>
            <a:r>
              <a:rPr lang="sv-SE" sz="3000" dirty="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transitioned</a:t>
            </a:r>
            <a:r>
              <a:rPr lang="sv-SE" sz="3000" dirty="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to the </a:t>
            </a:r>
            <a:r>
              <a:rPr lang="sv-SE" sz="3000" dirty="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regular</a:t>
            </a:r>
            <a:r>
              <a:rPr lang="sv-SE" sz="3000" dirty="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</a:t>
            </a:r>
            <a:r>
              <a:rPr lang="sv-SE" sz="3000" dirty="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labor</a:t>
            </a:r>
            <a:r>
              <a:rPr lang="sv-SE" sz="3000" dirty="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market.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000" dirty="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Heavily</a:t>
            </a:r>
            <a:r>
              <a:rPr lang="sv-SE" sz="3000" dirty="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 </a:t>
            </a:r>
            <a:r>
              <a:rPr lang="sv-SE" sz="3000" dirty="0" err="1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subsidized</a:t>
            </a:r>
            <a:r>
              <a:rPr lang="sv-SE" sz="3000" dirty="0">
                <a:solidFill>
                  <a:srgbClr val="000000"/>
                </a:solidFill>
                <a:effectLst/>
                <a:cs typeface="Roboto" panose="02000000000000000000" pitchFamily="2" charset="0"/>
              </a:rPr>
              <a:t>.</a:t>
            </a:r>
          </a:p>
          <a:p>
            <a:endParaRPr lang="en-GB" dirty="0">
              <a:cs typeface="Roboto" panose="02000000000000000000" pitchFamily="2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7CE2B-8BFF-B676-AF95-C2981CEC5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3</a:t>
            </a:fld>
            <a:endParaRPr lang="en-GB"/>
          </a:p>
        </p:txBody>
      </p:sp>
      <p:sp>
        <p:nvSpPr>
          <p:cNvPr id="3" name="Content Placeholder 10">
            <a:extLst>
              <a:ext uri="{FF2B5EF4-FFF2-40B4-BE49-F238E27FC236}">
                <a16:creationId xmlns:a16="http://schemas.microsoft.com/office/drawing/2014/main" id="{50AA8885-5826-0A30-0DC1-AACC67DE803F}"/>
              </a:ext>
            </a:extLst>
          </p:cNvPr>
          <p:cNvSpPr txBox="1">
            <a:spLocks/>
          </p:cNvSpPr>
          <p:nvPr/>
        </p:nvSpPr>
        <p:spPr>
          <a:xfrm>
            <a:off x="6444761" y="1645248"/>
            <a:ext cx="5184532" cy="4637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000" dirty="0"/>
              <a:t>Leading service provider.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000" dirty="0"/>
              <a:t>96% of employees works on customer’s assignments.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000" dirty="0"/>
              <a:t>Jobs in open labor market.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000" dirty="0"/>
              <a:t>1,500 employees transition to new jobs each year.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3000" dirty="0"/>
              <a:t>Changes </a:t>
            </a:r>
            <a:r>
              <a:rPr lang="sv-SE" sz="3000" dirty="0" err="1"/>
              <a:t>attitudes</a:t>
            </a:r>
            <a:r>
              <a:rPr lang="sv-SE" sz="3000" dirty="0"/>
              <a:t> and </a:t>
            </a:r>
            <a:r>
              <a:rPr lang="sv-SE" sz="3000" dirty="0" err="1"/>
              <a:t>perspectives</a:t>
            </a:r>
            <a:r>
              <a:rPr lang="sv-SE" sz="3000" dirty="0"/>
              <a:t>.</a:t>
            </a:r>
          </a:p>
          <a:p>
            <a:endParaRPr lang="sv-SE" sz="3000" dirty="0"/>
          </a:p>
          <a:p>
            <a:endParaRPr lang="en-GB" sz="3000" dirty="0"/>
          </a:p>
        </p:txBody>
      </p:sp>
      <p:sp>
        <p:nvSpPr>
          <p:cNvPr id="4" name="Title 9">
            <a:extLst>
              <a:ext uri="{FF2B5EF4-FFF2-40B4-BE49-F238E27FC236}">
                <a16:creationId xmlns:a16="http://schemas.microsoft.com/office/drawing/2014/main" id="{6DBAD63C-8252-6CE5-5E57-98046D8F6333}"/>
              </a:ext>
            </a:extLst>
          </p:cNvPr>
          <p:cNvSpPr txBox="1">
            <a:spLocks/>
          </p:cNvSpPr>
          <p:nvPr/>
        </p:nvSpPr>
        <p:spPr>
          <a:xfrm>
            <a:off x="6827227" y="136525"/>
            <a:ext cx="44195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 algn="ctr"/>
            <a:r>
              <a:rPr lang="en-GB"/>
              <a:t>2025</a:t>
            </a:r>
          </a:p>
        </p:txBody>
      </p:sp>
      <p:sp>
        <p:nvSpPr>
          <p:cNvPr id="2" name="Höger 1">
            <a:extLst>
              <a:ext uri="{FF2B5EF4-FFF2-40B4-BE49-F238E27FC236}">
                <a16:creationId xmlns:a16="http://schemas.microsoft.com/office/drawing/2014/main" id="{DA7C75CD-5AAC-8B23-D81F-239891000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93976" y="3267637"/>
            <a:ext cx="850785" cy="968188"/>
          </a:xfrm>
          <a:prstGeom prst="rightArrow">
            <a:avLst>
              <a:gd name="adj1" fmla="val 50000"/>
              <a:gd name="adj2" fmla="val 5809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8875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0F23CD-E6FE-9F71-136B-8E74D7A9F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12332" cy="1325563"/>
          </a:xfrm>
        </p:spPr>
        <p:txBody>
          <a:bodyPr>
            <a:normAutofit/>
          </a:bodyPr>
          <a:lstStyle/>
          <a:p>
            <a:r>
              <a:rPr lang="sv-SE" sz="4000" dirty="0" err="1"/>
              <a:t>Why</a:t>
            </a:r>
            <a:r>
              <a:rPr lang="sv-SE" sz="4000" dirty="0"/>
              <a:t> innovation in </a:t>
            </a:r>
            <a:r>
              <a:rPr lang="sv-SE" sz="4000" dirty="0" err="1"/>
              <a:t>government</a:t>
            </a:r>
            <a:r>
              <a:rPr lang="sv-SE" sz="4000" dirty="0"/>
              <a:t>-led services?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43131F-F923-7CAF-BCE3-C6524158A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92518"/>
            <a:ext cx="10685929" cy="438882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400" noProof="1">
                <a:latin typeface="Roboto"/>
                <a:ea typeface="Roboto"/>
                <a:cs typeface="Roboto"/>
              </a:rPr>
              <a:t>Creates a mindset that helps governments to anticipate and prepare for future challenges and opportunities in supporting people with disabilities.</a:t>
            </a:r>
          </a:p>
          <a:p>
            <a:r>
              <a:rPr lang="sv-SE" sz="2400" dirty="0" err="1"/>
              <a:t>Embracing</a:t>
            </a:r>
            <a:r>
              <a:rPr lang="sv-SE" sz="2400" dirty="0"/>
              <a:t> innovation fosters a forward-</a:t>
            </a:r>
            <a:r>
              <a:rPr lang="sv-SE" sz="2400" dirty="0" err="1"/>
              <a:t>thinking</a:t>
            </a:r>
            <a:r>
              <a:rPr lang="sv-SE" sz="2400" dirty="0"/>
              <a:t> </a:t>
            </a:r>
            <a:r>
              <a:rPr lang="sv-SE" sz="2400" dirty="0" err="1"/>
              <a:t>culture</a:t>
            </a:r>
            <a:r>
              <a:rPr lang="sv-SE" sz="2400" dirty="0"/>
              <a:t>, </a:t>
            </a:r>
            <a:r>
              <a:rPr lang="sv-SE" sz="2400" dirty="0" err="1"/>
              <a:t>enabling</a:t>
            </a:r>
            <a:r>
              <a:rPr lang="sv-SE" sz="2400" dirty="0"/>
              <a:t> </a:t>
            </a:r>
            <a:r>
              <a:rPr lang="sv-SE" sz="2400" dirty="0" err="1"/>
              <a:t>continuous</a:t>
            </a:r>
            <a:r>
              <a:rPr lang="sv-SE" sz="2400" dirty="0"/>
              <a:t> evolution in </a:t>
            </a:r>
            <a:r>
              <a:rPr lang="sv-SE" sz="2400" dirty="0" err="1"/>
              <a:t>response</a:t>
            </a:r>
            <a:r>
              <a:rPr lang="sv-SE" sz="2400" dirty="0"/>
              <a:t> to </a:t>
            </a:r>
            <a:r>
              <a:rPr lang="sv-SE" sz="2400" dirty="0" err="1"/>
              <a:t>changing</a:t>
            </a:r>
            <a:r>
              <a:rPr lang="sv-SE" sz="2400" dirty="0"/>
              <a:t> </a:t>
            </a:r>
            <a:r>
              <a:rPr lang="sv-SE" sz="2400" dirty="0" err="1"/>
              <a:t>needs</a:t>
            </a:r>
            <a:r>
              <a:rPr lang="sv-SE" sz="2400" dirty="0"/>
              <a:t> and </a:t>
            </a:r>
            <a:r>
              <a:rPr lang="sv-SE" sz="2400" dirty="0" err="1"/>
              <a:t>technologies</a:t>
            </a:r>
            <a:r>
              <a:rPr lang="sv-SE" sz="2400" dirty="0"/>
              <a:t>. </a:t>
            </a:r>
            <a:r>
              <a:rPr lang="sv-SE" sz="2400" dirty="0" err="1"/>
              <a:t>This</a:t>
            </a:r>
            <a:r>
              <a:rPr lang="sv-SE" sz="2400" dirty="0"/>
              <a:t> </a:t>
            </a:r>
            <a:r>
              <a:rPr lang="sv-SE" sz="2400" dirty="0" err="1"/>
              <a:t>also</a:t>
            </a:r>
            <a:r>
              <a:rPr lang="sv-SE" sz="2400" dirty="0"/>
              <a:t> drives the </a:t>
            </a:r>
            <a:r>
              <a:rPr lang="sv-SE" sz="2400" dirty="0" err="1"/>
              <a:t>development</a:t>
            </a:r>
            <a:r>
              <a:rPr lang="sv-SE" sz="2400" dirty="0"/>
              <a:t> of progressive </a:t>
            </a:r>
            <a:r>
              <a:rPr lang="sv-SE" sz="2400" dirty="0" err="1"/>
              <a:t>policies</a:t>
            </a:r>
            <a:r>
              <a:rPr lang="sv-SE" sz="2400" dirty="0"/>
              <a:t>.</a:t>
            </a:r>
          </a:p>
          <a:p>
            <a:r>
              <a:rPr lang="en-GB" sz="2400" noProof="1">
                <a:latin typeface="Roboto"/>
                <a:ea typeface="Roboto"/>
                <a:cs typeface="Roboto"/>
              </a:rPr>
              <a:t>Innovative approaches can lead to more efficient use of limited resources, maximizing impact and reach. It can also catalyze broader societal changes in attitudes and practices towards disability inclusion.</a:t>
            </a:r>
          </a:p>
          <a:p>
            <a:r>
              <a:rPr lang="en-GB" sz="2400" noProof="1">
                <a:latin typeface="Roboto"/>
                <a:ea typeface="Roboto"/>
                <a:cs typeface="Roboto"/>
              </a:rPr>
              <a:t>It also promotes partnerships between government, private sector, and civil society, leading to more comprehensive solutions.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3C82DE1-0B8D-66EA-FD32-F95A7168D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2FBFDC1-D50B-4EE4-85C1-B17808B76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607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366</Words>
  <Application>Microsoft Macintosh PowerPoint</Application>
  <PresentationFormat>Widescreen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Roboto</vt:lpstr>
      <vt:lpstr>Office Theme</vt:lpstr>
      <vt:lpstr>Government-led services</vt:lpstr>
      <vt:lpstr>PowerPoint Presentation</vt:lpstr>
      <vt:lpstr>1980</vt:lpstr>
      <vt:lpstr>Why innovation in government-led services?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Weis, Robin</cp:lastModifiedBy>
  <cp:revision>12</cp:revision>
  <dcterms:created xsi:type="dcterms:W3CDTF">2022-12-05T13:52:15Z</dcterms:created>
  <dcterms:modified xsi:type="dcterms:W3CDTF">2025-02-26T14:52:59Z</dcterms:modified>
</cp:coreProperties>
</file>