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1"/>
  </p:notesMasterIdLst>
  <p:handoutMasterIdLst>
    <p:handoutMasterId r:id="rId12"/>
  </p:handoutMasterIdLst>
  <p:sldIdLst>
    <p:sldId id="258" r:id="rId5"/>
    <p:sldId id="300" r:id="rId6"/>
    <p:sldId id="304" r:id="rId7"/>
    <p:sldId id="305" r:id="rId8"/>
    <p:sldId id="303" r:id="rId9"/>
    <p:sldId id="301"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882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8F32D70-C3CD-4EE9-9724-39E0EFB77239}" v="43" dt="2025-02-25T02:31:04.59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511" autoAdjust="0"/>
    <p:restoredTop sz="75497" autoAdjust="0"/>
  </p:normalViewPr>
  <p:slideViewPr>
    <p:cSldViewPr snapToGrid="0">
      <p:cViewPr varScale="1">
        <p:scale>
          <a:sx n="48" d="100"/>
          <a:sy n="48" d="100"/>
        </p:scale>
        <p:origin x="884" y="24"/>
      </p:cViewPr>
      <p:guideLst/>
    </p:cSldViewPr>
  </p:slideViewPr>
  <p:notesTextViewPr>
    <p:cViewPr>
      <p:scale>
        <a:sx n="1" d="1"/>
        <a:sy n="1" d="1"/>
      </p:scale>
      <p:origin x="0" y="0"/>
    </p:cViewPr>
  </p:notesTextViewPr>
  <p:notesViewPr>
    <p:cSldViewPr snapToGrid="0">
      <p:cViewPr varScale="1">
        <p:scale>
          <a:sx n="49" d="100"/>
          <a:sy n="49" d="100"/>
        </p:scale>
        <p:origin x="2668" y="5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handoutMaster" Target="handoutMasters/handoutMaster1.xml"/><Relationship Id="rId17"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B92C893-AF09-4E51-B371-655ECC3F9C2A}" type="doc">
      <dgm:prSet loTypeId="urn:microsoft.com/office/officeart/2017/3/layout/HorizontalPathTimeline" loCatId="process" qsTypeId="urn:microsoft.com/office/officeart/2005/8/quickstyle/simple4" qsCatId="simple" csTypeId="urn:microsoft.com/office/officeart/2005/8/colors/accent2_2" csCatId="accent2" phldr="1"/>
      <dgm:spPr/>
      <dgm:t>
        <a:bodyPr/>
        <a:lstStyle/>
        <a:p>
          <a:endParaRPr lang="en-US"/>
        </a:p>
      </dgm:t>
    </dgm:pt>
    <dgm:pt modelId="{66B0E6E6-B232-415A-BE8D-20329678A6B7}">
      <dgm:prSet/>
      <dgm:spPr/>
      <dgm:t>
        <a:bodyPr/>
        <a:lstStyle/>
        <a:p>
          <a:pPr>
            <a:defRPr b="1"/>
          </a:pPr>
          <a:r>
            <a:rPr lang="en-US" dirty="0">
              <a:latin typeface="Roboto" panose="02000000000000000000" pitchFamily="2" charset="0"/>
              <a:ea typeface="Roboto" panose="02000000000000000000" pitchFamily="2" charset="0"/>
              <a:cs typeface="Roboto" panose="02000000000000000000" pitchFamily="2" charset="0"/>
            </a:rPr>
            <a:t>2001</a:t>
          </a:r>
        </a:p>
      </dgm:t>
    </dgm:pt>
    <dgm:pt modelId="{F48B9BD2-7E53-4B39-8324-D0D02FD68819}" type="parTrans" cxnId="{52C5BB7E-5FAB-4E2A-9787-071BB05851FE}">
      <dgm:prSet/>
      <dgm:spPr/>
      <dgm:t>
        <a:bodyPr/>
        <a:lstStyle/>
        <a:p>
          <a:endParaRPr lang="en-US"/>
        </a:p>
      </dgm:t>
    </dgm:pt>
    <dgm:pt modelId="{58876926-58E9-4624-B020-AAC44FE75382}" type="sibTrans" cxnId="{52C5BB7E-5FAB-4E2A-9787-071BB05851FE}">
      <dgm:prSet/>
      <dgm:spPr/>
      <dgm:t>
        <a:bodyPr/>
        <a:lstStyle/>
        <a:p>
          <a:endParaRPr lang="en-US"/>
        </a:p>
      </dgm:t>
    </dgm:pt>
    <dgm:pt modelId="{F6EA44BC-FD00-4A7C-87A9-5EF71FD4AFAD}">
      <dgm:prSet custT="1"/>
      <dgm:spPr/>
      <dgm:t>
        <a:bodyPr/>
        <a:lstStyle/>
        <a:p>
          <a:r>
            <a:rPr lang="en-US" sz="2400" dirty="0">
              <a:latin typeface="Roboto" panose="02000000000000000000" pitchFamily="2" charset="0"/>
              <a:ea typeface="Roboto" panose="02000000000000000000" pitchFamily="2" charset="0"/>
              <a:cs typeface="Roboto" panose="02000000000000000000" pitchFamily="2" charset="0"/>
            </a:rPr>
            <a:t>424,000  working in sheltered work</a:t>
          </a:r>
        </a:p>
      </dgm:t>
    </dgm:pt>
    <dgm:pt modelId="{B803FFED-0182-41BB-9500-1DB28AB4A674}" type="parTrans" cxnId="{62DEFCC3-6956-467A-AC41-8B98E65E4F7B}">
      <dgm:prSet/>
      <dgm:spPr/>
      <dgm:t>
        <a:bodyPr/>
        <a:lstStyle/>
        <a:p>
          <a:endParaRPr lang="en-US"/>
        </a:p>
      </dgm:t>
    </dgm:pt>
    <dgm:pt modelId="{AD6BC4EA-23C6-4502-A43E-8D5FB0B13D7D}" type="sibTrans" cxnId="{62DEFCC3-6956-467A-AC41-8B98E65E4F7B}">
      <dgm:prSet/>
      <dgm:spPr/>
      <dgm:t>
        <a:bodyPr/>
        <a:lstStyle/>
        <a:p>
          <a:endParaRPr lang="en-US"/>
        </a:p>
      </dgm:t>
    </dgm:pt>
    <dgm:pt modelId="{CADCB28C-670C-4673-A55C-6A0215789624}">
      <dgm:prSet/>
      <dgm:spPr/>
      <dgm:t>
        <a:bodyPr/>
        <a:lstStyle/>
        <a:p>
          <a:pPr>
            <a:defRPr b="1"/>
          </a:pPr>
          <a:r>
            <a:rPr lang="en-US" dirty="0">
              <a:latin typeface="Roboto" panose="02000000000000000000" pitchFamily="2" charset="0"/>
              <a:ea typeface="Roboto" panose="02000000000000000000" pitchFamily="2" charset="0"/>
              <a:cs typeface="Roboto" panose="02000000000000000000" pitchFamily="2" charset="0"/>
            </a:rPr>
            <a:t>2019</a:t>
          </a:r>
        </a:p>
      </dgm:t>
    </dgm:pt>
    <dgm:pt modelId="{E62B7B66-FBE4-4386-B4AA-838B8D847EF7}" type="parTrans" cxnId="{A6CB9D1F-B670-4BEB-96F3-44E46B6A307C}">
      <dgm:prSet/>
      <dgm:spPr/>
      <dgm:t>
        <a:bodyPr/>
        <a:lstStyle/>
        <a:p>
          <a:endParaRPr lang="en-US"/>
        </a:p>
      </dgm:t>
    </dgm:pt>
    <dgm:pt modelId="{F53E529D-2B3D-4252-937C-6CAED488078F}" type="sibTrans" cxnId="{A6CB9D1F-B670-4BEB-96F3-44E46B6A307C}">
      <dgm:prSet/>
      <dgm:spPr/>
      <dgm:t>
        <a:bodyPr/>
        <a:lstStyle/>
        <a:p>
          <a:endParaRPr lang="en-US"/>
        </a:p>
      </dgm:t>
    </dgm:pt>
    <dgm:pt modelId="{A3D26712-574B-4CB1-8216-FF02380836F7}">
      <dgm:prSet custT="1"/>
      <dgm:spPr/>
      <dgm:t>
        <a:bodyPr/>
        <a:lstStyle/>
        <a:p>
          <a:r>
            <a:rPr lang="en-US" sz="2400" dirty="0">
              <a:latin typeface="Roboto" panose="02000000000000000000" pitchFamily="2" charset="0"/>
              <a:ea typeface="Roboto" panose="02000000000000000000" pitchFamily="2" charset="0"/>
              <a:cs typeface="Roboto" panose="02000000000000000000" pitchFamily="2" charset="0"/>
            </a:rPr>
            <a:t>Approximately 120,000 in sheltered work</a:t>
          </a:r>
        </a:p>
      </dgm:t>
    </dgm:pt>
    <dgm:pt modelId="{1FEB084E-AF1C-4A05-992F-4823A50338D6}" type="parTrans" cxnId="{1548F671-10B6-431C-8EE7-02BA5A6D269F}">
      <dgm:prSet/>
      <dgm:spPr/>
      <dgm:t>
        <a:bodyPr/>
        <a:lstStyle/>
        <a:p>
          <a:endParaRPr lang="en-US"/>
        </a:p>
      </dgm:t>
    </dgm:pt>
    <dgm:pt modelId="{830662F7-72B4-42BD-ABF6-9C7AC66F2A30}" type="sibTrans" cxnId="{1548F671-10B6-431C-8EE7-02BA5A6D269F}">
      <dgm:prSet/>
      <dgm:spPr/>
      <dgm:t>
        <a:bodyPr/>
        <a:lstStyle/>
        <a:p>
          <a:endParaRPr lang="en-US"/>
        </a:p>
      </dgm:t>
    </dgm:pt>
    <dgm:pt modelId="{2FA08C5C-15F1-44E2-9D5C-28A49B473DBC}">
      <dgm:prSet/>
      <dgm:spPr/>
      <dgm:t>
        <a:bodyPr/>
        <a:lstStyle/>
        <a:p>
          <a:pPr>
            <a:defRPr b="1"/>
          </a:pPr>
          <a:r>
            <a:rPr lang="en-US" dirty="0">
              <a:latin typeface="Roboto" panose="02000000000000000000" pitchFamily="2" charset="0"/>
              <a:ea typeface="Roboto" panose="02000000000000000000" pitchFamily="2" charset="0"/>
              <a:cs typeface="Roboto" panose="02000000000000000000" pitchFamily="2" charset="0"/>
            </a:rPr>
            <a:t>2023</a:t>
          </a:r>
        </a:p>
      </dgm:t>
    </dgm:pt>
    <dgm:pt modelId="{CB1CF833-63D3-4480-AA76-BB08F555E659}" type="parTrans" cxnId="{F4EA955B-2C85-4A16-8A2C-348C62FF9A90}">
      <dgm:prSet/>
      <dgm:spPr/>
      <dgm:t>
        <a:bodyPr/>
        <a:lstStyle/>
        <a:p>
          <a:endParaRPr lang="en-US"/>
        </a:p>
      </dgm:t>
    </dgm:pt>
    <dgm:pt modelId="{19B2A281-66BE-4119-986D-10478ACF3D3E}" type="sibTrans" cxnId="{F4EA955B-2C85-4A16-8A2C-348C62FF9A90}">
      <dgm:prSet/>
      <dgm:spPr/>
      <dgm:t>
        <a:bodyPr/>
        <a:lstStyle/>
        <a:p>
          <a:endParaRPr lang="en-US"/>
        </a:p>
      </dgm:t>
    </dgm:pt>
    <dgm:pt modelId="{3EFA271D-A2A0-4A13-81F9-5D175AE53CB1}">
      <dgm:prSet custT="1"/>
      <dgm:spPr/>
      <dgm:t>
        <a:bodyPr/>
        <a:lstStyle/>
        <a:p>
          <a:r>
            <a:rPr lang="en-US" sz="2400" dirty="0">
              <a:latin typeface="Roboto" panose="02000000000000000000" pitchFamily="2" charset="0"/>
              <a:ea typeface="Roboto" panose="02000000000000000000" pitchFamily="2" charset="0"/>
              <a:cs typeface="Roboto" panose="02000000000000000000" pitchFamily="2" charset="0"/>
            </a:rPr>
            <a:t>Data incomplete, but 40,000 at minimum</a:t>
          </a:r>
        </a:p>
      </dgm:t>
    </dgm:pt>
    <dgm:pt modelId="{ECEA04D6-5BE9-48CD-BAB0-B74E0E846D6C}" type="parTrans" cxnId="{2BBA7093-2BF1-4358-B443-A3E5E1D90FE7}">
      <dgm:prSet/>
      <dgm:spPr/>
      <dgm:t>
        <a:bodyPr/>
        <a:lstStyle/>
        <a:p>
          <a:endParaRPr lang="en-US"/>
        </a:p>
      </dgm:t>
    </dgm:pt>
    <dgm:pt modelId="{73838EEA-22A6-45D3-9F8C-26FE733C495A}" type="sibTrans" cxnId="{2BBA7093-2BF1-4358-B443-A3E5E1D90FE7}">
      <dgm:prSet/>
      <dgm:spPr/>
      <dgm:t>
        <a:bodyPr/>
        <a:lstStyle/>
        <a:p>
          <a:endParaRPr lang="en-US"/>
        </a:p>
      </dgm:t>
    </dgm:pt>
    <dgm:pt modelId="{C4F75E97-0181-4F0D-A6EB-16CB96595B2C}" type="pres">
      <dgm:prSet presAssocID="{7B92C893-AF09-4E51-B371-655ECC3F9C2A}" presName="root" presStyleCnt="0">
        <dgm:presLayoutVars>
          <dgm:chMax/>
          <dgm:chPref/>
          <dgm:animLvl val="lvl"/>
        </dgm:presLayoutVars>
      </dgm:prSet>
      <dgm:spPr/>
    </dgm:pt>
    <dgm:pt modelId="{CBE4EBBF-CE61-400C-ADD2-2EB7222096C2}" type="pres">
      <dgm:prSet presAssocID="{7B92C893-AF09-4E51-B371-655ECC3F9C2A}" presName="divider" presStyleLbl="node1" presStyleIdx="0" presStyleCnt="1"/>
      <dgm:spPr/>
    </dgm:pt>
    <dgm:pt modelId="{E5384232-12AF-46BC-945C-9F7B8B53C4CB}" type="pres">
      <dgm:prSet presAssocID="{7B92C893-AF09-4E51-B371-655ECC3F9C2A}" presName="nodes" presStyleCnt="0">
        <dgm:presLayoutVars>
          <dgm:chMax/>
          <dgm:chPref/>
          <dgm:animLvl val="lvl"/>
        </dgm:presLayoutVars>
      </dgm:prSet>
      <dgm:spPr/>
    </dgm:pt>
    <dgm:pt modelId="{43A47826-2F3B-48D6-A61B-D7A8945C49DD}" type="pres">
      <dgm:prSet presAssocID="{66B0E6E6-B232-415A-BE8D-20329678A6B7}" presName="composite" presStyleCnt="0"/>
      <dgm:spPr/>
    </dgm:pt>
    <dgm:pt modelId="{338BF8EF-F8D7-453C-935D-AD5384FFC9B3}" type="pres">
      <dgm:prSet presAssocID="{66B0E6E6-B232-415A-BE8D-20329678A6B7}" presName="L1TextContainer" presStyleLbl="revTx" presStyleIdx="0" presStyleCnt="3">
        <dgm:presLayoutVars>
          <dgm:chMax val="1"/>
          <dgm:chPref val="1"/>
          <dgm:bulletEnabled val="1"/>
        </dgm:presLayoutVars>
      </dgm:prSet>
      <dgm:spPr/>
    </dgm:pt>
    <dgm:pt modelId="{02D565D1-E09F-4FCB-A116-C00A1D3EF12D}" type="pres">
      <dgm:prSet presAssocID="{66B0E6E6-B232-415A-BE8D-20329678A6B7}" presName="L2TextContainerWrapper" presStyleCnt="0">
        <dgm:presLayoutVars>
          <dgm:chMax val="0"/>
          <dgm:chPref val="0"/>
          <dgm:bulletEnabled val="1"/>
        </dgm:presLayoutVars>
      </dgm:prSet>
      <dgm:spPr/>
    </dgm:pt>
    <dgm:pt modelId="{008E4DA0-71E3-4227-81F8-EDEE48E4D3CB}" type="pres">
      <dgm:prSet presAssocID="{66B0E6E6-B232-415A-BE8D-20329678A6B7}" presName="L2TextContainer" presStyleLbl="bgAccFollowNode1" presStyleIdx="0" presStyleCnt="3" custLinFactNeighborX="-3155" custLinFactNeighborY="18864"/>
      <dgm:spPr/>
    </dgm:pt>
    <dgm:pt modelId="{896C522F-8DC6-4C16-958B-E43AFF73CF5F}" type="pres">
      <dgm:prSet presAssocID="{66B0E6E6-B232-415A-BE8D-20329678A6B7}" presName="FlexibleEmptyPlaceHolder" presStyleCnt="0"/>
      <dgm:spPr/>
    </dgm:pt>
    <dgm:pt modelId="{A913F6F0-2111-4AB9-8BBC-B4330A18E5DC}" type="pres">
      <dgm:prSet presAssocID="{66B0E6E6-B232-415A-BE8D-20329678A6B7}" presName="ConnectLine" presStyleLbl="alignNode1" presStyleIdx="0" presStyleCnt="3"/>
      <dgm:spPr>
        <a:gradFill rotWithShape="0">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w="6350" cap="flat" cmpd="sng" algn="ctr">
          <a:solidFill>
            <a:schemeClr val="accent2">
              <a:hueOff val="0"/>
              <a:satOff val="0"/>
              <a:lumOff val="0"/>
              <a:alphaOff val="0"/>
            </a:schemeClr>
          </a:solidFill>
          <a:prstDash val="dash"/>
          <a:miter lim="800000"/>
        </a:ln>
        <a:effectLst/>
      </dgm:spPr>
    </dgm:pt>
    <dgm:pt modelId="{CBDD5A4C-8A8F-499C-9B17-E9F878C3E0AA}" type="pres">
      <dgm:prSet presAssocID="{66B0E6E6-B232-415A-BE8D-20329678A6B7}" presName="ConnectorPoint" presStyleLbl="fgAcc1" presStyleIdx="0" presStyleCnt="3"/>
      <dgm:spPr>
        <a:solidFill>
          <a:schemeClr val="lt1">
            <a:alpha val="90000"/>
            <a:hueOff val="0"/>
            <a:satOff val="0"/>
            <a:lumOff val="0"/>
            <a:alphaOff val="0"/>
          </a:schemeClr>
        </a:solidFill>
        <a:ln w="6350" cap="flat" cmpd="sng" algn="ctr">
          <a:noFill/>
          <a:prstDash val="solid"/>
          <a:miter lim="800000"/>
        </a:ln>
        <a:effectLst/>
      </dgm:spPr>
    </dgm:pt>
    <dgm:pt modelId="{88647C07-952D-4007-8E0B-D2C7FF019E76}" type="pres">
      <dgm:prSet presAssocID="{66B0E6E6-B232-415A-BE8D-20329678A6B7}" presName="EmptyPlaceHolder" presStyleCnt="0"/>
      <dgm:spPr/>
    </dgm:pt>
    <dgm:pt modelId="{89169520-A2DF-4B77-B344-7BED24FFAF69}" type="pres">
      <dgm:prSet presAssocID="{58876926-58E9-4624-B020-AAC44FE75382}" presName="spaceBetweenRectangles" presStyleCnt="0"/>
      <dgm:spPr/>
    </dgm:pt>
    <dgm:pt modelId="{8BE89565-319F-4C26-BFCF-D1E45B27BE6E}" type="pres">
      <dgm:prSet presAssocID="{CADCB28C-670C-4673-A55C-6A0215789624}" presName="composite" presStyleCnt="0"/>
      <dgm:spPr/>
    </dgm:pt>
    <dgm:pt modelId="{37D665FD-DE13-43C4-8C62-46747F1C6BC8}" type="pres">
      <dgm:prSet presAssocID="{CADCB28C-670C-4673-A55C-6A0215789624}" presName="L1TextContainer" presStyleLbl="revTx" presStyleIdx="1" presStyleCnt="3">
        <dgm:presLayoutVars>
          <dgm:chMax val="1"/>
          <dgm:chPref val="1"/>
          <dgm:bulletEnabled val="1"/>
        </dgm:presLayoutVars>
      </dgm:prSet>
      <dgm:spPr/>
    </dgm:pt>
    <dgm:pt modelId="{77FD4999-00D1-4550-AD6B-D1FB89A6B318}" type="pres">
      <dgm:prSet presAssocID="{CADCB28C-670C-4673-A55C-6A0215789624}" presName="L2TextContainerWrapper" presStyleCnt="0">
        <dgm:presLayoutVars>
          <dgm:chMax val="0"/>
          <dgm:chPref val="0"/>
          <dgm:bulletEnabled val="1"/>
        </dgm:presLayoutVars>
      </dgm:prSet>
      <dgm:spPr/>
    </dgm:pt>
    <dgm:pt modelId="{49596D23-5113-488C-AA56-DB93749F6CC3}" type="pres">
      <dgm:prSet presAssocID="{CADCB28C-670C-4673-A55C-6A0215789624}" presName="L2TextContainer" presStyleLbl="bgAccFollowNode1" presStyleIdx="1" presStyleCnt="3" custScaleX="130085"/>
      <dgm:spPr/>
    </dgm:pt>
    <dgm:pt modelId="{D6AC3051-30B4-48EA-BE2B-B89422B2DC95}" type="pres">
      <dgm:prSet presAssocID="{CADCB28C-670C-4673-A55C-6A0215789624}" presName="FlexibleEmptyPlaceHolder" presStyleCnt="0"/>
      <dgm:spPr/>
    </dgm:pt>
    <dgm:pt modelId="{44C76C89-0E79-42DD-8CC1-DCDF7491474A}" type="pres">
      <dgm:prSet presAssocID="{CADCB28C-670C-4673-A55C-6A0215789624}" presName="ConnectLine" presStyleLbl="alignNode1" presStyleIdx="1" presStyleCnt="3"/>
      <dgm:spPr>
        <a:gradFill rotWithShape="0">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w="6350" cap="flat" cmpd="sng" algn="ctr">
          <a:solidFill>
            <a:schemeClr val="accent2">
              <a:hueOff val="0"/>
              <a:satOff val="0"/>
              <a:lumOff val="0"/>
              <a:alphaOff val="0"/>
            </a:schemeClr>
          </a:solidFill>
          <a:prstDash val="dash"/>
          <a:miter lim="800000"/>
        </a:ln>
        <a:effectLst/>
      </dgm:spPr>
    </dgm:pt>
    <dgm:pt modelId="{0213330A-446D-4ED1-9E17-BC601F5D7F59}" type="pres">
      <dgm:prSet presAssocID="{CADCB28C-670C-4673-A55C-6A0215789624}" presName="ConnectorPoint" presStyleLbl="fgAcc1" presStyleIdx="1" presStyleCnt="3"/>
      <dgm:spPr>
        <a:solidFill>
          <a:schemeClr val="lt1">
            <a:alpha val="90000"/>
            <a:hueOff val="0"/>
            <a:satOff val="0"/>
            <a:lumOff val="0"/>
            <a:alphaOff val="0"/>
          </a:schemeClr>
        </a:solidFill>
        <a:ln w="6350" cap="flat" cmpd="sng" algn="ctr">
          <a:noFill/>
          <a:prstDash val="solid"/>
          <a:miter lim="800000"/>
        </a:ln>
        <a:effectLst/>
      </dgm:spPr>
    </dgm:pt>
    <dgm:pt modelId="{36C3D9DF-EBF1-4E64-85B8-14CAE18A5291}" type="pres">
      <dgm:prSet presAssocID="{CADCB28C-670C-4673-A55C-6A0215789624}" presName="EmptyPlaceHolder" presStyleCnt="0"/>
      <dgm:spPr/>
    </dgm:pt>
    <dgm:pt modelId="{67A885BB-DB58-4B64-B7AB-061B156967A0}" type="pres">
      <dgm:prSet presAssocID="{F53E529D-2B3D-4252-937C-6CAED488078F}" presName="spaceBetweenRectangles" presStyleCnt="0"/>
      <dgm:spPr/>
    </dgm:pt>
    <dgm:pt modelId="{5AC5A52C-C1F0-4C03-BA11-055C45E5D109}" type="pres">
      <dgm:prSet presAssocID="{2FA08C5C-15F1-44E2-9D5C-28A49B473DBC}" presName="composite" presStyleCnt="0"/>
      <dgm:spPr/>
    </dgm:pt>
    <dgm:pt modelId="{0851FAAE-E624-4CCF-8A28-1228E7C27665}" type="pres">
      <dgm:prSet presAssocID="{2FA08C5C-15F1-44E2-9D5C-28A49B473DBC}" presName="L1TextContainer" presStyleLbl="revTx" presStyleIdx="2" presStyleCnt="3">
        <dgm:presLayoutVars>
          <dgm:chMax val="1"/>
          <dgm:chPref val="1"/>
          <dgm:bulletEnabled val="1"/>
        </dgm:presLayoutVars>
      </dgm:prSet>
      <dgm:spPr/>
    </dgm:pt>
    <dgm:pt modelId="{05FB11B7-E368-499D-A84F-3A5F96C7E4BD}" type="pres">
      <dgm:prSet presAssocID="{2FA08C5C-15F1-44E2-9D5C-28A49B473DBC}" presName="L2TextContainerWrapper" presStyleCnt="0">
        <dgm:presLayoutVars>
          <dgm:chMax val="0"/>
          <dgm:chPref val="0"/>
          <dgm:bulletEnabled val="1"/>
        </dgm:presLayoutVars>
      </dgm:prSet>
      <dgm:spPr/>
    </dgm:pt>
    <dgm:pt modelId="{BFF4710E-3E96-402B-B5FC-A3B7071624C2}" type="pres">
      <dgm:prSet presAssocID="{2FA08C5C-15F1-44E2-9D5C-28A49B473DBC}" presName="L2TextContainer" presStyleLbl="bgAccFollowNode1" presStyleIdx="2" presStyleCnt="3" custScaleX="97849" custScaleY="133517"/>
      <dgm:spPr/>
    </dgm:pt>
    <dgm:pt modelId="{87BC473D-7AE9-463B-B280-8D5DBE99A7AB}" type="pres">
      <dgm:prSet presAssocID="{2FA08C5C-15F1-44E2-9D5C-28A49B473DBC}" presName="FlexibleEmptyPlaceHolder" presStyleCnt="0"/>
      <dgm:spPr/>
    </dgm:pt>
    <dgm:pt modelId="{B6C4EB22-22C0-4ED7-A508-03DC0E9E5241}" type="pres">
      <dgm:prSet presAssocID="{2FA08C5C-15F1-44E2-9D5C-28A49B473DBC}" presName="ConnectLine" presStyleLbl="alignNode1" presStyleIdx="2" presStyleCnt="3"/>
      <dgm:spPr>
        <a:gradFill rotWithShape="0">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w="6350" cap="flat" cmpd="sng" algn="ctr">
          <a:solidFill>
            <a:schemeClr val="accent2">
              <a:hueOff val="0"/>
              <a:satOff val="0"/>
              <a:lumOff val="0"/>
              <a:alphaOff val="0"/>
            </a:schemeClr>
          </a:solidFill>
          <a:prstDash val="dash"/>
          <a:miter lim="800000"/>
        </a:ln>
        <a:effectLst/>
      </dgm:spPr>
    </dgm:pt>
    <dgm:pt modelId="{571DFA55-F2EC-4014-8E08-9C84833A2F75}" type="pres">
      <dgm:prSet presAssocID="{2FA08C5C-15F1-44E2-9D5C-28A49B473DBC}" presName="ConnectorPoint" presStyleLbl="fgAcc1" presStyleIdx="2" presStyleCnt="3" custLinFactY="-7967" custLinFactNeighborY="-100000"/>
      <dgm:spPr>
        <a:solidFill>
          <a:schemeClr val="lt1">
            <a:alpha val="90000"/>
            <a:hueOff val="0"/>
            <a:satOff val="0"/>
            <a:lumOff val="0"/>
            <a:alphaOff val="0"/>
          </a:schemeClr>
        </a:solidFill>
        <a:ln w="6350" cap="flat" cmpd="sng" algn="ctr">
          <a:noFill/>
          <a:prstDash val="solid"/>
          <a:miter lim="800000"/>
        </a:ln>
        <a:effectLst/>
      </dgm:spPr>
    </dgm:pt>
    <dgm:pt modelId="{B76ADBD0-B782-43EB-90D7-ECB470BDC347}" type="pres">
      <dgm:prSet presAssocID="{2FA08C5C-15F1-44E2-9D5C-28A49B473DBC}" presName="EmptyPlaceHolder" presStyleCnt="0"/>
      <dgm:spPr/>
    </dgm:pt>
  </dgm:ptLst>
  <dgm:cxnLst>
    <dgm:cxn modelId="{A6CB9D1F-B670-4BEB-96F3-44E46B6A307C}" srcId="{7B92C893-AF09-4E51-B371-655ECC3F9C2A}" destId="{CADCB28C-670C-4673-A55C-6A0215789624}" srcOrd="1" destOrd="0" parTransId="{E62B7B66-FBE4-4386-B4AA-838B8D847EF7}" sibTransId="{F53E529D-2B3D-4252-937C-6CAED488078F}"/>
    <dgm:cxn modelId="{48D91530-9EFF-48EA-982A-8D02E4E9DE69}" type="presOf" srcId="{3EFA271D-A2A0-4A13-81F9-5D175AE53CB1}" destId="{BFF4710E-3E96-402B-B5FC-A3B7071624C2}" srcOrd="0" destOrd="0" presId="urn:microsoft.com/office/officeart/2017/3/layout/HorizontalPathTimeline"/>
    <dgm:cxn modelId="{F4EA955B-2C85-4A16-8A2C-348C62FF9A90}" srcId="{7B92C893-AF09-4E51-B371-655ECC3F9C2A}" destId="{2FA08C5C-15F1-44E2-9D5C-28A49B473DBC}" srcOrd="2" destOrd="0" parTransId="{CB1CF833-63D3-4480-AA76-BB08F555E659}" sibTransId="{19B2A281-66BE-4119-986D-10478ACF3D3E}"/>
    <dgm:cxn modelId="{38DF0F43-5FFE-4A78-BA3D-5C864F80BD9A}" type="presOf" srcId="{7B92C893-AF09-4E51-B371-655ECC3F9C2A}" destId="{C4F75E97-0181-4F0D-A6EB-16CB96595B2C}" srcOrd="0" destOrd="0" presId="urn:microsoft.com/office/officeart/2017/3/layout/HorizontalPathTimeline"/>
    <dgm:cxn modelId="{1548F671-10B6-431C-8EE7-02BA5A6D269F}" srcId="{CADCB28C-670C-4673-A55C-6A0215789624}" destId="{A3D26712-574B-4CB1-8216-FF02380836F7}" srcOrd="0" destOrd="0" parTransId="{1FEB084E-AF1C-4A05-992F-4823A50338D6}" sibTransId="{830662F7-72B4-42BD-ABF6-9C7AC66F2A30}"/>
    <dgm:cxn modelId="{52C5BB7E-5FAB-4E2A-9787-071BB05851FE}" srcId="{7B92C893-AF09-4E51-B371-655ECC3F9C2A}" destId="{66B0E6E6-B232-415A-BE8D-20329678A6B7}" srcOrd="0" destOrd="0" parTransId="{F48B9BD2-7E53-4B39-8324-D0D02FD68819}" sibTransId="{58876926-58E9-4624-B020-AAC44FE75382}"/>
    <dgm:cxn modelId="{D4142082-64E2-4C10-B1AA-8BFFC4189ABB}" type="presOf" srcId="{CADCB28C-670C-4673-A55C-6A0215789624}" destId="{37D665FD-DE13-43C4-8C62-46747F1C6BC8}" srcOrd="0" destOrd="0" presId="urn:microsoft.com/office/officeart/2017/3/layout/HorizontalPathTimeline"/>
    <dgm:cxn modelId="{2BBA7093-2BF1-4358-B443-A3E5E1D90FE7}" srcId="{2FA08C5C-15F1-44E2-9D5C-28A49B473DBC}" destId="{3EFA271D-A2A0-4A13-81F9-5D175AE53CB1}" srcOrd="0" destOrd="0" parTransId="{ECEA04D6-5BE9-48CD-BAB0-B74E0E846D6C}" sibTransId="{73838EEA-22A6-45D3-9F8C-26FE733C495A}"/>
    <dgm:cxn modelId="{AF7933B3-B004-459D-BFB1-06629C342326}" type="presOf" srcId="{A3D26712-574B-4CB1-8216-FF02380836F7}" destId="{49596D23-5113-488C-AA56-DB93749F6CC3}" srcOrd="0" destOrd="0" presId="urn:microsoft.com/office/officeart/2017/3/layout/HorizontalPathTimeline"/>
    <dgm:cxn modelId="{374BDFC0-B33D-4BF4-93BB-7A67C24631FF}" type="presOf" srcId="{F6EA44BC-FD00-4A7C-87A9-5EF71FD4AFAD}" destId="{008E4DA0-71E3-4227-81F8-EDEE48E4D3CB}" srcOrd="0" destOrd="0" presId="urn:microsoft.com/office/officeart/2017/3/layout/HorizontalPathTimeline"/>
    <dgm:cxn modelId="{62DEFCC3-6956-467A-AC41-8B98E65E4F7B}" srcId="{66B0E6E6-B232-415A-BE8D-20329678A6B7}" destId="{F6EA44BC-FD00-4A7C-87A9-5EF71FD4AFAD}" srcOrd="0" destOrd="0" parTransId="{B803FFED-0182-41BB-9500-1DB28AB4A674}" sibTransId="{AD6BC4EA-23C6-4502-A43E-8D5FB0B13D7D}"/>
    <dgm:cxn modelId="{DC33B0E5-B86C-4C2C-A073-44E6A646DDEC}" type="presOf" srcId="{66B0E6E6-B232-415A-BE8D-20329678A6B7}" destId="{338BF8EF-F8D7-453C-935D-AD5384FFC9B3}" srcOrd="0" destOrd="0" presId="urn:microsoft.com/office/officeart/2017/3/layout/HorizontalPathTimeline"/>
    <dgm:cxn modelId="{DD9F8DEA-CB3C-40F1-A262-25605F51AD96}" type="presOf" srcId="{2FA08C5C-15F1-44E2-9D5C-28A49B473DBC}" destId="{0851FAAE-E624-4CCF-8A28-1228E7C27665}" srcOrd="0" destOrd="0" presId="urn:microsoft.com/office/officeart/2017/3/layout/HorizontalPathTimeline"/>
    <dgm:cxn modelId="{030632A6-5997-49F1-BBD3-C0ECE8DAD207}" type="presParOf" srcId="{C4F75E97-0181-4F0D-A6EB-16CB96595B2C}" destId="{CBE4EBBF-CE61-400C-ADD2-2EB7222096C2}" srcOrd="0" destOrd="0" presId="urn:microsoft.com/office/officeart/2017/3/layout/HorizontalPathTimeline"/>
    <dgm:cxn modelId="{8ECF912D-CA95-4F10-B9DC-7F3A5562DE88}" type="presParOf" srcId="{C4F75E97-0181-4F0D-A6EB-16CB96595B2C}" destId="{E5384232-12AF-46BC-945C-9F7B8B53C4CB}" srcOrd="1" destOrd="0" presId="urn:microsoft.com/office/officeart/2017/3/layout/HorizontalPathTimeline"/>
    <dgm:cxn modelId="{6E7E232B-C80D-4331-9829-441B2463A482}" type="presParOf" srcId="{E5384232-12AF-46BC-945C-9F7B8B53C4CB}" destId="{43A47826-2F3B-48D6-A61B-D7A8945C49DD}" srcOrd="0" destOrd="0" presId="urn:microsoft.com/office/officeart/2017/3/layout/HorizontalPathTimeline"/>
    <dgm:cxn modelId="{5BD82351-3EB7-48A1-AB2A-84635D40BC51}" type="presParOf" srcId="{43A47826-2F3B-48D6-A61B-D7A8945C49DD}" destId="{338BF8EF-F8D7-453C-935D-AD5384FFC9B3}" srcOrd="0" destOrd="0" presId="urn:microsoft.com/office/officeart/2017/3/layout/HorizontalPathTimeline"/>
    <dgm:cxn modelId="{174ED11C-A961-4E57-A7E3-2F28031EC2B7}" type="presParOf" srcId="{43A47826-2F3B-48D6-A61B-D7A8945C49DD}" destId="{02D565D1-E09F-4FCB-A116-C00A1D3EF12D}" srcOrd="1" destOrd="0" presId="urn:microsoft.com/office/officeart/2017/3/layout/HorizontalPathTimeline"/>
    <dgm:cxn modelId="{84B15C55-D6C3-49C7-9C5C-F62CA0609169}" type="presParOf" srcId="{02D565D1-E09F-4FCB-A116-C00A1D3EF12D}" destId="{008E4DA0-71E3-4227-81F8-EDEE48E4D3CB}" srcOrd="0" destOrd="0" presId="urn:microsoft.com/office/officeart/2017/3/layout/HorizontalPathTimeline"/>
    <dgm:cxn modelId="{59F07EDC-C463-47D6-9930-99FFB60DEBDD}" type="presParOf" srcId="{02D565D1-E09F-4FCB-A116-C00A1D3EF12D}" destId="{896C522F-8DC6-4C16-958B-E43AFF73CF5F}" srcOrd="1" destOrd="0" presId="urn:microsoft.com/office/officeart/2017/3/layout/HorizontalPathTimeline"/>
    <dgm:cxn modelId="{0FE17F0C-C6E0-47F0-BF48-736270A9D436}" type="presParOf" srcId="{43A47826-2F3B-48D6-A61B-D7A8945C49DD}" destId="{A913F6F0-2111-4AB9-8BBC-B4330A18E5DC}" srcOrd="2" destOrd="0" presId="urn:microsoft.com/office/officeart/2017/3/layout/HorizontalPathTimeline"/>
    <dgm:cxn modelId="{0296E799-A91E-494B-9826-95F6DFF282C2}" type="presParOf" srcId="{43A47826-2F3B-48D6-A61B-D7A8945C49DD}" destId="{CBDD5A4C-8A8F-499C-9B17-E9F878C3E0AA}" srcOrd="3" destOrd="0" presId="urn:microsoft.com/office/officeart/2017/3/layout/HorizontalPathTimeline"/>
    <dgm:cxn modelId="{0910A733-8D7F-4E96-8305-304C6C07E37B}" type="presParOf" srcId="{43A47826-2F3B-48D6-A61B-D7A8945C49DD}" destId="{88647C07-952D-4007-8E0B-D2C7FF019E76}" srcOrd="4" destOrd="0" presId="urn:microsoft.com/office/officeart/2017/3/layout/HorizontalPathTimeline"/>
    <dgm:cxn modelId="{35F92431-6131-450F-A73B-B6A73DB1F20E}" type="presParOf" srcId="{E5384232-12AF-46BC-945C-9F7B8B53C4CB}" destId="{89169520-A2DF-4B77-B344-7BED24FFAF69}" srcOrd="1" destOrd="0" presId="urn:microsoft.com/office/officeart/2017/3/layout/HorizontalPathTimeline"/>
    <dgm:cxn modelId="{9FD60AAC-6C60-48A5-8A73-1D98D498D256}" type="presParOf" srcId="{E5384232-12AF-46BC-945C-9F7B8B53C4CB}" destId="{8BE89565-319F-4C26-BFCF-D1E45B27BE6E}" srcOrd="2" destOrd="0" presId="urn:microsoft.com/office/officeart/2017/3/layout/HorizontalPathTimeline"/>
    <dgm:cxn modelId="{3035D0F8-6BA4-4881-860B-E5C4DEF3204F}" type="presParOf" srcId="{8BE89565-319F-4C26-BFCF-D1E45B27BE6E}" destId="{37D665FD-DE13-43C4-8C62-46747F1C6BC8}" srcOrd="0" destOrd="0" presId="urn:microsoft.com/office/officeart/2017/3/layout/HorizontalPathTimeline"/>
    <dgm:cxn modelId="{07AFE00C-D925-477A-B580-A7B39CA147ED}" type="presParOf" srcId="{8BE89565-319F-4C26-BFCF-D1E45B27BE6E}" destId="{77FD4999-00D1-4550-AD6B-D1FB89A6B318}" srcOrd="1" destOrd="0" presId="urn:microsoft.com/office/officeart/2017/3/layout/HorizontalPathTimeline"/>
    <dgm:cxn modelId="{8F99FD42-6AE6-4E21-BEA1-074ECC77CD2E}" type="presParOf" srcId="{77FD4999-00D1-4550-AD6B-D1FB89A6B318}" destId="{49596D23-5113-488C-AA56-DB93749F6CC3}" srcOrd="0" destOrd="0" presId="urn:microsoft.com/office/officeart/2017/3/layout/HorizontalPathTimeline"/>
    <dgm:cxn modelId="{B1B8934E-0087-4D16-8DD6-06EE33032636}" type="presParOf" srcId="{77FD4999-00D1-4550-AD6B-D1FB89A6B318}" destId="{D6AC3051-30B4-48EA-BE2B-B89422B2DC95}" srcOrd="1" destOrd="0" presId="urn:microsoft.com/office/officeart/2017/3/layout/HorizontalPathTimeline"/>
    <dgm:cxn modelId="{B4023221-621F-4FBA-8931-867F239E1BAD}" type="presParOf" srcId="{8BE89565-319F-4C26-BFCF-D1E45B27BE6E}" destId="{44C76C89-0E79-42DD-8CC1-DCDF7491474A}" srcOrd="2" destOrd="0" presId="urn:microsoft.com/office/officeart/2017/3/layout/HorizontalPathTimeline"/>
    <dgm:cxn modelId="{4DBCAA2F-0F40-4D9C-9946-19BE0B587391}" type="presParOf" srcId="{8BE89565-319F-4C26-BFCF-D1E45B27BE6E}" destId="{0213330A-446D-4ED1-9E17-BC601F5D7F59}" srcOrd="3" destOrd="0" presId="urn:microsoft.com/office/officeart/2017/3/layout/HorizontalPathTimeline"/>
    <dgm:cxn modelId="{D212F4CE-FA68-4D5D-AE2C-540AD339D015}" type="presParOf" srcId="{8BE89565-319F-4C26-BFCF-D1E45B27BE6E}" destId="{36C3D9DF-EBF1-4E64-85B8-14CAE18A5291}" srcOrd="4" destOrd="0" presId="urn:microsoft.com/office/officeart/2017/3/layout/HorizontalPathTimeline"/>
    <dgm:cxn modelId="{0CE0A248-2ABB-496E-80B9-545FC31AC28C}" type="presParOf" srcId="{E5384232-12AF-46BC-945C-9F7B8B53C4CB}" destId="{67A885BB-DB58-4B64-B7AB-061B156967A0}" srcOrd="3" destOrd="0" presId="urn:microsoft.com/office/officeart/2017/3/layout/HorizontalPathTimeline"/>
    <dgm:cxn modelId="{F7440A3C-0B86-48C0-91F3-5AE3BD4F088E}" type="presParOf" srcId="{E5384232-12AF-46BC-945C-9F7B8B53C4CB}" destId="{5AC5A52C-C1F0-4C03-BA11-055C45E5D109}" srcOrd="4" destOrd="0" presId="urn:microsoft.com/office/officeart/2017/3/layout/HorizontalPathTimeline"/>
    <dgm:cxn modelId="{37525D8E-B0E2-47DC-AC90-227F2F4C7BC2}" type="presParOf" srcId="{5AC5A52C-C1F0-4C03-BA11-055C45E5D109}" destId="{0851FAAE-E624-4CCF-8A28-1228E7C27665}" srcOrd="0" destOrd="0" presId="urn:microsoft.com/office/officeart/2017/3/layout/HorizontalPathTimeline"/>
    <dgm:cxn modelId="{E0DCC0B6-BCA1-4899-A003-243CDA8DDBCB}" type="presParOf" srcId="{5AC5A52C-C1F0-4C03-BA11-055C45E5D109}" destId="{05FB11B7-E368-499D-A84F-3A5F96C7E4BD}" srcOrd="1" destOrd="0" presId="urn:microsoft.com/office/officeart/2017/3/layout/HorizontalPathTimeline"/>
    <dgm:cxn modelId="{1CDCC1A6-7B74-4B34-827E-BBC251C54D58}" type="presParOf" srcId="{05FB11B7-E368-499D-A84F-3A5F96C7E4BD}" destId="{BFF4710E-3E96-402B-B5FC-A3B7071624C2}" srcOrd="0" destOrd="0" presId="urn:microsoft.com/office/officeart/2017/3/layout/HorizontalPathTimeline"/>
    <dgm:cxn modelId="{79BE9D4C-E169-4C54-84C3-E9A5D453E2F8}" type="presParOf" srcId="{05FB11B7-E368-499D-A84F-3A5F96C7E4BD}" destId="{87BC473D-7AE9-463B-B280-8D5DBE99A7AB}" srcOrd="1" destOrd="0" presId="urn:microsoft.com/office/officeart/2017/3/layout/HorizontalPathTimeline"/>
    <dgm:cxn modelId="{555491FD-9A57-42A2-8A9F-E64DA034541F}" type="presParOf" srcId="{5AC5A52C-C1F0-4C03-BA11-055C45E5D109}" destId="{B6C4EB22-22C0-4ED7-A508-03DC0E9E5241}" srcOrd="2" destOrd="0" presId="urn:microsoft.com/office/officeart/2017/3/layout/HorizontalPathTimeline"/>
    <dgm:cxn modelId="{9785848C-EE63-4441-B33F-F197842B4D49}" type="presParOf" srcId="{5AC5A52C-C1F0-4C03-BA11-055C45E5D109}" destId="{571DFA55-F2EC-4014-8E08-9C84833A2F75}" srcOrd="3" destOrd="0" presId="urn:microsoft.com/office/officeart/2017/3/layout/HorizontalPathTimeline"/>
    <dgm:cxn modelId="{9B66CE82-03E1-4691-91A1-5289A1743DB8}" type="presParOf" srcId="{5AC5A52C-C1F0-4C03-BA11-055C45E5D109}" destId="{B76ADBD0-B782-43EB-90D7-ECB470BDC347}" srcOrd="4" destOrd="0" presId="urn:microsoft.com/office/officeart/2017/3/layout/HorizontalPathTimeline"/>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8BF8EF-F8D7-453C-935D-AD5384FFC9B3}">
      <dsp:nvSpPr>
        <dsp:cNvPr id="0" name=""/>
        <dsp:cNvSpPr/>
      </dsp:nvSpPr>
      <dsp:spPr>
        <a:xfrm>
          <a:off x="267868" y="2336668"/>
          <a:ext cx="2057519" cy="4917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889000">
            <a:lnSpc>
              <a:spcPct val="90000"/>
            </a:lnSpc>
            <a:spcBef>
              <a:spcPct val="0"/>
            </a:spcBef>
            <a:spcAft>
              <a:spcPct val="35000"/>
            </a:spcAft>
            <a:buNone/>
            <a:defRPr b="1"/>
          </a:pPr>
          <a:r>
            <a:rPr lang="en-US" sz="2000" kern="1200" dirty="0">
              <a:latin typeface="Roboto" panose="02000000000000000000" pitchFamily="2" charset="0"/>
              <a:ea typeface="Roboto" panose="02000000000000000000" pitchFamily="2" charset="0"/>
              <a:cs typeface="Roboto" panose="02000000000000000000" pitchFamily="2" charset="0"/>
            </a:rPr>
            <a:t>2001</a:t>
          </a:r>
        </a:p>
      </dsp:txBody>
      <dsp:txXfrm>
        <a:off x="267868" y="2336668"/>
        <a:ext cx="2057519" cy="491701"/>
      </dsp:txXfrm>
    </dsp:sp>
    <dsp:sp modelId="{CBE4EBBF-CE61-400C-ADD2-2EB7222096C2}">
      <dsp:nvSpPr>
        <dsp:cNvPr id="0" name=""/>
        <dsp:cNvSpPr/>
      </dsp:nvSpPr>
      <dsp:spPr>
        <a:xfrm>
          <a:off x="0" y="2088642"/>
          <a:ext cx="5537433" cy="174053"/>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008E4DA0-71E3-4227-81F8-EDEE48E4D3CB}">
      <dsp:nvSpPr>
        <dsp:cNvPr id="0" name=""/>
        <dsp:cNvSpPr/>
      </dsp:nvSpPr>
      <dsp:spPr>
        <a:xfrm>
          <a:off x="93586" y="254459"/>
          <a:ext cx="2263271" cy="1348914"/>
        </a:xfrm>
        <a:prstGeom prst="rect">
          <a:avLst/>
        </a:prstGeom>
        <a:solidFill>
          <a:schemeClr val="accent2">
            <a:alpha val="90000"/>
            <a:tint val="40000"/>
            <a:hueOff val="0"/>
            <a:satOff val="0"/>
            <a:lumOff val="0"/>
            <a:alphaOff val="0"/>
          </a:schemeClr>
        </a:solidFill>
        <a:ln w="6350" cap="flat" cmpd="sng" algn="ctr">
          <a:solidFill>
            <a:schemeClr val="accent2">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28600" tIns="228600" rIns="228600" bIns="228600" numCol="1" spcCol="1270" anchor="ctr" anchorCtr="0">
          <a:noAutofit/>
        </a:bodyPr>
        <a:lstStyle/>
        <a:p>
          <a:pPr marL="0" lvl="0" indent="0" algn="l" defTabSz="1066800">
            <a:lnSpc>
              <a:spcPct val="90000"/>
            </a:lnSpc>
            <a:spcBef>
              <a:spcPct val="0"/>
            </a:spcBef>
            <a:spcAft>
              <a:spcPct val="35000"/>
            </a:spcAft>
            <a:buNone/>
          </a:pPr>
          <a:r>
            <a:rPr lang="en-US" sz="2400" kern="1200" dirty="0">
              <a:latin typeface="Roboto" panose="02000000000000000000" pitchFamily="2" charset="0"/>
              <a:ea typeface="Roboto" panose="02000000000000000000" pitchFamily="2" charset="0"/>
              <a:cs typeface="Roboto" panose="02000000000000000000" pitchFamily="2" charset="0"/>
            </a:rPr>
            <a:t>424,000  working in sheltered work</a:t>
          </a:r>
        </a:p>
      </dsp:txBody>
      <dsp:txXfrm>
        <a:off x="93586" y="254459"/>
        <a:ext cx="2263271" cy="1348914"/>
      </dsp:txXfrm>
    </dsp:sp>
    <dsp:sp modelId="{A913F6F0-2111-4AB9-8BBC-B4330A18E5DC}">
      <dsp:nvSpPr>
        <dsp:cNvPr id="0" name=""/>
        <dsp:cNvSpPr/>
      </dsp:nvSpPr>
      <dsp:spPr>
        <a:xfrm>
          <a:off x="1296628" y="1348914"/>
          <a:ext cx="0" cy="739727"/>
        </a:xfrm>
        <a:prstGeom prst="line">
          <a:avLst/>
        </a:prstGeom>
        <a:gradFill rotWithShape="0">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w="6350" cap="flat" cmpd="sng" algn="ctr">
          <a:solidFill>
            <a:schemeClr val="accent2">
              <a:hueOff val="0"/>
              <a:satOff val="0"/>
              <a:lumOff val="0"/>
              <a:alphaOff val="0"/>
            </a:schemeClr>
          </a:solidFill>
          <a:prstDash val="dash"/>
          <a:miter lim="800000"/>
        </a:ln>
        <a:effectLst/>
      </dsp:spPr>
      <dsp:style>
        <a:lnRef idx="1">
          <a:scrgbClr r="0" g="0" b="0"/>
        </a:lnRef>
        <a:fillRef idx="3">
          <a:scrgbClr r="0" g="0" b="0"/>
        </a:fillRef>
        <a:effectRef idx="2">
          <a:scrgbClr r="0" g="0" b="0"/>
        </a:effectRef>
        <a:fontRef idx="minor">
          <a:schemeClr val="lt1"/>
        </a:fontRef>
      </dsp:style>
    </dsp:sp>
    <dsp:sp modelId="{37D665FD-DE13-43C4-8C62-46747F1C6BC8}">
      <dsp:nvSpPr>
        <dsp:cNvPr id="0" name=""/>
        <dsp:cNvSpPr/>
      </dsp:nvSpPr>
      <dsp:spPr>
        <a:xfrm>
          <a:off x="1739956" y="1522968"/>
          <a:ext cx="2057519" cy="4917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889000">
            <a:lnSpc>
              <a:spcPct val="90000"/>
            </a:lnSpc>
            <a:spcBef>
              <a:spcPct val="0"/>
            </a:spcBef>
            <a:spcAft>
              <a:spcPct val="35000"/>
            </a:spcAft>
            <a:buNone/>
            <a:defRPr b="1"/>
          </a:pPr>
          <a:r>
            <a:rPr lang="en-US" sz="2000" kern="1200" dirty="0">
              <a:latin typeface="Roboto" panose="02000000000000000000" pitchFamily="2" charset="0"/>
              <a:ea typeface="Roboto" panose="02000000000000000000" pitchFamily="2" charset="0"/>
              <a:cs typeface="Roboto" panose="02000000000000000000" pitchFamily="2" charset="0"/>
            </a:rPr>
            <a:t>2019</a:t>
          </a:r>
        </a:p>
      </dsp:txBody>
      <dsp:txXfrm>
        <a:off x="1739956" y="1522968"/>
        <a:ext cx="2057519" cy="491701"/>
      </dsp:txXfrm>
    </dsp:sp>
    <dsp:sp modelId="{49596D23-5113-488C-AA56-DB93749F6CC3}">
      <dsp:nvSpPr>
        <dsp:cNvPr id="0" name=""/>
        <dsp:cNvSpPr/>
      </dsp:nvSpPr>
      <dsp:spPr>
        <a:xfrm>
          <a:off x="1296628" y="3002423"/>
          <a:ext cx="2944176" cy="1308038"/>
        </a:xfrm>
        <a:prstGeom prst="rect">
          <a:avLst/>
        </a:prstGeom>
        <a:solidFill>
          <a:schemeClr val="accent2">
            <a:alpha val="90000"/>
            <a:tint val="40000"/>
            <a:hueOff val="0"/>
            <a:satOff val="0"/>
            <a:lumOff val="0"/>
            <a:alphaOff val="0"/>
          </a:schemeClr>
        </a:solidFill>
        <a:ln w="6350" cap="flat" cmpd="sng" algn="ctr">
          <a:solidFill>
            <a:schemeClr val="accent2">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28600" tIns="228600" rIns="228600" bIns="228600" numCol="1" spcCol="1270" anchor="ctr" anchorCtr="0">
          <a:noAutofit/>
        </a:bodyPr>
        <a:lstStyle/>
        <a:p>
          <a:pPr marL="0" lvl="0" indent="0" algn="l" defTabSz="1066800">
            <a:lnSpc>
              <a:spcPct val="90000"/>
            </a:lnSpc>
            <a:spcBef>
              <a:spcPct val="0"/>
            </a:spcBef>
            <a:spcAft>
              <a:spcPct val="35000"/>
            </a:spcAft>
            <a:buNone/>
          </a:pPr>
          <a:r>
            <a:rPr lang="en-US" sz="2400" kern="1200" dirty="0">
              <a:latin typeface="Roboto" panose="02000000000000000000" pitchFamily="2" charset="0"/>
              <a:ea typeface="Roboto" panose="02000000000000000000" pitchFamily="2" charset="0"/>
              <a:cs typeface="Roboto" panose="02000000000000000000" pitchFamily="2" charset="0"/>
            </a:rPr>
            <a:t>Approximately 120,000 in sheltered work</a:t>
          </a:r>
        </a:p>
      </dsp:txBody>
      <dsp:txXfrm>
        <a:off x="1296628" y="3002423"/>
        <a:ext cx="2944176" cy="1308038"/>
      </dsp:txXfrm>
    </dsp:sp>
    <dsp:sp modelId="{44C76C89-0E79-42DD-8CC1-DCDF7491474A}">
      <dsp:nvSpPr>
        <dsp:cNvPr id="0" name=""/>
        <dsp:cNvSpPr/>
      </dsp:nvSpPr>
      <dsp:spPr>
        <a:xfrm>
          <a:off x="2768716" y="2262695"/>
          <a:ext cx="0" cy="739727"/>
        </a:xfrm>
        <a:prstGeom prst="line">
          <a:avLst/>
        </a:prstGeom>
        <a:gradFill rotWithShape="0">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w="6350" cap="flat" cmpd="sng" algn="ctr">
          <a:solidFill>
            <a:schemeClr val="accent2">
              <a:hueOff val="0"/>
              <a:satOff val="0"/>
              <a:lumOff val="0"/>
              <a:alphaOff val="0"/>
            </a:schemeClr>
          </a:solidFill>
          <a:prstDash val="dash"/>
          <a:miter lim="800000"/>
        </a:ln>
        <a:effectLst/>
      </dsp:spPr>
      <dsp:style>
        <a:lnRef idx="1">
          <a:scrgbClr r="0" g="0" b="0"/>
        </a:lnRef>
        <a:fillRef idx="3">
          <a:scrgbClr r="0" g="0" b="0"/>
        </a:fillRef>
        <a:effectRef idx="2">
          <a:scrgbClr r="0" g="0" b="0"/>
        </a:effectRef>
        <a:fontRef idx="minor">
          <a:schemeClr val="lt1"/>
        </a:fontRef>
      </dsp:style>
    </dsp:sp>
    <dsp:sp modelId="{CBDD5A4C-8A8F-499C-9B17-E9F878C3E0AA}">
      <dsp:nvSpPr>
        <dsp:cNvPr id="0" name=""/>
        <dsp:cNvSpPr/>
      </dsp:nvSpPr>
      <dsp:spPr>
        <a:xfrm>
          <a:off x="1242236" y="2121277"/>
          <a:ext cx="108783" cy="108783"/>
        </a:xfrm>
        <a:prstGeom prst="ellipse">
          <a:avLst/>
        </a:prstGeom>
        <a:solidFill>
          <a:schemeClr val="lt1">
            <a:alpha val="90000"/>
            <a:hueOff val="0"/>
            <a:satOff val="0"/>
            <a:lumOff val="0"/>
            <a:alphaOff val="0"/>
          </a:schemeClr>
        </a:solidFill>
        <a:ln w="6350" cap="flat" cmpd="sng" algn="ctr">
          <a:noFill/>
          <a:prstDash val="solid"/>
          <a:miter lim="800000"/>
        </a:ln>
        <a:effectLst/>
      </dsp:spPr>
      <dsp:style>
        <a:lnRef idx="1">
          <a:scrgbClr r="0" g="0" b="0"/>
        </a:lnRef>
        <a:fillRef idx="1">
          <a:scrgbClr r="0" g="0" b="0"/>
        </a:fillRef>
        <a:effectRef idx="0">
          <a:scrgbClr r="0" g="0" b="0"/>
        </a:effectRef>
        <a:fontRef idx="minor"/>
      </dsp:style>
    </dsp:sp>
    <dsp:sp modelId="{0213330A-446D-4ED1-9E17-BC601F5D7F59}">
      <dsp:nvSpPr>
        <dsp:cNvPr id="0" name=""/>
        <dsp:cNvSpPr/>
      </dsp:nvSpPr>
      <dsp:spPr>
        <a:xfrm>
          <a:off x="2714324" y="2121277"/>
          <a:ext cx="108783" cy="108783"/>
        </a:xfrm>
        <a:prstGeom prst="ellipse">
          <a:avLst/>
        </a:prstGeom>
        <a:solidFill>
          <a:schemeClr val="lt1">
            <a:alpha val="90000"/>
            <a:hueOff val="0"/>
            <a:satOff val="0"/>
            <a:lumOff val="0"/>
            <a:alphaOff val="0"/>
          </a:schemeClr>
        </a:solidFill>
        <a:ln w="6350" cap="flat" cmpd="sng" algn="ctr">
          <a:noFill/>
          <a:prstDash val="solid"/>
          <a:miter lim="800000"/>
        </a:ln>
        <a:effectLst/>
      </dsp:spPr>
      <dsp:style>
        <a:lnRef idx="1">
          <a:scrgbClr r="0" g="0" b="0"/>
        </a:lnRef>
        <a:fillRef idx="1">
          <a:scrgbClr r="0" g="0" b="0"/>
        </a:fillRef>
        <a:effectRef idx="0">
          <a:scrgbClr r="0" g="0" b="0"/>
        </a:effectRef>
        <a:fontRef idx="minor"/>
      </dsp:style>
    </dsp:sp>
    <dsp:sp modelId="{0851FAAE-E624-4CCF-8A28-1228E7C27665}">
      <dsp:nvSpPr>
        <dsp:cNvPr id="0" name=""/>
        <dsp:cNvSpPr/>
      </dsp:nvSpPr>
      <dsp:spPr>
        <a:xfrm>
          <a:off x="3212045" y="2449697"/>
          <a:ext cx="2057519" cy="4917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889000">
            <a:lnSpc>
              <a:spcPct val="90000"/>
            </a:lnSpc>
            <a:spcBef>
              <a:spcPct val="0"/>
            </a:spcBef>
            <a:spcAft>
              <a:spcPct val="35000"/>
            </a:spcAft>
            <a:buNone/>
            <a:defRPr b="1"/>
          </a:pPr>
          <a:r>
            <a:rPr lang="en-US" sz="2000" kern="1200" dirty="0">
              <a:latin typeface="Roboto" panose="02000000000000000000" pitchFamily="2" charset="0"/>
              <a:ea typeface="Roboto" panose="02000000000000000000" pitchFamily="2" charset="0"/>
              <a:cs typeface="Roboto" panose="02000000000000000000" pitchFamily="2" charset="0"/>
            </a:rPr>
            <a:t>2023</a:t>
          </a:r>
        </a:p>
      </dsp:txBody>
      <dsp:txXfrm>
        <a:off x="3212045" y="2449697"/>
        <a:ext cx="2057519" cy="491701"/>
      </dsp:txXfrm>
    </dsp:sp>
    <dsp:sp modelId="{BFF4710E-3E96-402B-B5FC-A3B7071624C2}">
      <dsp:nvSpPr>
        <dsp:cNvPr id="0" name=""/>
        <dsp:cNvSpPr/>
      </dsp:nvSpPr>
      <dsp:spPr>
        <a:xfrm>
          <a:off x="3133033" y="-113028"/>
          <a:ext cx="2171191" cy="1801030"/>
        </a:xfrm>
        <a:prstGeom prst="rect">
          <a:avLst/>
        </a:prstGeom>
        <a:solidFill>
          <a:schemeClr val="accent2">
            <a:alpha val="90000"/>
            <a:tint val="40000"/>
            <a:hueOff val="0"/>
            <a:satOff val="0"/>
            <a:lumOff val="0"/>
            <a:alphaOff val="0"/>
          </a:schemeClr>
        </a:solidFill>
        <a:ln w="6350" cap="flat" cmpd="sng" algn="ctr">
          <a:solidFill>
            <a:schemeClr val="accent2">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28600" tIns="228600" rIns="228600" bIns="228600" numCol="1" spcCol="1270" anchor="ctr" anchorCtr="0">
          <a:noAutofit/>
        </a:bodyPr>
        <a:lstStyle/>
        <a:p>
          <a:pPr marL="0" lvl="0" indent="0" algn="l" defTabSz="1066800">
            <a:lnSpc>
              <a:spcPct val="90000"/>
            </a:lnSpc>
            <a:spcBef>
              <a:spcPct val="0"/>
            </a:spcBef>
            <a:spcAft>
              <a:spcPct val="35000"/>
            </a:spcAft>
            <a:buNone/>
          </a:pPr>
          <a:r>
            <a:rPr lang="en-US" sz="2400" kern="1200" dirty="0">
              <a:latin typeface="Roboto" panose="02000000000000000000" pitchFamily="2" charset="0"/>
              <a:ea typeface="Roboto" panose="02000000000000000000" pitchFamily="2" charset="0"/>
              <a:cs typeface="Roboto" panose="02000000000000000000" pitchFamily="2" charset="0"/>
            </a:rPr>
            <a:t>Data incomplete, but 40,000 at minimum</a:t>
          </a:r>
        </a:p>
      </dsp:txBody>
      <dsp:txXfrm>
        <a:off x="3133033" y="-113028"/>
        <a:ext cx="2171191" cy="1801030"/>
      </dsp:txXfrm>
    </dsp:sp>
    <dsp:sp modelId="{B6C4EB22-22C0-4ED7-A508-03DC0E9E5241}">
      <dsp:nvSpPr>
        <dsp:cNvPr id="0" name=""/>
        <dsp:cNvSpPr/>
      </dsp:nvSpPr>
      <dsp:spPr>
        <a:xfrm>
          <a:off x="4240804" y="1461943"/>
          <a:ext cx="0" cy="739727"/>
        </a:xfrm>
        <a:prstGeom prst="line">
          <a:avLst/>
        </a:prstGeom>
        <a:gradFill rotWithShape="0">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w="6350" cap="flat" cmpd="sng" algn="ctr">
          <a:solidFill>
            <a:schemeClr val="accent2">
              <a:hueOff val="0"/>
              <a:satOff val="0"/>
              <a:lumOff val="0"/>
              <a:alphaOff val="0"/>
            </a:schemeClr>
          </a:solidFill>
          <a:prstDash val="dash"/>
          <a:miter lim="800000"/>
        </a:ln>
        <a:effectLst/>
      </dsp:spPr>
      <dsp:style>
        <a:lnRef idx="1">
          <a:scrgbClr r="0" g="0" b="0"/>
        </a:lnRef>
        <a:fillRef idx="3">
          <a:scrgbClr r="0" g="0" b="0"/>
        </a:fillRef>
        <a:effectRef idx="2">
          <a:scrgbClr r="0" g="0" b="0"/>
        </a:effectRef>
        <a:fontRef idx="minor">
          <a:schemeClr val="lt1"/>
        </a:fontRef>
      </dsp:style>
    </dsp:sp>
    <dsp:sp modelId="{571DFA55-F2EC-4014-8E08-9C84833A2F75}">
      <dsp:nvSpPr>
        <dsp:cNvPr id="0" name=""/>
        <dsp:cNvSpPr/>
      </dsp:nvSpPr>
      <dsp:spPr>
        <a:xfrm>
          <a:off x="4186412" y="2116855"/>
          <a:ext cx="108783" cy="108783"/>
        </a:xfrm>
        <a:prstGeom prst="ellipse">
          <a:avLst/>
        </a:prstGeom>
        <a:solidFill>
          <a:schemeClr val="lt1">
            <a:alpha val="90000"/>
            <a:hueOff val="0"/>
            <a:satOff val="0"/>
            <a:lumOff val="0"/>
            <a:alphaOff val="0"/>
          </a:schemeClr>
        </a:solidFill>
        <a:ln w="6350" cap="flat" cmpd="sng" algn="ctr">
          <a:noFill/>
          <a:prstDash val="solid"/>
          <a:miter lim="800000"/>
        </a:ln>
        <a:effectLst/>
      </dsp:spPr>
      <dsp:style>
        <a:lnRef idx="1">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17/3/layout/HorizontalPathTimeline">
  <dgm:title val="Horizontal Path Timeline"/>
  <dgm:desc val="Use to show a list of events in chronological order. The rectangular shape contains the description while the date is shown near the circular dot along the time line. It's the perfect SmartArt for displaying large amount of text with a short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refType="h" fact="0.04"/>
      <dgm:constr type="ctrY" for="ch" forName="divider" refType="h" fact="0.5"/>
      <dgm:constr type="l" for="ch" forName="divider"/>
      <dgm:constr type="w" for="ch" forName="nodes" refType="w"/>
      <dgm:constr type="h" for="ch" forName="nodes" refType="h"/>
    </dgm:constrLst>
    <dgm:layoutNode name="divider" styleLbl="node1">
      <dgm:alg type="sp"/>
      <dgm:shape xmlns:r="http://schemas.openxmlformats.org/officeDocument/2006/relationships" type="rect" r:blip="" zOrderOff="2">
        <dgm:adjLst/>
      </dgm:shap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hoose name="constrBasedOnChildrenCount">
        <dgm:if name="constrForTwoChildren" axis="ch" ptType="node" func="cnt" op="lte" val="2">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
            <dgm:constr type="w" for="ch" ptType="sibTrans" op="equ"/>
            <dgm:constr type="primFontSz" for="des" forName="L1TextContainer" op="equ"/>
            <dgm:constr type="primFontSz" for="des" forName="L2TextContainer" op="equ"/>
          </dgm:constrLst>
        </dgm:if>
        <dgm:else name="constrForRest">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Lst>
        </dgm:else>
      </dgm:choose>
      <dgm:forEach name="nodesForEach" axis="ch" ptType="node">
        <dgm:layoutNode name="composite">
          <dgm:alg type="composite"/>
          <dgm:shape xmlns:r="http://schemas.openxmlformats.org/officeDocument/2006/relationships" r:blip="">
            <dgm:adjLst/>
          </dgm:shape>
          <dgm:choose name="CaseForPlacingNodesAboveAndBelowDivider">
            <dgm:if name="CaseForPlacingNodeAboveDivider" axis="self" ptType="node" func="posOdd" op="equ" val="1">
              <dgm:constrLst>
                <dgm:constr type="w" for="ch" forName="L1TextContainer" refType="w" fact="0.8"/>
                <dgm:constr type="l" for="ch" forName="L1TextContainer" refType="w" fact="0.1"/>
                <dgm:constr type="t" for="ch" forName="L1TextContainer" refType="h" fact="0.537"/>
                <dgm:constr type="h" for="ch" forName="L1TextContainer" refType="h" fact="0.113"/>
                <dgm:constr type="w" for="ch" forName="L2TextContainerWrapper" refType="w" fact="0.88"/>
                <dgm:constr type="h" for="ch" forName="L2TextContainerWrapper" refType="h" fact="0.31"/>
                <dgm:constr type="b" for="ch" forName="L2TextContainerWrapper" refType="h" fact="0.31"/>
                <dgm:constr type="l" for="ch" forName="L2TextContainerWrapper" refType="w" fact="0.06"/>
                <dgm:constr type="w" for="ch" forName="ConnectLine"/>
                <dgm:constr type="l" for="ch" forName="ConnectLine" refType="w" fact="0.5"/>
                <dgm:constr type="h" for="ch" forName="ConnectLine" refType="h" fact="0.17"/>
                <dgm:constr type="t" for="ch" forName="ConnectLine" refType="h" fact="0.31"/>
                <dgm:constr type="w" for="ch" forName="ConnectorPoint" refType="h" fact="0.025"/>
                <dgm:constr type="h" for="ch" forName="ConnectorPoint" refType="h" fact="0.025"/>
                <dgm:constr type="ctrX" for="ch" forName="ConnectorPoint" refType="w" fact="0.5"/>
                <dgm:constr type="ctrY" for="ch" forName="ConnectorPoint" refType="h" fact="0.5"/>
                <dgm:constr type="w" for="ch" forName="EmptyPlaceHolder" refType="w"/>
                <dgm:constr type="t" for="ch" forName="EmptyPlaceHolder" refType="h" fact="0.65"/>
                <dgm:constr type="h" for="ch" forName="EmptyPlaceHolder" refType="h" fact="0.35"/>
              </dgm:constrLst>
            </dgm:if>
            <dgm:else name="CaseForPlacingNodeBelowDivider">
              <dgm:constrLst>
                <dgm:constr type="w" for="ch" forName="L1TextContainer" refType="w" fact="0.8"/>
                <dgm:constr type="l" for="ch" forName="L1TextContainer" refType="w" fact="0.1"/>
                <dgm:constr type="t" for="ch" forName="L1TextContainer" refType="h" fact="0.35"/>
                <dgm:constr type="h" for="ch" forName="L1TextContainer" refType="h" fact="0.113"/>
                <dgm:constr type="w" for="ch" forName="L2TextContainerWrapper" refType="w" fact="0.88"/>
                <dgm:constr type="h" for="ch" forName="L2TextContainerWrapper" refType="h" fact="0.31"/>
                <dgm:constr type="t" for="ch" forName="L2TextContainerWrapper" refType="h" fact="0.69"/>
                <dgm:constr type="l" for="ch" forName="L2TextContainerWrapper" refType="w" fact="0.06"/>
                <dgm:constr type="w" for="ch" forName="ConnectLine"/>
                <dgm:constr type="l" for="ch" forName="ConnectLine" refType="w" fact="0.5"/>
                <dgm:constr type="h" for="ch" forName="ConnectLine" refType="h" fact="0.17"/>
                <dgm:constr type="t" for="ch" forName="ConnectLine" refType="h" fact="0.52"/>
                <dgm:constr type="w" for="ch" forName="ConnectorPoint" refType="h" fact="0.025"/>
                <dgm:constr type="h" for="ch" forName="ConnectorPoint" refType="h" fact="0.025"/>
                <dgm:constr type="ctrX" for="ch" forName="ConnectorPoint" refType="w" fact="0.5"/>
                <dgm:constr type="ctrY" for="ch" forName="ConnectorPoint" refType="h" fact="0.5"/>
                <dgm:constr type="w" for="ch" forName="EmptyPlaceHolder" refType="w"/>
                <dgm:constr type="h" for="ch" forName="EmptyPlaceHolder" refType="h" fact="0.35"/>
                <dgm:constr type="t" for="ch" forName="EmptyPlaceHolder" refType="h" fact="0"/>
              </dgm:constrLst>
            </dgm:else>
          </dgm:choose>
          <dgm:layoutNode name="L1TextContainer" styleLbl="revTx">
            <dgm:varLst>
              <dgm:chMax val="1"/>
              <dgm:chPref val="1"/>
              <dgm:bulletEnabled val="1"/>
            </dgm:varLst>
            <dgm:choose name="casesForTxtDirLogic">
              <dgm:if name="Name78" axis="self" ptType="node" func="posOdd" op="equ" val="1">
                <dgm:alg type="tx">
                  <dgm:param type="txAnchorHorz" val="ctr"/>
                  <dgm:param type="txAnchorVert" val="t"/>
                  <dgm:param type="parTxLTRAlign" val="ctr"/>
                  <dgm:param type="parTxRTLAlign" val="ctr"/>
                </dgm:alg>
              </dgm:if>
              <dgm:else name="Name89">
                <dgm:alg type="tx">
                  <dgm:param type="txAnchorHorz" val="ctr"/>
                  <dgm:param type="txAnchorVert" val="b"/>
                  <dgm:param type="parTxLTRAlign" val="ctr"/>
                  <dgm:param type="parTxRTLAlign" val="ctr"/>
                </dgm:alg>
              </dgm:else>
            </dgm:choose>
            <dgm:shape xmlns:r="http://schemas.openxmlformats.org/officeDocument/2006/relationships" type="rect" r:blip="">
              <dgm:adjLst/>
            </dgm:shape>
            <dgm:presOf axis="self"/>
            <dgm:constrLst>
              <dgm:constr type="lMarg"/>
              <dgm:constr type="rMarg"/>
              <dgm:constr type="tMarg"/>
              <dgm:constr type="bMarg"/>
            </dgm:constrLst>
            <dgm:ruleLst>
              <dgm:rule type="primFontSz" val="14" fact="NaN" max="NaN"/>
            </dgm:ruleLst>
          </dgm:layoutNode>
          <dgm:layoutNode name="L2TextContainerWrapper" styleLbl="bgAccFollowNode1">
            <dgm:varLst>
              <dgm:chMax val="0"/>
              <dgm:chPref val="0"/>
              <dgm:bulletEnabled val="1"/>
            </dgm:varLst>
            <dgm:alg type="composite"/>
            <dgm:choose name="L2TextContainerConstr">
              <dgm:if name="CaseForPlacingL2TextContaineAboveDivider" axis="self" ptType="node" func="posOdd" op="equ" val="1">
                <dgm:constrLst>
                  <dgm:constr type="h" for="ch" forName="L2TextContainer" refType="h" fact="0.45"/>
                  <dgm:constr type="b" for="ch" forName="L2TextContainer" refType="h"/>
                  <dgm:constr type="h" for="ch" forName="FlexibleEmptyPlaceHolder" refType="h" fact="0.55"/>
                </dgm:constrLst>
              </dgm:if>
              <dgm:else name="CaseForPlacingL2TextContaineBelowDivider">
                <dgm:constrLst>
                  <dgm:constr type="h" for="ch" forName="L2TextContainer" refType="h" fact="0.45"/>
                  <dgm:constr type="h" for="ch" forName="FlexibleEmptyPlaceHolder" refType="h" fact="0.55"/>
                  <dgm:constr type="b" for="ch" forName="FlexibleEmptyPlaceHolder" refType="h"/>
                </dgm:constrLst>
              </dgm:else>
            </dgm:choose>
            <dgm:layoutNode name="L2TextContainer" styleLbl="bgAccFollowNode1">
              <dgm:choose name="L2TextContainerAlgo">
                <dgm:if name="L2TextContainerAlgoLTR" func="var" arg="dir" op="equ" val="norm">
                  <dgm:alg type="tx">
                    <dgm:param type="txAnchorVert" val="mid"/>
                    <dgm:param type="parTxRTLAlign" val="l"/>
                    <dgm:param type="parTxLTRAlign" val="l"/>
                    <dgm:param type="txAnchorVertCh" val="mid"/>
                    <dgm:param type="shpTxRTLAlignCh" val="l"/>
                    <dgm:param type="shpTxLTRAlignCh" val="l"/>
                  </dgm:alg>
                </dgm:if>
                <dgm:else name="L2TextContainerAlgoRTL">
                  <dgm:alg type="tx">
                    <dgm:param type="txAnchorVert" val="mid"/>
                    <dgm:param type="parTxRTLAlign" val="r"/>
                    <dgm:param type="parTxLTRAlign" val="r"/>
                    <dgm:param type="txAnchorVertCh" val="mid"/>
                    <dgm:param type="shpTxRTLAlignCh" val="r"/>
                    <dgm:param type="shpTxLTRAlignCh" val="r"/>
                  </dgm:alg>
                </dgm:else>
              </dgm:choose>
              <dgm:shape xmlns:r="http://schemas.openxmlformats.org/officeDocument/2006/relationships" type="rect" r:blip="">
                <dgm:adjLst/>
              </dgm:shape>
              <dgm:presOf axis="des" ptType="node"/>
              <dgm:constrLst>
                <dgm:constr type="lMarg" refType="primFontSz" fact="0.75"/>
                <dgm:constr type="rMarg" refType="primFontSz" fact="0.75"/>
                <dgm:constr type="tMarg" refType="primFontSz" fact="0.75"/>
                <dgm:constr type="bMarg" refType="primFontSz" fact="0.75"/>
              </dgm:constrLst>
              <dgm:ruleLst>
                <dgm:rule type="h" val="INF" fact="NaN" max="NaN"/>
                <dgm:rule type="primFontSz" val="11" fact="NaN" max="NaN"/>
                <dgm:rule type="secFontSz" val="9" fact="NaN" max="NaN"/>
              </dgm:ruleLst>
            </dgm:layoutNode>
            <dgm:layoutNode name="FlexibleEmptyPlaceHolder">
              <dgm:alg type="sp"/>
              <dgm:shape xmlns:r="http://schemas.openxmlformats.org/officeDocument/2006/relationships" r:blip="">
                <dgm:adjLst/>
              </dgm:shape>
              <dgm:presOf/>
              <dgm:constrLst/>
            </dgm:layoutNode>
          </dgm:layoutNode>
          <dgm:layoutNode name="ConnectLine" styleLbl="alignNode1" moveWith="L2TextContainer">
            <dgm:alg type="sp"/>
            <dgm:shape xmlns:r="http://schemas.openxmlformats.org/officeDocument/2006/relationships" type="line" r:blip="" zOrderOff="-1">
              <dgm:adjLst/>
              <dgm:extLst>
                <a:ext uri="{B698B0E9-8C71-41B9-8309-B3DCBF30829C}">
                  <dgm1612:spPr xmlns:dgm1612="http://schemas.microsoft.com/office/drawing/2016/12/diagram">
                    <a:ln w="6350">
                      <a:prstDash val="dash"/>
                    </a:ln>
                  </dgm1612:spPr>
                </a:ext>
              </dgm:extLst>
            </dgm:shape>
            <dgm:presOf/>
            <dgm:constrLst/>
          </dgm:layoutNode>
          <dgm:layoutNode name="ConnectorPoint" styleLbl="fgAcc1" moveWith="L2TextContainer">
            <dgm:alg type="sp"/>
            <dgm:shape xmlns:r="http://schemas.openxmlformats.org/officeDocument/2006/relationships" type="ellipse" r:blip="" zOrderOff="10">
              <dgm:adjLst/>
              <dgm:extLst>
                <a:ext uri="{B698B0E9-8C71-41B9-8309-B3DCBF30829C}">
                  <dgm1612:spPr xmlns:dgm1612="http://schemas.microsoft.com/office/drawing/2016/12/diagram">
                    <a:ln>
                      <a:noFill/>
                    </a:ln>
                  </dgm1612:spPr>
                </a:ext>
              </dgm:ext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Node>
  <dgm:extLst>
    <a:ext uri="{68A01E43-0DF5-4B5B-8FA6-DAF915123BFB}">
      <dgm1612:lstStyle xmlns:dgm1612="http://schemas.microsoft.com/office/drawing/2016/12/diagram">
        <a:lvl1pPr>
          <a:defRPr b="1"/>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0C92A86-C5C9-6113-6AC7-4064BBD0948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66277400-9A88-4A14-1B97-2E611F2842E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F4067AC-4DA6-47DD-9DAA-82F8496AEA1D}" type="datetimeFigureOut">
              <a:rPr lang="en-GB" smtClean="0"/>
              <a:t>26/02/2025</a:t>
            </a:fld>
            <a:endParaRPr lang="en-GB"/>
          </a:p>
        </p:txBody>
      </p:sp>
      <p:sp>
        <p:nvSpPr>
          <p:cNvPr id="4" name="Footer Placeholder 3">
            <a:extLst>
              <a:ext uri="{FF2B5EF4-FFF2-40B4-BE49-F238E27FC236}">
                <a16:creationId xmlns:a16="http://schemas.microsoft.com/office/drawing/2014/main" id="{BA149F3E-834F-ADBB-A517-1E7341E464A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40F16239-9E04-27B8-09A3-ACB4AC19F63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862F9E2-E68F-463D-B409-4BB1E4E53707}" type="slidenum">
              <a:rPr lang="en-GB" smtClean="0"/>
              <a:t>‹Nr.›</a:t>
            </a:fld>
            <a:endParaRPr lang="en-GB"/>
          </a:p>
        </p:txBody>
      </p:sp>
    </p:spTree>
    <p:extLst>
      <p:ext uri="{BB962C8B-B14F-4D97-AF65-F5344CB8AC3E}">
        <p14:creationId xmlns:p14="http://schemas.microsoft.com/office/powerpoint/2010/main" val="22364850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1BB6916-6BB4-491D-A9F6-98CF7382B083}" type="datetimeFigureOut">
              <a:rPr lang="en-GB" smtClean="0"/>
              <a:t>26/02/2025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A8881E3-068B-48DF-8881-A991B8AEA704}" type="slidenum">
              <a:rPr lang="en-GB" smtClean="0"/>
              <a:t>‹Nr.›</a:t>
            </a:fld>
            <a:endParaRPr lang="en-GB"/>
          </a:p>
        </p:txBody>
      </p:sp>
    </p:spTree>
    <p:extLst>
      <p:ext uri="{BB962C8B-B14F-4D97-AF65-F5344CB8AC3E}">
        <p14:creationId xmlns:p14="http://schemas.microsoft.com/office/powerpoint/2010/main" val="9735567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Please add your notes here.</a:t>
            </a:r>
          </a:p>
          <a:p>
            <a:r>
              <a:rPr lang="en-US" dirty="0"/>
              <a:t>Title; First name, last name of speaker(s); Name of Organization, Name of Country, Name of Session (as written in Agenda)</a:t>
            </a:r>
          </a:p>
          <a:p>
            <a:r>
              <a:rPr lang="en-US" dirty="0"/>
              <a:t>#ZeroCon24</a:t>
            </a:r>
          </a:p>
          <a:p>
            <a:r>
              <a:rPr lang="en-US" dirty="0"/>
              <a:t>Day and Time of Session</a:t>
            </a:r>
          </a:p>
          <a:p>
            <a:endParaRPr lang="en-GB" dirty="0"/>
          </a:p>
        </p:txBody>
      </p:sp>
      <p:sp>
        <p:nvSpPr>
          <p:cNvPr id="4" name="Slide Number Placeholder 3"/>
          <p:cNvSpPr>
            <a:spLocks noGrp="1"/>
          </p:cNvSpPr>
          <p:nvPr>
            <p:ph type="sldNum" sz="quarter" idx="5"/>
          </p:nvPr>
        </p:nvSpPr>
        <p:spPr/>
        <p:txBody>
          <a:bodyPr/>
          <a:lstStyle/>
          <a:p>
            <a:fld id="{7A8881E3-068B-48DF-8881-A991B8AEA704}" type="slidenum">
              <a:rPr lang="en-GB" smtClean="0"/>
              <a:t>1</a:t>
            </a:fld>
            <a:endParaRPr lang="en-GB"/>
          </a:p>
        </p:txBody>
      </p:sp>
    </p:spTree>
    <p:extLst>
      <p:ext uri="{BB962C8B-B14F-4D97-AF65-F5344CB8AC3E}">
        <p14:creationId xmlns:p14="http://schemas.microsoft.com/office/powerpoint/2010/main" val="10782200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A8881E3-068B-48DF-8881-A991B8AEA704}" type="slidenum">
              <a:rPr lang="en-GB" smtClean="0"/>
              <a:t>2</a:t>
            </a:fld>
            <a:endParaRPr lang="en-GB"/>
          </a:p>
        </p:txBody>
      </p:sp>
    </p:spTree>
    <p:extLst>
      <p:ext uri="{BB962C8B-B14F-4D97-AF65-F5344CB8AC3E}">
        <p14:creationId xmlns:p14="http://schemas.microsoft.com/office/powerpoint/2010/main" val="31179647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7A8881E3-068B-48DF-8881-A991B8AEA704}" type="slidenum">
              <a:rPr lang="en-GB" smtClean="0"/>
              <a:t>4</a:t>
            </a:fld>
            <a:endParaRPr lang="en-GB"/>
          </a:p>
        </p:txBody>
      </p:sp>
    </p:spTree>
    <p:extLst>
      <p:ext uri="{BB962C8B-B14F-4D97-AF65-F5344CB8AC3E}">
        <p14:creationId xmlns:p14="http://schemas.microsoft.com/office/powerpoint/2010/main" val="20625461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A8881E3-068B-48DF-8881-A991B8AEA704}" type="slidenum">
              <a:rPr lang="en-GB" smtClean="0"/>
              <a:t>6</a:t>
            </a:fld>
            <a:endParaRPr lang="en-GB"/>
          </a:p>
        </p:txBody>
      </p:sp>
    </p:spTree>
    <p:extLst>
      <p:ext uri="{BB962C8B-B14F-4D97-AF65-F5344CB8AC3E}">
        <p14:creationId xmlns:p14="http://schemas.microsoft.com/office/powerpoint/2010/main" val="313871767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14B8CD-9207-0F5A-87AB-B27A517BCE8C}"/>
              </a:ext>
            </a:extLst>
          </p:cNvPr>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0AA2C4F2-5991-51CC-558C-A4D5E1F7B12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6" name="Slide Number Placeholder 5">
            <a:extLst>
              <a:ext uri="{FF2B5EF4-FFF2-40B4-BE49-F238E27FC236}">
                <a16:creationId xmlns:a16="http://schemas.microsoft.com/office/drawing/2014/main" id="{4EA569FD-5A00-3B11-103C-21BA8A71B265}"/>
              </a:ext>
            </a:extLst>
          </p:cNvPr>
          <p:cNvSpPr>
            <a:spLocks noGrp="1"/>
          </p:cNvSpPr>
          <p:nvPr>
            <p:ph type="sldNum" sz="quarter" idx="12"/>
          </p:nvPr>
        </p:nvSpPr>
        <p:spPr/>
        <p:txBody>
          <a:bodyPr/>
          <a:lstStyle/>
          <a:p>
            <a:fld id="{1195A9E4-2CE9-4E32-BE85-7C32F0F78A6D}" type="slidenum">
              <a:rPr lang="en-GB" smtClean="0"/>
              <a:t>‹Nr.›</a:t>
            </a:fld>
            <a:endParaRPr lang="en-GB"/>
          </a:p>
        </p:txBody>
      </p:sp>
      <p:pic>
        <p:nvPicPr>
          <p:cNvPr id="9" name="Picture 8" descr="Zero Project Plant: an icon showing a green seedling breaking through a circle.">
            <a:extLst>
              <a:ext uri="{FF2B5EF4-FFF2-40B4-BE49-F238E27FC236}">
                <a16:creationId xmlns:a16="http://schemas.microsoft.com/office/drawing/2014/main" id="{0F1C7164-87D9-4217-364F-45206FDAD5F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
        <p:nvSpPr>
          <p:cNvPr id="7" name="TextBox 6">
            <a:extLst>
              <a:ext uri="{FF2B5EF4-FFF2-40B4-BE49-F238E27FC236}">
                <a16:creationId xmlns:a16="http://schemas.microsoft.com/office/drawing/2014/main" id="{8F0236DA-C301-789C-C8AF-938A5F826071}"/>
              </a:ext>
            </a:extLst>
          </p:cNvPr>
          <p:cNvSpPr txBox="1"/>
          <p:nvPr userDrawn="1"/>
        </p:nvSpPr>
        <p:spPr>
          <a:xfrm>
            <a:off x="393290" y="276328"/>
            <a:ext cx="8339893" cy="584775"/>
          </a:xfrm>
          <a:prstGeom prst="rect">
            <a:avLst/>
          </a:prstGeom>
          <a:noFill/>
        </p:spPr>
        <p:txBody>
          <a:bodyPr wrap="square">
            <a:spAutoFit/>
          </a:bodyPr>
          <a:lstStyle/>
          <a:p>
            <a:r>
              <a:rPr lang="en-US" sz="3200" b="0" dirty="0">
                <a:solidFill>
                  <a:srgbClr val="2B882E"/>
                </a:solidFill>
                <a:latin typeface="Arial" panose="020B0604020202020204" pitchFamily="34" charset="0"/>
                <a:cs typeface="Arial" panose="020B0604020202020204" pitchFamily="34" charset="0"/>
              </a:rPr>
              <a:t>Zero Project Conference 2025 (#ZeroCon25)</a:t>
            </a:r>
            <a:endParaRPr lang="en-GB" sz="3200" b="0" dirty="0">
              <a:solidFill>
                <a:srgbClr val="2B882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6257227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99A398-607E-19AA-2FA2-6A9486FF41EC}"/>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A67A71F-93D1-3FE1-9D98-47190B6F938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34B76AF-A44B-BCC8-6368-2FCB924767B6}"/>
              </a:ext>
            </a:extLst>
          </p:cNvPr>
          <p:cNvSpPr>
            <a:spLocks noGrp="1"/>
          </p:cNvSpPr>
          <p:nvPr>
            <p:ph type="dt" sz="half" idx="10"/>
          </p:nvPr>
        </p:nvSpPr>
        <p:spPr/>
        <p:txBody>
          <a:bodyPr/>
          <a:lstStyle/>
          <a:p>
            <a:fld id="{952FF940-A1E4-49C1-A94C-258B66B1FEFB}" type="datetime1">
              <a:rPr lang="en-GB" smtClean="0"/>
              <a:t>26/02/2025</a:t>
            </a:fld>
            <a:endParaRPr lang="en-GB"/>
          </a:p>
        </p:txBody>
      </p:sp>
      <p:sp>
        <p:nvSpPr>
          <p:cNvPr id="5" name="Footer Placeholder 4">
            <a:extLst>
              <a:ext uri="{FF2B5EF4-FFF2-40B4-BE49-F238E27FC236}">
                <a16:creationId xmlns:a16="http://schemas.microsoft.com/office/drawing/2014/main" id="{428CFEDC-9A6E-A3AD-47BB-4544BD985678}"/>
              </a:ext>
            </a:extLst>
          </p:cNvPr>
          <p:cNvSpPr>
            <a:spLocks noGrp="1"/>
          </p:cNvSpPr>
          <p:nvPr>
            <p:ph type="ftr" sz="quarter" idx="11"/>
          </p:nvPr>
        </p:nvSpPr>
        <p:spPr/>
        <p:txBody>
          <a:bodyPr/>
          <a:lstStyle/>
          <a:p>
            <a:r>
              <a:rPr lang="en-US" dirty="0"/>
              <a:t>#ZeroCon25</a:t>
            </a:r>
            <a:endParaRPr lang="en-GB" dirty="0"/>
          </a:p>
        </p:txBody>
      </p:sp>
      <p:sp>
        <p:nvSpPr>
          <p:cNvPr id="6" name="Slide Number Placeholder 5">
            <a:extLst>
              <a:ext uri="{FF2B5EF4-FFF2-40B4-BE49-F238E27FC236}">
                <a16:creationId xmlns:a16="http://schemas.microsoft.com/office/drawing/2014/main" id="{9A38CCB9-6F66-B343-A239-09809FB7E75D}"/>
              </a:ext>
            </a:extLst>
          </p:cNvPr>
          <p:cNvSpPr>
            <a:spLocks noGrp="1"/>
          </p:cNvSpPr>
          <p:nvPr>
            <p:ph type="sldNum" sz="quarter" idx="12"/>
          </p:nvPr>
        </p:nvSpPr>
        <p:spPr/>
        <p:txBody>
          <a:bodyPr/>
          <a:lstStyle/>
          <a:p>
            <a:fld id="{1195A9E4-2CE9-4E32-BE85-7C32F0F78A6D}" type="slidenum">
              <a:rPr lang="en-GB" smtClean="0"/>
              <a:t>‹Nr.›</a:t>
            </a:fld>
            <a:endParaRPr lang="en-GB"/>
          </a:p>
        </p:txBody>
      </p:sp>
      <p:pic>
        <p:nvPicPr>
          <p:cNvPr id="7" name="Picture 6" descr="Zero Project Plant: an icon showing a green seedling breaking through a circle.">
            <a:extLst>
              <a:ext uri="{FF2B5EF4-FFF2-40B4-BE49-F238E27FC236}">
                <a16:creationId xmlns:a16="http://schemas.microsoft.com/office/drawing/2014/main" id="{D6B42D19-6742-C21D-3E3A-50AF0056C02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10119625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38C57BD-472C-6054-F85B-C6E7EBFD784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0A5734E-BF7C-6ADA-36DF-8345F81F3D9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69FA9AB-245D-7C9C-7F7C-F0DDADFC869E}"/>
              </a:ext>
            </a:extLst>
          </p:cNvPr>
          <p:cNvSpPr>
            <a:spLocks noGrp="1"/>
          </p:cNvSpPr>
          <p:nvPr>
            <p:ph type="dt" sz="half" idx="10"/>
          </p:nvPr>
        </p:nvSpPr>
        <p:spPr/>
        <p:txBody>
          <a:bodyPr/>
          <a:lstStyle/>
          <a:p>
            <a:fld id="{30DA194E-3B7B-4619-9F0B-8946120CC2C2}" type="datetime1">
              <a:rPr lang="en-GB" smtClean="0"/>
              <a:t>26/02/2025</a:t>
            </a:fld>
            <a:endParaRPr lang="en-GB"/>
          </a:p>
        </p:txBody>
      </p:sp>
      <p:sp>
        <p:nvSpPr>
          <p:cNvPr id="6" name="Slide Number Placeholder 5">
            <a:extLst>
              <a:ext uri="{FF2B5EF4-FFF2-40B4-BE49-F238E27FC236}">
                <a16:creationId xmlns:a16="http://schemas.microsoft.com/office/drawing/2014/main" id="{B88715A0-7D97-C371-F46C-459234CE37EA}"/>
              </a:ext>
            </a:extLst>
          </p:cNvPr>
          <p:cNvSpPr>
            <a:spLocks noGrp="1"/>
          </p:cNvSpPr>
          <p:nvPr>
            <p:ph type="sldNum" sz="quarter" idx="12"/>
          </p:nvPr>
        </p:nvSpPr>
        <p:spPr/>
        <p:txBody>
          <a:bodyPr/>
          <a:lstStyle/>
          <a:p>
            <a:fld id="{1195A9E4-2CE9-4E32-BE85-7C32F0F78A6D}" type="slidenum">
              <a:rPr lang="en-GB" smtClean="0"/>
              <a:t>‹Nr.›</a:t>
            </a:fld>
            <a:endParaRPr lang="en-GB"/>
          </a:p>
        </p:txBody>
      </p:sp>
      <p:pic>
        <p:nvPicPr>
          <p:cNvPr id="7" name="Picture 6" descr="Zero Project Plant: an icon showing a green seedling breaking through a circle.">
            <a:extLst>
              <a:ext uri="{FF2B5EF4-FFF2-40B4-BE49-F238E27FC236}">
                <a16:creationId xmlns:a16="http://schemas.microsoft.com/office/drawing/2014/main" id="{A92BB482-4C0F-1893-218E-340DCE3E41C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29304654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2CDE7-D24B-A1C8-5E44-202ABECFC7A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E62AA8D-420E-E8B5-CDB6-88D3206323B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5C8133A-0964-2A2C-F557-E8A9D21E46C6}"/>
              </a:ext>
            </a:extLst>
          </p:cNvPr>
          <p:cNvSpPr>
            <a:spLocks noGrp="1"/>
          </p:cNvSpPr>
          <p:nvPr>
            <p:ph type="dt" sz="half" idx="10"/>
          </p:nvPr>
        </p:nvSpPr>
        <p:spPr/>
        <p:txBody>
          <a:bodyPr/>
          <a:lstStyle/>
          <a:p>
            <a:fld id="{BB89F230-EE29-4360-9E5D-C4AB95018DB3}" type="datetime1">
              <a:rPr lang="en-GB" smtClean="0"/>
              <a:t>26/02/2025</a:t>
            </a:fld>
            <a:endParaRPr lang="en-GB"/>
          </a:p>
        </p:txBody>
      </p:sp>
      <p:sp>
        <p:nvSpPr>
          <p:cNvPr id="5" name="Footer Placeholder 4">
            <a:extLst>
              <a:ext uri="{FF2B5EF4-FFF2-40B4-BE49-F238E27FC236}">
                <a16:creationId xmlns:a16="http://schemas.microsoft.com/office/drawing/2014/main" id="{026AD633-B6D6-91FA-64FB-501EA2FB2B77}"/>
              </a:ext>
            </a:extLst>
          </p:cNvPr>
          <p:cNvSpPr>
            <a:spLocks noGrp="1"/>
          </p:cNvSpPr>
          <p:nvPr>
            <p:ph type="ftr" sz="quarter" idx="11"/>
          </p:nvPr>
        </p:nvSpPr>
        <p:spPr/>
        <p:txBody>
          <a:bodyPr/>
          <a:lstStyle/>
          <a:p>
            <a:r>
              <a:rPr lang="en-US" dirty="0"/>
              <a:t>#ZeroCon25</a:t>
            </a:r>
            <a:endParaRPr lang="en-GB" dirty="0"/>
          </a:p>
        </p:txBody>
      </p:sp>
      <p:sp>
        <p:nvSpPr>
          <p:cNvPr id="6" name="Slide Number Placeholder 5">
            <a:extLst>
              <a:ext uri="{FF2B5EF4-FFF2-40B4-BE49-F238E27FC236}">
                <a16:creationId xmlns:a16="http://schemas.microsoft.com/office/drawing/2014/main" id="{F7EAAD51-9D5D-25E1-F465-809F007ECFE0}"/>
              </a:ext>
            </a:extLst>
          </p:cNvPr>
          <p:cNvSpPr>
            <a:spLocks noGrp="1"/>
          </p:cNvSpPr>
          <p:nvPr>
            <p:ph type="sldNum" sz="quarter" idx="12"/>
          </p:nvPr>
        </p:nvSpPr>
        <p:spPr/>
        <p:txBody>
          <a:bodyPr/>
          <a:lstStyle/>
          <a:p>
            <a:fld id="{1195A9E4-2CE9-4E32-BE85-7C32F0F78A6D}" type="slidenum">
              <a:rPr lang="en-GB" smtClean="0"/>
              <a:t>‹Nr.›</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87A3ADA9-529C-6BD8-8B18-D8970777229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5720372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2D86FF-9CEB-1D25-2E90-369E9B0FF7F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0E08384C-F6AC-F088-2F50-A86FF934D81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0C40FCB-67DF-CE66-B624-667997970E05}"/>
              </a:ext>
            </a:extLst>
          </p:cNvPr>
          <p:cNvSpPr>
            <a:spLocks noGrp="1"/>
          </p:cNvSpPr>
          <p:nvPr>
            <p:ph type="dt" sz="half" idx="10"/>
          </p:nvPr>
        </p:nvSpPr>
        <p:spPr/>
        <p:txBody>
          <a:bodyPr/>
          <a:lstStyle/>
          <a:p>
            <a:fld id="{CE7C451A-BAE8-4BB7-B4A9-840375C61CF2}" type="datetime1">
              <a:rPr lang="en-GB" smtClean="0"/>
              <a:t>26/02/2025</a:t>
            </a:fld>
            <a:endParaRPr lang="en-GB"/>
          </a:p>
        </p:txBody>
      </p:sp>
      <p:sp>
        <p:nvSpPr>
          <p:cNvPr id="5" name="Footer Placeholder 4">
            <a:extLst>
              <a:ext uri="{FF2B5EF4-FFF2-40B4-BE49-F238E27FC236}">
                <a16:creationId xmlns:a16="http://schemas.microsoft.com/office/drawing/2014/main" id="{96D9611E-370E-03AF-C519-6268D0A6631F}"/>
              </a:ext>
            </a:extLst>
          </p:cNvPr>
          <p:cNvSpPr>
            <a:spLocks noGrp="1"/>
          </p:cNvSpPr>
          <p:nvPr>
            <p:ph type="ftr" sz="quarter" idx="11"/>
          </p:nvPr>
        </p:nvSpPr>
        <p:spPr/>
        <p:txBody>
          <a:bodyPr/>
          <a:lstStyle/>
          <a:p>
            <a:r>
              <a:rPr lang="en-US" dirty="0"/>
              <a:t>#ZeroCon25</a:t>
            </a:r>
            <a:endParaRPr lang="en-GB" dirty="0"/>
          </a:p>
        </p:txBody>
      </p:sp>
      <p:sp>
        <p:nvSpPr>
          <p:cNvPr id="6" name="Slide Number Placeholder 5">
            <a:extLst>
              <a:ext uri="{FF2B5EF4-FFF2-40B4-BE49-F238E27FC236}">
                <a16:creationId xmlns:a16="http://schemas.microsoft.com/office/drawing/2014/main" id="{F9F8EE00-A0DC-F045-A7B2-6D6970D172FB}"/>
              </a:ext>
            </a:extLst>
          </p:cNvPr>
          <p:cNvSpPr>
            <a:spLocks noGrp="1"/>
          </p:cNvSpPr>
          <p:nvPr>
            <p:ph type="sldNum" sz="quarter" idx="12"/>
          </p:nvPr>
        </p:nvSpPr>
        <p:spPr/>
        <p:txBody>
          <a:bodyPr/>
          <a:lstStyle/>
          <a:p>
            <a:fld id="{1195A9E4-2CE9-4E32-BE85-7C32F0F78A6D}" type="slidenum">
              <a:rPr lang="en-GB" smtClean="0"/>
              <a:t>‹Nr.›</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88684AF3-AE79-E964-B9D1-32174968E2E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22328135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0645F-4ADB-34A8-8348-8DA5EC0B3F5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07DEFF4-799C-B171-FDEC-9F32D3683D1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2E9D5E4-9475-B9C9-B19F-C6F90A2573C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ED3DB3A-533A-A389-C798-9BB43D1F7DA4}"/>
              </a:ext>
            </a:extLst>
          </p:cNvPr>
          <p:cNvSpPr>
            <a:spLocks noGrp="1"/>
          </p:cNvSpPr>
          <p:nvPr>
            <p:ph type="dt" sz="half" idx="10"/>
          </p:nvPr>
        </p:nvSpPr>
        <p:spPr/>
        <p:txBody>
          <a:bodyPr/>
          <a:lstStyle/>
          <a:p>
            <a:fld id="{551F48CE-F800-44D8-9FB8-C2F14BB717AF}" type="datetime1">
              <a:rPr lang="en-GB" smtClean="0"/>
              <a:t>26/02/2025</a:t>
            </a:fld>
            <a:endParaRPr lang="en-GB"/>
          </a:p>
        </p:txBody>
      </p:sp>
      <p:sp>
        <p:nvSpPr>
          <p:cNvPr id="6" name="Footer Placeholder 5">
            <a:extLst>
              <a:ext uri="{FF2B5EF4-FFF2-40B4-BE49-F238E27FC236}">
                <a16:creationId xmlns:a16="http://schemas.microsoft.com/office/drawing/2014/main" id="{5A692D28-6A9A-84C4-8E6F-E19FDA416BEF}"/>
              </a:ext>
            </a:extLst>
          </p:cNvPr>
          <p:cNvSpPr>
            <a:spLocks noGrp="1"/>
          </p:cNvSpPr>
          <p:nvPr>
            <p:ph type="ftr" sz="quarter" idx="11"/>
          </p:nvPr>
        </p:nvSpPr>
        <p:spPr/>
        <p:txBody>
          <a:bodyPr/>
          <a:lstStyle/>
          <a:p>
            <a:r>
              <a:rPr lang="en-US" dirty="0"/>
              <a:t>#ZeroCon25</a:t>
            </a:r>
            <a:endParaRPr lang="en-GB" dirty="0"/>
          </a:p>
        </p:txBody>
      </p:sp>
      <p:sp>
        <p:nvSpPr>
          <p:cNvPr id="7" name="Slide Number Placeholder 6">
            <a:extLst>
              <a:ext uri="{FF2B5EF4-FFF2-40B4-BE49-F238E27FC236}">
                <a16:creationId xmlns:a16="http://schemas.microsoft.com/office/drawing/2014/main" id="{F67EFDAC-0A32-E484-69C9-CAC7902FDD0B}"/>
              </a:ext>
            </a:extLst>
          </p:cNvPr>
          <p:cNvSpPr>
            <a:spLocks noGrp="1"/>
          </p:cNvSpPr>
          <p:nvPr>
            <p:ph type="sldNum" sz="quarter" idx="12"/>
          </p:nvPr>
        </p:nvSpPr>
        <p:spPr/>
        <p:txBody>
          <a:bodyPr/>
          <a:lstStyle/>
          <a:p>
            <a:fld id="{1195A9E4-2CE9-4E32-BE85-7C32F0F78A6D}" type="slidenum">
              <a:rPr lang="en-GB" smtClean="0"/>
              <a:t>‹Nr.›</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509410CA-2628-6086-32C8-F078A3F00DF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31481226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82298A-1F8E-C04A-F0FC-303981F88891}"/>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C04B0BE-77C8-FC6F-2D01-52EA579BE89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A30E7F1-9FCB-C624-0AD0-0B4362A9CC7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3E940BA5-6077-6C83-9A0A-D929E135311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81A5F4E-F46E-F9D4-EB91-01F3AF3BB72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2A89E74-A823-F039-110E-16DB1050A213}"/>
              </a:ext>
            </a:extLst>
          </p:cNvPr>
          <p:cNvSpPr>
            <a:spLocks noGrp="1"/>
          </p:cNvSpPr>
          <p:nvPr>
            <p:ph type="dt" sz="half" idx="10"/>
          </p:nvPr>
        </p:nvSpPr>
        <p:spPr/>
        <p:txBody>
          <a:bodyPr/>
          <a:lstStyle/>
          <a:p>
            <a:fld id="{76BEAA53-9EBB-475F-81CE-60A0FA17D35A}" type="datetime1">
              <a:rPr lang="en-GB" smtClean="0"/>
              <a:t>26/02/2025</a:t>
            </a:fld>
            <a:endParaRPr lang="en-GB"/>
          </a:p>
        </p:txBody>
      </p:sp>
      <p:sp>
        <p:nvSpPr>
          <p:cNvPr id="8" name="Footer Placeholder 7">
            <a:extLst>
              <a:ext uri="{FF2B5EF4-FFF2-40B4-BE49-F238E27FC236}">
                <a16:creationId xmlns:a16="http://schemas.microsoft.com/office/drawing/2014/main" id="{6D5C4120-5D85-2DAB-1B82-679CBFE0F312}"/>
              </a:ext>
            </a:extLst>
          </p:cNvPr>
          <p:cNvSpPr>
            <a:spLocks noGrp="1"/>
          </p:cNvSpPr>
          <p:nvPr>
            <p:ph type="ftr" sz="quarter" idx="11"/>
          </p:nvPr>
        </p:nvSpPr>
        <p:spPr/>
        <p:txBody>
          <a:bodyPr/>
          <a:lstStyle/>
          <a:p>
            <a:r>
              <a:rPr lang="en-US" dirty="0"/>
              <a:t>#ZeroCon25</a:t>
            </a:r>
            <a:endParaRPr lang="en-GB" dirty="0"/>
          </a:p>
        </p:txBody>
      </p:sp>
      <p:sp>
        <p:nvSpPr>
          <p:cNvPr id="9" name="Slide Number Placeholder 8">
            <a:extLst>
              <a:ext uri="{FF2B5EF4-FFF2-40B4-BE49-F238E27FC236}">
                <a16:creationId xmlns:a16="http://schemas.microsoft.com/office/drawing/2014/main" id="{B22AED93-B0A6-16E2-54DD-BAC7D1CFF05C}"/>
              </a:ext>
            </a:extLst>
          </p:cNvPr>
          <p:cNvSpPr>
            <a:spLocks noGrp="1"/>
          </p:cNvSpPr>
          <p:nvPr>
            <p:ph type="sldNum" sz="quarter" idx="12"/>
          </p:nvPr>
        </p:nvSpPr>
        <p:spPr/>
        <p:txBody>
          <a:bodyPr/>
          <a:lstStyle/>
          <a:p>
            <a:fld id="{1195A9E4-2CE9-4E32-BE85-7C32F0F78A6D}" type="slidenum">
              <a:rPr lang="en-GB" smtClean="0"/>
              <a:t>‹Nr.›</a:t>
            </a:fld>
            <a:endParaRPr lang="en-GB"/>
          </a:p>
        </p:txBody>
      </p:sp>
      <p:pic>
        <p:nvPicPr>
          <p:cNvPr id="10" name="Picture 9" descr="Zero Project Plant: an icon showing a green seedling breaking through a circle.">
            <a:extLst>
              <a:ext uri="{FF2B5EF4-FFF2-40B4-BE49-F238E27FC236}">
                <a16:creationId xmlns:a16="http://schemas.microsoft.com/office/drawing/2014/main" id="{6C21E80C-5188-0E99-CB29-5452401034F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132970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CEC525-402E-F69C-210B-5268E9E93C7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2CFC308-6A34-9878-DECA-D72CAED76938}"/>
              </a:ext>
            </a:extLst>
          </p:cNvPr>
          <p:cNvSpPr>
            <a:spLocks noGrp="1"/>
          </p:cNvSpPr>
          <p:nvPr>
            <p:ph type="dt" sz="half" idx="10"/>
          </p:nvPr>
        </p:nvSpPr>
        <p:spPr/>
        <p:txBody>
          <a:bodyPr/>
          <a:lstStyle/>
          <a:p>
            <a:fld id="{323E1DF0-723F-4583-B7C7-FD8C4EA08810}" type="datetime1">
              <a:rPr lang="en-GB" smtClean="0"/>
              <a:t>26/02/2025</a:t>
            </a:fld>
            <a:endParaRPr lang="en-GB"/>
          </a:p>
        </p:txBody>
      </p:sp>
      <p:sp>
        <p:nvSpPr>
          <p:cNvPr id="4" name="Footer Placeholder 3">
            <a:extLst>
              <a:ext uri="{FF2B5EF4-FFF2-40B4-BE49-F238E27FC236}">
                <a16:creationId xmlns:a16="http://schemas.microsoft.com/office/drawing/2014/main" id="{6250079B-A083-6A7F-4194-BA4D85C4883C}"/>
              </a:ext>
            </a:extLst>
          </p:cNvPr>
          <p:cNvSpPr>
            <a:spLocks noGrp="1"/>
          </p:cNvSpPr>
          <p:nvPr>
            <p:ph type="ftr" sz="quarter" idx="11"/>
          </p:nvPr>
        </p:nvSpPr>
        <p:spPr/>
        <p:txBody>
          <a:bodyPr/>
          <a:lstStyle/>
          <a:p>
            <a:r>
              <a:rPr lang="en-US" dirty="0"/>
              <a:t>#ZeroCon25</a:t>
            </a:r>
            <a:endParaRPr lang="en-GB" dirty="0"/>
          </a:p>
        </p:txBody>
      </p:sp>
      <p:sp>
        <p:nvSpPr>
          <p:cNvPr id="5" name="Slide Number Placeholder 4">
            <a:extLst>
              <a:ext uri="{FF2B5EF4-FFF2-40B4-BE49-F238E27FC236}">
                <a16:creationId xmlns:a16="http://schemas.microsoft.com/office/drawing/2014/main" id="{206EC79D-9860-3786-8D4E-46E02CC0ECE3}"/>
              </a:ext>
            </a:extLst>
          </p:cNvPr>
          <p:cNvSpPr>
            <a:spLocks noGrp="1"/>
          </p:cNvSpPr>
          <p:nvPr>
            <p:ph type="sldNum" sz="quarter" idx="12"/>
          </p:nvPr>
        </p:nvSpPr>
        <p:spPr/>
        <p:txBody>
          <a:bodyPr/>
          <a:lstStyle/>
          <a:p>
            <a:fld id="{1195A9E4-2CE9-4E32-BE85-7C32F0F78A6D}" type="slidenum">
              <a:rPr lang="en-GB" smtClean="0"/>
              <a:t>‹Nr.›</a:t>
            </a:fld>
            <a:endParaRPr lang="en-GB"/>
          </a:p>
        </p:txBody>
      </p:sp>
      <p:pic>
        <p:nvPicPr>
          <p:cNvPr id="6" name="Picture 5" descr="Zero Project Plant: an icon showing a green seedling breaking through a circle.">
            <a:extLst>
              <a:ext uri="{FF2B5EF4-FFF2-40B4-BE49-F238E27FC236}">
                <a16:creationId xmlns:a16="http://schemas.microsoft.com/office/drawing/2014/main" id="{9B978296-E8D6-80D7-911A-F4F68A8F611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8393185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3DBA8C4-CBF7-6C7C-BB26-6A44D83DE51B}"/>
              </a:ext>
            </a:extLst>
          </p:cNvPr>
          <p:cNvSpPr>
            <a:spLocks noGrp="1"/>
          </p:cNvSpPr>
          <p:nvPr>
            <p:ph type="dt" sz="half" idx="10"/>
          </p:nvPr>
        </p:nvSpPr>
        <p:spPr/>
        <p:txBody>
          <a:bodyPr/>
          <a:lstStyle/>
          <a:p>
            <a:fld id="{920F14AC-2947-477D-A5A3-42D95CFB8153}" type="datetime1">
              <a:rPr lang="en-GB" smtClean="0"/>
              <a:t>26/02/2025</a:t>
            </a:fld>
            <a:endParaRPr lang="en-GB"/>
          </a:p>
        </p:txBody>
      </p:sp>
      <p:sp>
        <p:nvSpPr>
          <p:cNvPr id="3" name="Footer Placeholder 2">
            <a:extLst>
              <a:ext uri="{FF2B5EF4-FFF2-40B4-BE49-F238E27FC236}">
                <a16:creationId xmlns:a16="http://schemas.microsoft.com/office/drawing/2014/main" id="{C0A765CF-3B46-DDD1-5D61-DEE3956934CA}"/>
              </a:ext>
            </a:extLst>
          </p:cNvPr>
          <p:cNvSpPr>
            <a:spLocks noGrp="1"/>
          </p:cNvSpPr>
          <p:nvPr>
            <p:ph type="ftr" sz="quarter" idx="11"/>
          </p:nvPr>
        </p:nvSpPr>
        <p:spPr/>
        <p:txBody>
          <a:bodyPr/>
          <a:lstStyle/>
          <a:p>
            <a:r>
              <a:rPr lang="en-US" dirty="0"/>
              <a:t>#ZeroCon25</a:t>
            </a:r>
            <a:endParaRPr lang="en-GB" dirty="0"/>
          </a:p>
        </p:txBody>
      </p:sp>
      <p:sp>
        <p:nvSpPr>
          <p:cNvPr id="4" name="Slide Number Placeholder 3">
            <a:extLst>
              <a:ext uri="{FF2B5EF4-FFF2-40B4-BE49-F238E27FC236}">
                <a16:creationId xmlns:a16="http://schemas.microsoft.com/office/drawing/2014/main" id="{DD92119D-5AC0-FA92-AC8A-20B4D8168F90}"/>
              </a:ext>
            </a:extLst>
          </p:cNvPr>
          <p:cNvSpPr>
            <a:spLocks noGrp="1"/>
          </p:cNvSpPr>
          <p:nvPr>
            <p:ph type="sldNum" sz="quarter" idx="12"/>
          </p:nvPr>
        </p:nvSpPr>
        <p:spPr/>
        <p:txBody>
          <a:bodyPr/>
          <a:lstStyle/>
          <a:p>
            <a:fld id="{1195A9E4-2CE9-4E32-BE85-7C32F0F78A6D}" type="slidenum">
              <a:rPr lang="en-GB" smtClean="0"/>
              <a:t>‹Nr.›</a:t>
            </a:fld>
            <a:endParaRPr lang="en-GB"/>
          </a:p>
        </p:txBody>
      </p:sp>
      <p:pic>
        <p:nvPicPr>
          <p:cNvPr id="5" name="Picture 4" descr="Zero Project Plant: an icon showing a green seedling breaking through a circle.">
            <a:extLst>
              <a:ext uri="{FF2B5EF4-FFF2-40B4-BE49-F238E27FC236}">
                <a16:creationId xmlns:a16="http://schemas.microsoft.com/office/drawing/2014/main" id="{D0459225-7B96-6284-00B2-CF639F89264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42528053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685413-E692-6DD2-584B-C153D1CDA38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1573494-908C-8287-2878-B8109DD71A1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5E99BDB-AE6B-E7B3-79DD-6DA3BEF435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8EEE4D6-70C6-0DAC-3D3B-CEF908DC77D5}"/>
              </a:ext>
            </a:extLst>
          </p:cNvPr>
          <p:cNvSpPr>
            <a:spLocks noGrp="1"/>
          </p:cNvSpPr>
          <p:nvPr>
            <p:ph type="dt" sz="half" idx="10"/>
          </p:nvPr>
        </p:nvSpPr>
        <p:spPr/>
        <p:txBody>
          <a:bodyPr/>
          <a:lstStyle/>
          <a:p>
            <a:fld id="{48BA894F-2169-40F5-A488-0DED1E32D92D}" type="datetime1">
              <a:rPr lang="en-GB" smtClean="0"/>
              <a:t>26/02/2025</a:t>
            </a:fld>
            <a:endParaRPr lang="en-GB"/>
          </a:p>
        </p:txBody>
      </p:sp>
      <p:sp>
        <p:nvSpPr>
          <p:cNvPr id="6" name="Footer Placeholder 5">
            <a:extLst>
              <a:ext uri="{FF2B5EF4-FFF2-40B4-BE49-F238E27FC236}">
                <a16:creationId xmlns:a16="http://schemas.microsoft.com/office/drawing/2014/main" id="{F49C3971-79A3-C209-564C-BD5D9D86E4C7}"/>
              </a:ext>
            </a:extLst>
          </p:cNvPr>
          <p:cNvSpPr>
            <a:spLocks noGrp="1"/>
          </p:cNvSpPr>
          <p:nvPr>
            <p:ph type="ftr" sz="quarter" idx="11"/>
          </p:nvPr>
        </p:nvSpPr>
        <p:spPr/>
        <p:txBody>
          <a:bodyPr/>
          <a:lstStyle/>
          <a:p>
            <a:r>
              <a:rPr lang="en-US" dirty="0"/>
              <a:t>#ZeroCon25</a:t>
            </a:r>
            <a:endParaRPr lang="en-GB" dirty="0"/>
          </a:p>
        </p:txBody>
      </p:sp>
      <p:sp>
        <p:nvSpPr>
          <p:cNvPr id="7" name="Slide Number Placeholder 6">
            <a:extLst>
              <a:ext uri="{FF2B5EF4-FFF2-40B4-BE49-F238E27FC236}">
                <a16:creationId xmlns:a16="http://schemas.microsoft.com/office/drawing/2014/main" id="{30402702-277B-3ACF-851A-C0C404ED8B54}"/>
              </a:ext>
            </a:extLst>
          </p:cNvPr>
          <p:cNvSpPr>
            <a:spLocks noGrp="1"/>
          </p:cNvSpPr>
          <p:nvPr>
            <p:ph type="sldNum" sz="quarter" idx="12"/>
          </p:nvPr>
        </p:nvSpPr>
        <p:spPr/>
        <p:txBody>
          <a:bodyPr/>
          <a:lstStyle/>
          <a:p>
            <a:fld id="{1195A9E4-2CE9-4E32-BE85-7C32F0F78A6D}" type="slidenum">
              <a:rPr lang="en-GB" smtClean="0"/>
              <a:t>‹Nr.›</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2A8373D0-4AD4-04E7-6DAC-6E1FA947001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39896657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DB3E06-41AF-0ACA-CCBD-F5BAB7AC311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16BC9B1-E8C2-C7D8-0ACB-3D5B734FE3E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A278FB8E-65FD-4C56-E3A9-054836CB1FA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8E3F7DA-8E45-6DD8-7482-BC161C4701CB}"/>
              </a:ext>
            </a:extLst>
          </p:cNvPr>
          <p:cNvSpPr>
            <a:spLocks noGrp="1"/>
          </p:cNvSpPr>
          <p:nvPr>
            <p:ph type="dt" sz="half" idx="10"/>
          </p:nvPr>
        </p:nvSpPr>
        <p:spPr/>
        <p:txBody>
          <a:bodyPr/>
          <a:lstStyle/>
          <a:p>
            <a:fld id="{AC800F5A-532D-4F87-AB6D-3F2ECE8BF666}" type="datetime1">
              <a:rPr lang="en-GB" smtClean="0"/>
              <a:t>26/02/2025</a:t>
            </a:fld>
            <a:endParaRPr lang="en-GB"/>
          </a:p>
        </p:txBody>
      </p:sp>
      <p:sp>
        <p:nvSpPr>
          <p:cNvPr id="6" name="Footer Placeholder 5">
            <a:extLst>
              <a:ext uri="{FF2B5EF4-FFF2-40B4-BE49-F238E27FC236}">
                <a16:creationId xmlns:a16="http://schemas.microsoft.com/office/drawing/2014/main" id="{A0FDB1F6-A587-5CC5-B4A1-6CBC2452EDC2}"/>
              </a:ext>
            </a:extLst>
          </p:cNvPr>
          <p:cNvSpPr>
            <a:spLocks noGrp="1"/>
          </p:cNvSpPr>
          <p:nvPr>
            <p:ph type="ftr" sz="quarter" idx="11"/>
          </p:nvPr>
        </p:nvSpPr>
        <p:spPr/>
        <p:txBody>
          <a:bodyPr/>
          <a:lstStyle/>
          <a:p>
            <a:r>
              <a:rPr lang="en-US" dirty="0"/>
              <a:t>#ZeroCon25</a:t>
            </a:r>
            <a:endParaRPr lang="en-GB" dirty="0"/>
          </a:p>
        </p:txBody>
      </p:sp>
      <p:sp>
        <p:nvSpPr>
          <p:cNvPr id="7" name="Slide Number Placeholder 6">
            <a:extLst>
              <a:ext uri="{FF2B5EF4-FFF2-40B4-BE49-F238E27FC236}">
                <a16:creationId xmlns:a16="http://schemas.microsoft.com/office/drawing/2014/main" id="{3C3402A9-A0E0-7045-EA1F-7AA57991E93E}"/>
              </a:ext>
            </a:extLst>
          </p:cNvPr>
          <p:cNvSpPr>
            <a:spLocks noGrp="1"/>
          </p:cNvSpPr>
          <p:nvPr>
            <p:ph type="sldNum" sz="quarter" idx="12"/>
          </p:nvPr>
        </p:nvSpPr>
        <p:spPr/>
        <p:txBody>
          <a:bodyPr/>
          <a:lstStyle/>
          <a:p>
            <a:fld id="{1195A9E4-2CE9-4E32-BE85-7C32F0F78A6D}" type="slidenum">
              <a:rPr lang="en-GB" smtClean="0"/>
              <a:t>‹Nr.›</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C97FE7C3-62EE-EBCF-7381-9E13CB86EC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14021751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2C4DFD2-A48F-938F-9C39-58C9547BD19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11346B3-1FB5-CBE0-B15E-5E254CF78A18}"/>
              </a:ext>
            </a:extLst>
          </p:cNvPr>
          <p:cNvSpPr>
            <a:spLocks noGrp="1"/>
          </p:cNvSpPr>
          <p:nvPr>
            <p:ph type="body" idx="1"/>
          </p:nvPr>
        </p:nvSpPr>
        <p:spPr>
          <a:xfrm>
            <a:off x="838200" y="1792518"/>
            <a:ext cx="10515600" cy="386122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7D545C8-B46A-1919-AEB8-64178D1CD9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F3C978-C8B7-45B7-A1FD-262897265120}" type="datetime1">
              <a:rPr lang="en-GB" smtClean="0"/>
              <a:t>26/02/2025</a:t>
            </a:fld>
            <a:endParaRPr lang="en-GB"/>
          </a:p>
        </p:txBody>
      </p:sp>
      <p:sp>
        <p:nvSpPr>
          <p:cNvPr id="5" name="Footer Placeholder 4">
            <a:extLst>
              <a:ext uri="{FF2B5EF4-FFF2-40B4-BE49-F238E27FC236}">
                <a16:creationId xmlns:a16="http://schemas.microsoft.com/office/drawing/2014/main" id="{21ACA2EC-9AAA-A334-BAFC-D20203C40D1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2400">
                <a:solidFill>
                  <a:schemeClr val="tx1">
                    <a:tint val="75000"/>
                  </a:schemeClr>
                </a:solidFill>
              </a:defRPr>
            </a:lvl1pPr>
          </a:lstStyle>
          <a:p>
            <a:r>
              <a:rPr lang="en-US" dirty="0"/>
              <a:t>#ZeroCon25</a:t>
            </a:r>
            <a:endParaRPr lang="en-GB" dirty="0"/>
          </a:p>
        </p:txBody>
      </p:sp>
      <p:sp>
        <p:nvSpPr>
          <p:cNvPr id="6" name="Slide Number Placeholder 5">
            <a:extLst>
              <a:ext uri="{FF2B5EF4-FFF2-40B4-BE49-F238E27FC236}">
                <a16:creationId xmlns:a16="http://schemas.microsoft.com/office/drawing/2014/main" id="{E2F4DD50-8E12-ED09-0BAF-BA8058E0E33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95A9E4-2CE9-4E32-BE85-7C32F0F78A6D}" type="slidenum">
              <a:rPr lang="en-GB" smtClean="0"/>
              <a:t>‹Nr.›</a:t>
            </a:fld>
            <a:endParaRPr lang="en-GB"/>
          </a:p>
        </p:txBody>
      </p:sp>
    </p:spTree>
    <p:extLst>
      <p:ext uri="{BB962C8B-B14F-4D97-AF65-F5344CB8AC3E}">
        <p14:creationId xmlns:p14="http://schemas.microsoft.com/office/powerpoint/2010/main" val="655874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Roboto" panose="02000000000000000000" pitchFamily="2" charset="0"/>
          <a:ea typeface="Roboto" panose="02000000000000000000" pitchFamily="2"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Roboto" panose="02000000000000000000" pitchFamily="2" charset="0"/>
          <a:ea typeface="Roboto" panose="02000000000000000000"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Roboto" panose="02000000000000000000" pitchFamily="2" charset="0"/>
          <a:ea typeface="Roboto" panose="02000000000000000000"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Roboto" panose="02000000000000000000" pitchFamily="2" charset="0"/>
          <a:ea typeface="Roboto" panose="02000000000000000000"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www.dol.gov/agencies/odep/program-areas/integrated-employment"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4.png"/><Relationship Id="rId2" Type="http://schemas.openxmlformats.org/officeDocument/2006/relationships/hyperlink" Target="https://static.prod01.ue1.p.pcomm.net/umass/content/SELN_technical%20assistance_12-2020_rev%202022.pdf" TargetMode="External"/><Relationship Id="rId1" Type="http://schemas.openxmlformats.org/officeDocument/2006/relationships/slideLayout" Target="../slideLayouts/slideLayout4.xml"/><Relationship Id="rId6" Type="http://schemas.openxmlformats.org/officeDocument/2006/relationships/hyperlink" Target="https://aoddisabilityemploymenttacenter.com/" TargetMode="External"/><Relationship Id="rId5" Type="http://schemas.openxmlformats.org/officeDocument/2006/relationships/hyperlink" Target="https://www.dol.gov/sites/dolgov/files/ODEP/topics/NEON_National_Plan_to_Increase_CIE_WSPT_cleared-2022-01-18.pdf" TargetMode="External"/><Relationship Id="rId4" Type="http://schemas.openxmlformats.org/officeDocument/2006/relationships/hyperlink" Target="https://www.dol.gov/agencies/odep/initiatives/neon" TargetMode="External"/></Relationships>
</file>

<file path=ppt/slides/_rels/slide6.xml.rels><?xml version="1.0" encoding="UTF-8" standalone="yes"?>
<Relationships xmlns="http://schemas.openxmlformats.org/package/2006/relationships"><Relationship Id="rId8" Type="http://schemas.openxmlformats.org/officeDocument/2006/relationships/hyperlink" Target="https://www.dol.gov/agencies/odep/initiatives/ndeam" TargetMode="External"/><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A782FC-8B01-42F4-8056-DCC2EFED95D1}"/>
              </a:ext>
            </a:extLst>
          </p:cNvPr>
          <p:cNvSpPr>
            <a:spLocks noGrp="1"/>
          </p:cNvSpPr>
          <p:nvPr>
            <p:ph type="ctrTitle"/>
          </p:nvPr>
        </p:nvSpPr>
        <p:spPr>
          <a:xfrm>
            <a:off x="431073" y="1201784"/>
            <a:ext cx="11390812" cy="2073065"/>
          </a:xfrm>
        </p:spPr>
        <p:txBody>
          <a:bodyPr>
            <a:normAutofit fontScale="90000"/>
          </a:bodyPr>
          <a:lstStyle/>
          <a:p>
            <a:r>
              <a:rPr lang="en-US" dirty="0">
                <a:latin typeface="Roboto" panose="02000000000000000000" pitchFamily="2" charset="0"/>
                <a:ea typeface="Roboto" panose="02000000000000000000" pitchFamily="2" charset="0"/>
              </a:rPr>
              <a:t> </a:t>
            </a:r>
            <a:r>
              <a:rPr lang="en-US" b="1" i="0" dirty="0">
                <a:solidFill>
                  <a:srgbClr val="042426"/>
                </a:solidFill>
                <a:effectLst/>
                <a:latin typeface="Manrope"/>
              </a:rPr>
              <a:t>New Solutions for the Sheltered </a:t>
            </a:r>
            <a:r>
              <a:rPr lang="en-US" b="1" dirty="0">
                <a:solidFill>
                  <a:srgbClr val="042426"/>
                </a:solidFill>
                <a:latin typeface="Manrope"/>
              </a:rPr>
              <a:t>W</a:t>
            </a:r>
            <a:r>
              <a:rPr lang="en-US" b="1" i="0" dirty="0">
                <a:solidFill>
                  <a:srgbClr val="042426"/>
                </a:solidFill>
                <a:effectLst/>
                <a:latin typeface="Manrope"/>
              </a:rPr>
              <a:t>orkshop </a:t>
            </a:r>
            <a:r>
              <a:rPr lang="en-US" b="1" dirty="0">
                <a:solidFill>
                  <a:srgbClr val="042426"/>
                </a:solidFill>
                <a:latin typeface="Manrope"/>
              </a:rPr>
              <a:t>S</a:t>
            </a:r>
            <a:r>
              <a:rPr lang="en-US" b="1" i="0" dirty="0">
                <a:solidFill>
                  <a:srgbClr val="042426"/>
                </a:solidFill>
                <a:effectLst/>
                <a:latin typeface="Manrope"/>
              </a:rPr>
              <a:t>ystem</a:t>
            </a:r>
            <a:br>
              <a:rPr lang="en-US" b="1" i="0" dirty="0">
                <a:solidFill>
                  <a:srgbClr val="042426"/>
                </a:solidFill>
                <a:effectLst/>
                <a:latin typeface="Manrope"/>
              </a:rPr>
            </a:br>
            <a:endParaRPr lang="en-GB" dirty="0">
              <a:latin typeface="Roboto" panose="02000000000000000000" pitchFamily="2" charset="0"/>
              <a:ea typeface="Roboto" panose="02000000000000000000" pitchFamily="2" charset="0"/>
            </a:endParaRPr>
          </a:p>
        </p:txBody>
      </p:sp>
      <p:sp>
        <p:nvSpPr>
          <p:cNvPr id="3" name="Subtitle 2">
            <a:extLst>
              <a:ext uri="{FF2B5EF4-FFF2-40B4-BE49-F238E27FC236}">
                <a16:creationId xmlns:a16="http://schemas.microsoft.com/office/drawing/2014/main" id="{28D29E75-4221-A94E-345A-B32600075CE2}"/>
              </a:ext>
            </a:extLst>
          </p:cNvPr>
          <p:cNvSpPr>
            <a:spLocks noGrp="1"/>
          </p:cNvSpPr>
          <p:nvPr>
            <p:ph type="subTitle" idx="1"/>
          </p:nvPr>
        </p:nvSpPr>
        <p:spPr>
          <a:xfrm>
            <a:off x="509451" y="3444665"/>
            <a:ext cx="11234057" cy="2211557"/>
          </a:xfrm>
        </p:spPr>
        <p:txBody>
          <a:bodyPr>
            <a:normAutofit/>
          </a:bodyPr>
          <a:lstStyle/>
          <a:p>
            <a:r>
              <a:rPr lang="en-US" dirty="0">
                <a:latin typeface="Roboto" panose="02000000000000000000" pitchFamily="2" charset="0"/>
                <a:ea typeface="Roboto" panose="02000000000000000000" pitchFamily="2" charset="0"/>
              </a:rPr>
              <a:t>Barbara Merrill, CEO</a:t>
            </a:r>
          </a:p>
          <a:p>
            <a:r>
              <a:rPr lang="en-US" dirty="0">
                <a:latin typeface="Roboto" panose="02000000000000000000" pitchFamily="2" charset="0"/>
                <a:ea typeface="Roboto" panose="02000000000000000000" pitchFamily="2" charset="0"/>
              </a:rPr>
              <a:t>American Network of Community Options and Resources </a:t>
            </a:r>
          </a:p>
          <a:p>
            <a:r>
              <a:rPr lang="en-US" dirty="0"/>
              <a:t>USA</a:t>
            </a:r>
            <a:endParaRPr lang="en-US" dirty="0">
              <a:latin typeface="Roboto" panose="02000000000000000000" pitchFamily="2" charset="0"/>
              <a:ea typeface="Roboto" panose="02000000000000000000" pitchFamily="2" charset="0"/>
            </a:endParaRPr>
          </a:p>
        </p:txBody>
      </p:sp>
      <p:sp>
        <p:nvSpPr>
          <p:cNvPr id="4" name="Titel 1">
            <a:extLst>
              <a:ext uri="{FF2B5EF4-FFF2-40B4-BE49-F238E27FC236}">
                <a16:creationId xmlns:a16="http://schemas.microsoft.com/office/drawing/2014/main" id="{E4771D02-F4E4-C632-E5D7-C5E26F71C09C}"/>
              </a:ext>
            </a:extLst>
          </p:cNvPr>
          <p:cNvSpPr txBox="1">
            <a:spLocks/>
          </p:cNvSpPr>
          <p:nvPr/>
        </p:nvSpPr>
        <p:spPr>
          <a:xfrm>
            <a:off x="842554" y="5692088"/>
            <a:ext cx="10567851" cy="846824"/>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4400" kern="1200">
                <a:solidFill>
                  <a:schemeClr val="tx1"/>
                </a:solidFill>
                <a:latin typeface="+mj-lt"/>
                <a:ea typeface="+mj-ea"/>
                <a:cs typeface="+mj-cs"/>
              </a:defRPr>
            </a:lvl1pPr>
          </a:lstStyle>
          <a:p>
            <a:pPr algn="ctr"/>
            <a:r>
              <a:rPr lang="en-US" sz="2400" b="1" dirty="0">
                <a:latin typeface="Roboto" panose="02000000000000000000" pitchFamily="2" charset="0"/>
                <a:ea typeface="Roboto" panose="02000000000000000000" pitchFamily="2" charset="0"/>
              </a:rPr>
              <a:t>Wednesday 12:00 pm – 13:00 pm</a:t>
            </a:r>
          </a:p>
        </p:txBody>
      </p:sp>
      <p:sp>
        <p:nvSpPr>
          <p:cNvPr id="7" name="Slide Number Placeholder 6">
            <a:extLst>
              <a:ext uri="{FF2B5EF4-FFF2-40B4-BE49-F238E27FC236}">
                <a16:creationId xmlns:a16="http://schemas.microsoft.com/office/drawing/2014/main" id="{59DF2F47-DE12-0075-6EDB-366148F7F176}"/>
              </a:ext>
            </a:extLst>
          </p:cNvPr>
          <p:cNvSpPr>
            <a:spLocks noGrp="1"/>
          </p:cNvSpPr>
          <p:nvPr>
            <p:ph type="sldNum" sz="quarter" idx="12"/>
          </p:nvPr>
        </p:nvSpPr>
        <p:spPr/>
        <p:txBody>
          <a:bodyPr/>
          <a:lstStyle/>
          <a:p>
            <a:fld id="{1195A9E4-2CE9-4E32-BE85-7C32F0F78A6D}" type="slidenum">
              <a:rPr lang="en-GB" smtClean="0">
                <a:latin typeface="Roboto" panose="02000000000000000000" pitchFamily="2" charset="0"/>
                <a:ea typeface="Roboto" panose="02000000000000000000" pitchFamily="2" charset="0"/>
              </a:rPr>
              <a:t>1</a:t>
            </a:fld>
            <a:endParaRPr lang="en-GB">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543765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7492DC2C-04C1-949A-4425-3220E8264143}"/>
              </a:ext>
            </a:extLst>
          </p:cNvPr>
          <p:cNvSpPr>
            <a:spLocks noGrp="1"/>
          </p:cNvSpPr>
          <p:nvPr>
            <p:ph type="title"/>
          </p:nvPr>
        </p:nvSpPr>
        <p:spPr>
          <a:xfrm>
            <a:off x="838200" y="365125"/>
            <a:ext cx="10515600" cy="1325563"/>
          </a:xfrm>
        </p:spPr>
        <p:txBody>
          <a:bodyPr>
            <a:normAutofit/>
          </a:bodyPr>
          <a:lstStyle/>
          <a:p>
            <a:pPr algn="ctr"/>
            <a:r>
              <a:rPr lang="en-US" dirty="0"/>
              <a:t>Moving the Needle: </a:t>
            </a:r>
            <a:br>
              <a:rPr lang="en-US" dirty="0"/>
            </a:br>
            <a:r>
              <a:rPr lang="en-US" dirty="0"/>
              <a:t>Passage of the ADA &amp; Litigation</a:t>
            </a:r>
          </a:p>
        </p:txBody>
      </p:sp>
      <p:sp>
        <p:nvSpPr>
          <p:cNvPr id="13" name="Content Placeholder 2">
            <a:extLst>
              <a:ext uri="{FF2B5EF4-FFF2-40B4-BE49-F238E27FC236}">
                <a16:creationId xmlns:a16="http://schemas.microsoft.com/office/drawing/2014/main" id="{9C431BE1-36CC-7EFD-3CBA-4DC63A7CBFD2}"/>
              </a:ext>
            </a:extLst>
          </p:cNvPr>
          <p:cNvSpPr>
            <a:spLocks noGrp="1"/>
          </p:cNvSpPr>
          <p:nvPr>
            <p:ph idx="1"/>
          </p:nvPr>
        </p:nvSpPr>
        <p:spPr>
          <a:xfrm>
            <a:off x="484094" y="1792517"/>
            <a:ext cx="10869706" cy="4823435"/>
          </a:xfrm>
        </p:spPr>
        <p:txBody>
          <a:bodyPr>
            <a:noAutofit/>
          </a:bodyPr>
          <a:lstStyle/>
          <a:p>
            <a:r>
              <a:rPr lang="en-US" sz="3200" dirty="0">
                <a:cs typeface="Roboto" panose="02000000000000000000" pitchFamily="2" charset="0"/>
              </a:rPr>
              <a:t>The Americans with Disabilities Act (ADA) signed in Law July 1990</a:t>
            </a:r>
          </a:p>
          <a:p>
            <a:pPr marL="0" indent="0">
              <a:buNone/>
            </a:pPr>
            <a:endParaRPr lang="en-US" sz="3200" b="0" i="0" u="sng" dirty="0">
              <a:solidFill>
                <a:srgbClr val="001D35"/>
              </a:solidFill>
              <a:effectLst/>
              <a:cs typeface="Roboto" panose="02000000000000000000" pitchFamily="2" charset="0"/>
            </a:endParaRPr>
          </a:p>
          <a:p>
            <a:r>
              <a:rPr lang="en-US" sz="3200" b="0" i="0" u="sng" dirty="0">
                <a:solidFill>
                  <a:srgbClr val="001D35"/>
                </a:solidFill>
                <a:effectLst/>
                <a:cs typeface="Roboto" panose="02000000000000000000" pitchFamily="2" charset="0"/>
              </a:rPr>
              <a:t>In 1999 the U.S. Supreme Court in </a:t>
            </a:r>
            <a:r>
              <a:rPr lang="en-US" sz="3200" b="1" i="0" dirty="0">
                <a:solidFill>
                  <a:srgbClr val="001D35"/>
                </a:solidFill>
                <a:effectLst/>
                <a:cs typeface="Roboto" panose="02000000000000000000" pitchFamily="2" charset="0"/>
              </a:rPr>
              <a:t>Olmstead v. L.C</a:t>
            </a:r>
            <a:r>
              <a:rPr lang="en-US" sz="3200" b="0" i="0" dirty="0">
                <a:solidFill>
                  <a:srgbClr val="001D35"/>
                </a:solidFill>
                <a:effectLst/>
                <a:cs typeface="Roboto" panose="02000000000000000000" pitchFamily="2" charset="0"/>
              </a:rPr>
              <a:t>. ruled that the unjustified segregation of people with disabilities is a violation of the Americans with Disabilities Act (ADA).</a:t>
            </a:r>
          </a:p>
          <a:p>
            <a:endParaRPr lang="en-US" sz="3200" dirty="0">
              <a:cs typeface="Roboto" panose="02000000000000000000" pitchFamily="2" charset="0"/>
            </a:endParaRPr>
          </a:p>
          <a:p>
            <a:r>
              <a:rPr lang="en-US" sz="3200" dirty="0">
                <a:cs typeface="Roboto" panose="02000000000000000000" pitchFamily="2" charset="0"/>
              </a:rPr>
              <a:t>Federal Government Suing States for Unnecessary Reliance on Sheltered Workshops (Oregon, Rhode Island)</a:t>
            </a:r>
            <a:endParaRPr lang="en-US" sz="3600" dirty="0">
              <a:cs typeface="Roboto" panose="02000000000000000000" pitchFamily="2" charset="0"/>
            </a:endParaRPr>
          </a:p>
        </p:txBody>
      </p:sp>
      <p:sp>
        <p:nvSpPr>
          <p:cNvPr id="5" name="Footer Placeholder 4">
            <a:extLst>
              <a:ext uri="{FF2B5EF4-FFF2-40B4-BE49-F238E27FC236}">
                <a16:creationId xmlns:a16="http://schemas.microsoft.com/office/drawing/2014/main" id="{5F42DD6E-7F92-5A69-2413-F4D119BB71A5}"/>
              </a:ext>
            </a:extLst>
          </p:cNvPr>
          <p:cNvSpPr>
            <a:spLocks noGrp="1"/>
          </p:cNvSpPr>
          <p:nvPr>
            <p:ph type="ftr" sz="quarter" idx="11"/>
          </p:nvPr>
        </p:nvSpPr>
        <p:spPr>
          <a:xfrm>
            <a:off x="4038600" y="6356350"/>
            <a:ext cx="4114800" cy="365125"/>
          </a:xfrm>
        </p:spPr>
        <p:txBody>
          <a:bodyPr anchor="ctr">
            <a:normAutofit/>
          </a:bodyPr>
          <a:lstStyle/>
          <a:p>
            <a:pPr>
              <a:lnSpc>
                <a:spcPct val="90000"/>
              </a:lnSpc>
              <a:spcAft>
                <a:spcPts val="600"/>
              </a:spcAft>
            </a:pPr>
            <a:r>
              <a:rPr lang="en-US" sz="1900"/>
              <a:t>#ZeroCon25</a:t>
            </a:r>
            <a:endParaRPr lang="en-GB" sz="1900"/>
          </a:p>
        </p:txBody>
      </p:sp>
      <p:sp>
        <p:nvSpPr>
          <p:cNvPr id="6" name="Slide Number Placeholder 5">
            <a:extLst>
              <a:ext uri="{FF2B5EF4-FFF2-40B4-BE49-F238E27FC236}">
                <a16:creationId xmlns:a16="http://schemas.microsoft.com/office/drawing/2014/main" id="{83AFA959-068D-7601-A4E4-0E09F8C083AD}"/>
              </a:ext>
            </a:extLst>
          </p:cNvPr>
          <p:cNvSpPr>
            <a:spLocks noGrp="1"/>
          </p:cNvSpPr>
          <p:nvPr>
            <p:ph type="sldNum" sz="quarter" idx="12"/>
          </p:nvPr>
        </p:nvSpPr>
        <p:spPr>
          <a:xfrm>
            <a:off x="8610600" y="6356350"/>
            <a:ext cx="2743200" cy="365125"/>
          </a:xfrm>
        </p:spPr>
        <p:txBody>
          <a:bodyPr anchor="ctr">
            <a:normAutofit/>
          </a:bodyPr>
          <a:lstStyle/>
          <a:p>
            <a:pPr>
              <a:spcAft>
                <a:spcPts val="600"/>
              </a:spcAft>
            </a:pPr>
            <a:fld id="{1195A9E4-2CE9-4E32-BE85-7C32F0F78A6D}" type="slidenum">
              <a:rPr lang="en-GB" smtClean="0"/>
              <a:pPr>
                <a:spcAft>
                  <a:spcPts val="600"/>
                </a:spcAft>
              </a:pPr>
              <a:t>2</a:t>
            </a:fld>
            <a:endParaRPr lang="en-GB"/>
          </a:p>
        </p:txBody>
      </p:sp>
    </p:spTree>
    <p:extLst>
      <p:ext uri="{BB962C8B-B14F-4D97-AF65-F5344CB8AC3E}">
        <p14:creationId xmlns:p14="http://schemas.microsoft.com/office/powerpoint/2010/main" val="12268017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DFE58A-D609-618B-71BF-AA5DBB5A6665}"/>
            </a:ext>
          </a:extLst>
        </p:cNvPr>
        <p:cNvGrpSpPr/>
        <p:nvPr/>
      </p:nvGrpSpPr>
      <p:grpSpPr>
        <a:xfrm>
          <a:off x="0" y="0"/>
          <a:ext cx="0" cy="0"/>
          <a:chOff x="0" y="0"/>
          <a:chExt cx="0" cy="0"/>
        </a:xfrm>
      </p:grpSpPr>
      <p:sp>
        <p:nvSpPr>
          <p:cNvPr id="11" name="Title 1">
            <a:extLst>
              <a:ext uri="{FF2B5EF4-FFF2-40B4-BE49-F238E27FC236}">
                <a16:creationId xmlns:a16="http://schemas.microsoft.com/office/drawing/2014/main" id="{512222A4-2D8E-C0E9-EE13-575B224D6EEF}"/>
              </a:ext>
            </a:extLst>
          </p:cNvPr>
          <p:cNvSpPr>
            <a:spLocks noGrp="1"/>
          </p:cNvSpPr>
          <p:nvPr>
            <p:ph type="title"/>
          </p:nvPr>
        </p:nvSpPr>
        <p:spPr>
          <a:xfrm>
            <a:off x="838200" y="365125"/>
            <a:ext cx="10515600" cy="1325563"/>
          </a:xfrm>
        </p:spPr>
        <p:txBody>
          <a:bodyPr>
            <a:normAutofit/>
          </a:bodyPr>
          <a:lstStyle/>
          <a:p>
            <a:pPr algn="ctr"/>
            <a:r>
              <a:rPr lang="en-US" dirty="0"/>
              <a:t>Moving the Needle: Public Policy </a:t>
            </a:r>
          </a:p>
        </p:txBody>
      </p:sp>
      <p:sp>
        <p:nvSpPr>
          <p:cNvPr id="13" name="Content Placeholder 2">
            <a:extLst>
              <a:ext uri="{FF2B5EF4-FFF2-40B4-BE49-F238E27FC236}">
                <a16:creationId xmlns:a16="http://schemas.microsoft.com/office/drawing/2014/main" id="{80E61B13-4112-C091-75AA-382C4A63AAD1}"/>
              </a:ext>
            </a:extLst>
          </p:cNvPr>
          <p:cNvSpPr>
            <a:spLocks noGrp="1"/>
          </p:cNvSpPr>
          <p:nvPr>
            <p:ph idx="1"/>
          </p:nvPr>
        </p:nvSpPr>
        <p:spPr>
          <a:xfrm>
            <a:off x="484094" y="1792517"/>
            <a:ext cx="10869706" cy="4823435"/>
          </a:xfrm>
        </p:spPr>
        <p:txBody>
          <a:bodyPr>
            <a:noAutofit/>
          </a:bodyPr>
          <a:lstStyle/>
          <a:p>
            <a:r>
              <a:rPr lang="en-US" dirty="0">
                <a:cs typeface="Roboto" panose="02000000000000000000" pitchFamily="2" charset="0"/>
              </a:rPr>
              <a:t>Creation of Federal Agency Office of Disability Employment Policy</a:t>
            </a:r>
          </a:p>
          <a:p>
            <a:pPr lvl="1"/>
            <a:r>
              <a:rPr lang="en-US" sz="2800" dirty="0">
                <a:cs typeface="Roboto" panose="02000000000000000000" pitchFamily="2" charset="0"/>
              </a:rPr>
              <a:t>Promotion of Employment First Policies</a:t>
            </a:r>
          </a:p>
          <a:p>
            <a:pPr lvl="1"/>
            <a:r>
              <a:rPr lang="en-US" sz="2800" b="0" i="0" dirty="0">
                <a:effectLst/>
                <a:cs typeface="Roboto" panose="02000000000000000000" pitchFamily="2" charset="0"/>
              </a:rPr>
              <a:t>National systems-change framework centered on the premise that all individuals, including those individuals with the most significant disabilities, are capable of full participation in </a:t>
            </a:r>
            <a:r>
              <a:rPr lang="en-US" sz="2800" b="0" i="0" u="sng" dirty="0">
                <a:effectLst/>
                <a:cs typeface="Roboto" panose="02000000000000000000" pitchFamily="2" charset="0"/>
                <a:hlinkClick r:id="rId2"/>
              </a:rPr>
              <a:t>Competitive Integrated Employment (CIE)</a:t>
            </a:r>
            <a:r>
              <a:rPr lang="en-US" sz="2800" b="0" i="0" dirty="0">
                <a:effectLst/>
                <a:cs typeface="Roboto" panose="02000000000000000000" pitchFamily="2" charset="0"/>
              </a:rPr>
              <a:t> and community life</a:t>
            </a:r>
            <a:endParaRPr lang="en-US" sz="2800" dirty="0">
              <a:cs typeface="Roboto" panose="02000000000000000000" pitchFamily="2" charset="0"/>
            </a:endParaRPr>
          </a:p>
          <a:p>
            <a:pPr lvl="1"/>
            <a:endParaRPr lang="en-US" sz="2800" dirty="0">
              <a:cs typeface="Roboto" panose="02000000000000000000" pitchFamily="2" charset="0"/>
            </a:endParaRPr>
          </a:p>
          <a:p>
            <a:r>
              <a:rPr lang="en-US" dirty="0">
                <a:cs typeface="Roboto" panose="02000000000000000000" pitchFamily="2" charset="0"/>
              </a:rPr>
              <a:t>HCBS Settings Rule – Federal Rule that requires federally funded community services are delivered in integrated settings</a:t>
            </a:r>
          </a:p>
        </p:txBody>
      </p:sp>
      <p:sp>
        <p:nvSpPr>
          <p:cNvPr id="5" name="Footer Placeholder 4">
            <a:extLst>
              <a:ext uri="{FF2B5EF4-FFF2-40B4-BE49-F238E27FC236}">
                <a16:creationId xmlns:a16="http://schemas.microsoft.com/office/drawing/2014/main" id="{3EFAD6F7-53F2-4F48-A112-33CD5F08305A}"/>
              </a:ext>
            </a:extLst>
          </p:cNvPr>
          <p:cNvSpPr>
            <a:spLocks noGrp="1"/>
          </p:cNvSpPr>
          <p:nvPr>
            <p:ph type="ftr" sz="quarter" idx="11"/>
          </p:nvPr>
        </p:nvSpPr>
        <p:spPr>
          <a:xfrm>
            <a:off x="4038600" y="6356350"/>
            <a:ext cx="4114800" cy="365125"/>
          </a:xfrm>
        </p:spPr>
        <p:txBody>
          <a:bodyPr anchor="ctr">
            <a:normAutofit/>
          </a:bodyPr>
          <a:lstStyle/>
          <a:p>
            <a:pPr>
              <a:lnSpc>
                <a:spcPct val="90000"/>
              </a:lnSpc>
              <a:spcAft>
                <a:spcPts val="600"/>
              </a:spcAft>
            </a:pPr>
            <a:r>
              <a:rPr lang="en-US" sz="1900"/>
              <a:t>#ZeroCon25</a:t>
            </a:r>
            <a:endParaRPr lang="en-GB" sz="1900"/>
          </a:p>
        </p:txBody>
      </p:sp>
      <p:sp>
        <p:nvSpPr>
          <p:cNvPr id="6" name="Slide Number Placeholder 5">
            <a:extLst>
              <a:ext uri="{FF2B5EF4-FFF2-40B4-BE49-F238E27FC236}">
                <a16:creationId xmlns:a16="http://schemas.microsoft.com/office/drawing/2014/main" id="{420F8015-05BC-D05D-C9B6-84DF6E594BDE}"/>
              </a:ext>
            </a:extLst>
          </p:cNvPr>
          <p:cNvSpPr>
            <a:spLocks noGrp="1"/>
          </p:cNvSpPr>
          <p:nvPr>
            <p:ph type="sldNum" sz="quarter" idx="12"/>
          </p:nvPr>
        </p:nvSpPr>
        <p:spPr>
          <a:xfrm>
            <a:off x="8610600" y="6356350"/>
            <a:ext cx="2743200" cy="365125"/>
          </a:xfrm>
        </p:spPr>
        <p:txBody>
          <a:bodyPr anchor="ctr">
            <a:normAutofit/>
          </a:bodyPr>
          <a:lstStyle/>
          <a:p>
            <a:pPr>
              <a:spcAft>
                <a:spcPts val="600"/>
              </a:spcAft>
            </a:pPr>
            <a:fld id="{1195A9E4-2CE9-4E32-BE85-7C32F0F78A6D}" type="slidenum">
              <a:rPr lang="en-GB" smtClean="0"/>
              <a:pPr>
                <a:spcAft>
                  <a:spcPts val="600"/>
                </a:spcAft>
              </a:pPr>
              <a:t>3</a:t>
            </a:fld>
            <a:endParaRPr lang="en-GB"/>
          </a:p>
        </p:txBody>
      </p:sp>
    </p:spTree>
    <p:extLst>
      <p:ext uri="{BB962C8B-B14F-4D97-AF65-F5344CB8AC3E}">
        <p14:creationId xmlns:p14="http://schemas.microsoft.com/office/powerpoint/2010/main" val="12277438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54E650-696E-073D-3A80-AEA6E426FE51}"/>
              </a:ext>
            </a:extLst>
          </p:cNvPr>
          <p:cNvSpPr>
            <a:spLocks noGrp="1"/>
          </p:cNvSpPr>
          <p:nvPr>
            <p:ph type="title"/>
          </p:nvPr>
        </p:nvSpPr>
        <p:spPr/>
        <p:txBody>
          <a:bodyPr>
            <a:normAutofit/>
          </a:bodyPr>
          <a:lstStyle/>
          <a:p>
            <a:pPr algn="ctr"/>
            <a:r>
              <a:rPr lang="en-US" dirty="0"/>
              <a:t>Moving the Needle: Changing Attitudes</a:t>
            </a:r>
          </a:p>
        </p:txBody>
      </p:sp>
      <p:sp>
        <p:nvSpPr>
          <p:cNvPr id="3" name="Content Placeholder 2">
            <a:extLst>
              <a:ext uri="{FF2B5EF4-FFF2-40B4-BE49-F238E27FC236}">
                <a16:creationId xmlns:a16="http://schemas.microsoft.com/office/drawing/2014/main" id="{163E34A5-B370-E8C7-0392-B06E98D4E0FF}"/>
              </a:ext>
            </a:extLst>
          </p:cNvPr>
          <p:cNvSpPr>
            <a:spLocks noGrp="1"/>
          </p:cNvSpPr>
          <p:nvPr>
            <p:ph sz="half" idx="1"/>
          </p:nvPr>
        </p:nvSpPr>
        <p:spPr/>
        <p:txBody>
          <a:bodyPr/>
          <a:lstStyle/>
          <a:p>
            <a:r>
              <a:rPr lang="en-US" dirty="0"/>
              <a:t>Young people transitioning from integrated schools and their families increasingly expect to work in the community</a:t>
            </a:r>
          </a:p>
          <a:p>
            <a:r>
              <a:rPr lang="en-US" dirty="0"/>
              <a:t>Press coverage of terrible exploitation in sheltered workshops </a:t>
            </a:r>
          </a:p>
          <a:p>
            <a:endParaRPr lang="en-US" dirty="0"/>
          </a:p>
        </p:txBody>
      </p:sp>
      <p:pic>
        <p:nvPicPr>
          <p:cNvPr id="8" name="Content Placeholder 7" descr="Book cover for &quot;The Boys in the Bunkhouse: Servitude and Salvation in the Heartland&quot; by Dan Barry. Cover features dark skies over a light blue house in a rural community.">
            <a:extLst>
              <a:ext uri="{FF2B5EF4-FFF2-40B4-BE49-F238E27FC236}">
                <a16:creationId xmlns:a16="http://schemas.microsoft.com/office/drawing/2014/main" id="{22053323-7E45-4174-D907-8153D78150DA}"/>
              </a:ext>
            </a:extLst>
          </p:cNvPr>
          <p:cNvPicPr>
            <a:picLocks noGrp="1" noChangeAspect="1"/>
          </p:cNvPicPr>
          <p:nvPr>
            <p:ph sz="half" idx="2"/>
          </p:nvPr>
        </p:nvPicPr>
        <p:blipFill>
          <a:blip r:embed="rId3"/>
          <a:stretch>
            <a:fillRect/>
          </a:stretch>
        </p:blipFill>
        <p:spPr>
          <a:xfrm>
            <a:off x="7222607" y="1825625"/>
            <a:ext cx="2980117" cy="4351338"/>
          </a:xfrm>
          <a:prstGeom prst="rect">
            <a:avLst/>
          </a:prstGeom>
        </p:spPr>
      </p:pic>
      <p:sp>
        <p:nvSpPr>
          <p:cNvPr id="4" name="Footer Placeholder 3">
            <a:extLst>
              <a:ext uri="{FF2B5EF4-FFF2-40B4-BE49-F238E27FC236}">
                <a16:creationId xmlns:a16="http://schemas.microsoft.com/office/drawing/2014/main" id="{F8DCA32A-8440-BB1C-67BE-25189AA1DAB4}"/>
              </a:ext>
            </a:extLst>
          </p:cNvPr>
          <p:cNvSpPr>
            <a:spLocks noGrp="1"/>
          </p:cNvSpPr>
          <p:nvPr>
            <p:ph type="ftr" sz="quarter" idx="11"/>
          </p:nvPr>
        </p:nvSpPr>
        <p:spPr/>
        <p:txBody>
          <a:bodyPr/>
          <a:lstStyle/>
          <a:p>
            <a:r>
              <a:rPr lang="en-US" dirty="0"/>
              <a:t>#ZeroCon25</a:t>
            </a:r>
            <a:endParaRPr lang="en-GB" dirty="0"/>
          </a:p>
        </p:txBody>
      </p:sp>
      <p:sp>
        <p:nvSpPr>
          <p:cNvPr id="5" name="Slide Number Placeholder 4">
            <a:extLst>
              <a:ext uri="{FF2B5EF4-FFF2-40B4-BE49-F238E27FC236}">
                <a16:creationId xmlns:a16="http://schemas.microsoft.com/office/drawing/2014/main" id="{491C11EB-905E-1802-F2F7-61E00D6CCC01}"/>
              </a:ext>
            </a:extLst>
          </p:cNvPr>
          <p:cNvSpPr>
            <a:spLocks noGrp="1"/>
          </p:cNvSpPr>
          <p:nvPr>
            <p:ph type="sldNum" sz="quarter" idx="12"/>
          </p:nvPr>
        </p:nvSpPr>
        <p:spPr/>
        <p:txBody>
          <a:bodyPr/>
          <a:lstStyle/>
          <a:p>
            <a:fld id="{1195A9E4-2CE9-4E32-BE85-7C32F0F78A6D}" type="slidenum">
              <a:rPr lang="en-GB" smtClean="0"/>
              <a:t>4</a:t>
            </a:fld>
            <a:endParaRPr lang="en-GB" dirty="0"/>
          </a:p>
        </p:txBody>
      </p:sp>
    </p:spTree>
    <p:extLst>
      <p:ext uri="{BB962C8B-B14F-4D97-AF65-F5344CB8AC3E}">
        <p14:creationId xmlns:p14="http://schemas.microsoft.com/office/powerpoint/2010/main" val="25487056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2A0883-5613-C8ED-770F-C902DF85159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F42E7B0C-00BF-5EB4-1F1D-13BD8B02C930}"/>
              </a:ext>
            </a:extLst>
          </p:cNvPr>
          <p:cNvSpPr>
            <a:spLocks noGrp="1"/>
          </p:cNvSpPr>
          <p:nvPr>
            <p:ph type="title"/>
          </p:nvPr>
        </p:nvSpPr>
        <p:spPr/>
        <p:txBody>
          <a:bodyPr/>
          <a:lstStyle/>
          <a:p>
            <a:pPr algn="ctr"/>
            <a:r>
              <a:rPr lang="en-US" dirty="0"/>
              <a:t>What else has helped to move the needle:</a:t>
            </a:r>
            <a:br>
              <a:rPr lang="en-US" dirty="0"/>
            </a:br>
            <a:r>
              <a:rPr lang="en-US" dirty="0"/>
              <a:t>Technical Assistance</a:t>
            </a:r>
          </a:p>
        </p:txBody>
      </p:sp>
      <p:sp>
        <p:nvSpPr>
          <p:cNvPr id="2" name="Content Placeholder 1">
            <a:extLst>
              <a:ext uri="{FF2B5EF4-FFF2-40B4-BE49-F238E27FC236}">
                <a16:creationId xmlns:a16="http://schemas.microsoft.com/office/drawing/2014/main" id="{2E820306-434F-0741-30F8-F2AF6D0F32DF}"/>
              </a:ext>
            </a:extLst>
          </p:cNvPr>
          <p:cNvSpPr>
            <a:spLocks noGrp="1"/>
          </p:cNvSpPr>
          <p:nvPr>
            <p:ph sz="half" idx="1"/>
          </p:nvPr>
        </p:nvSpPr>
        <p:spPr>
          <a:xfrm>
            <a:off x="650262" y="1872501"/>
            <a:ext cx="4743859" cy="2337972"/>
          </a:xfrm>
        </p:spPr>
        <p:txBody>
          <a:bodyPr>
            <a:noAutofit/>
          </a:bodyPr>
          <a:lstStyle/>
          <a:p>
            <a:pPr marL="342900" lvl="1" indent="0">
              <a:buNone/>
            </a:pPr>
            <a:r>
              <a:rPr lang="en-US" sz="2800" b="1" i="0" dirty="0">
                <a:effectLst/>
                <a:cs typeface="Roboto" panose="02000000000000000000" pitchFamily="2" charset="0"/>
              </a:rPr>
              <a:t>State Employment Leadership Network (SELN)</a:t>
            </a:r>
          </a:p>
          <a:p>
            <a:pPr lvl="2"/>
            <a:r>
              <a:rPr lang="en-US" sz="2800" b="0" i="0" u="none" strike="noStrike" dirty="0">
                <a:solidFill>
                  <a:srgbClr val="0074AF"/>
                </a:solidFill>
                <a:effectLst/>
                <a:cs typeface="Roboto" panose="02000000000000000000" pitchFamily="2" charset="0"/>
                <a:hlinkClick r:id="rId2"/>
              </a:rPr>
              <a:t>Technical Assistance Overview</a:t>
            </a:r>
            <a:endParaRPr lang="en-US" sz="2800" b="0" i="0" u="none" strike="noStrike" dirty="0">
              <a:solidFill>
                <a:srgbClr val="0074AF"/>
              </a:solidFill>
              <a:effectLst/>
              <a:cs typeface="Roboto" panose="02000000000000000000" pitchFamily="2" charset="0"/>
            </a:endParaRPr>
          </a:p>
        </p:txBody>
      </p:sp>
      <p:pic>
        <p:nvPicPr>
          <p:cNvPr id="5" name="Picture 4">
            <a:extLst>
              <a:ext uri="{FF2B5EF4-FFF2-40B4-BE49-F238E27FC236}">
                <a16:creationId xmlns:a16="http://schemas.microsoft.com/office/drawing/2014/main" id="{61A787CA-3982-D02C-0DDD-967ECCE1ED48}"/>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50262" y="4635566"/>
            <a:ext cx="5111980" cy="1022396"/>
          </a:xfrm>
          <a:prstGeom prst="rect">
            <a:avLst/>
          </a:prstGeom>
        </p:spPr>
      </p:pic>
      <p:sp>
        <p:nvSpPr>
          <p:cNvPr id="6" name="Content Placeholder 5">
            <a:extLst>
              <a:ext uri="{FF2B5EF4-FFF2-40B4-BE49-F238E27FC236}">
                <a16:creationId xmlns:a16="http://schemas.microsoft.com/office/drawing/2014/main" id="{A660FC21-33FA-6528-4187-04E557988C65}"/>
              </a:ext>
            </a:extLst>
          </p:cNvPr>
          <p:cNvSpPr>
            <a:spLocks noGrp="1"/>
          </p:cNvSpPr>
          <p:nvPr>
            <p:ph sz="half" idx="2"/>
          </p:nvPr>
        </p:nvSpPr>
        <p:spPr>
          <a:xfrm>
            <a:off x="5522260" y="1872501"/>
            <a:ext cx="5685432" cy="1850186"/>
          </a:xfrm>
        </p:spPr>
        <p:txBody>
          <a:bodyPr>
            <a:noAutofit/>
          </a:bodyPr>
          <a:lstStyle/>
          <a:p>
            <a:pPr marL="342900" lvl="1" indent="0">
              <a:buNone/>
            </a:pPr>
            <a:r>
              <a:rPr lang="en-US" sz="2800" b="1" dirty="0">
                <a:solidFill>
                  <a:srgbClr val="001D35"/>
                </a:solidFill>
                <a:cs typeface="Roboto" panose="02000000000000000000" pitchFamily="2" charset="0"/>
              </a:rPr>
              <a:t>National Expansion of Employment Opportunities Network </a:t>
            </a:r>
            <a:r>
              <a:rPr lang="en-US" sz="2800" b="1" dirty="0">
                <a:solidFill>
                  <a:srgbClr val="001D35"/>
                </a:solidFill>
                <a:cs typeface="Roboto" panose="02000000000000000000" pitchFamily="2" charset="0"/>
                <a:hlinkClick r:id="rId4"/>
              </a:rPr>
              <a:t>(NEON)</a:t>
            </a:r>
            <a:endParaRPr lang="en-US" sz="2800" b="1" dirty="0">
              <a:solidFill>
                <a:srgbClr val="001D35"/>
              </a:solidFill>
              <a:cs typeface="Roboto" panose="02000000000000000000" pitchFamily="2" charset="0"/>
            </a:endParaRPr>
          </a:p>
          <a:p>
            <a:pPr lvl="1"/>
            <a:r>
              <a:rPr lang="en-US" sz="2800" dirty="0">
                <a:solidFill>
                  <a:srgbClr val="001D35"/>
                </a:solidFill>
                <a:cs typeface="Roboto" panose="02000000000000000000" pitchFamily="2" charset="0"/>
                <a:hlinkClick r:id="rId5"/>
              </a:rPr>
              <a:t>National Plan</a:t>
            </a:r>
            <a:r>
              <a:rPr lang="en-US" sz="2800" dirty="0">
                <a:solidFill>
                  <a:srgbClr val="001D35"/>
                </a:solidFill>
                <a:cs typeface="Roboto" panose="02000000000000000000" pitchFamily="2" charset="0"/>
              </a:rPr>
              <a:t> to Increase CIE</a:t>
            </a:r>
          </a:p>
        </p:txBody>
      </p:sp>
      <p:sp>
        <p:nvSpPr>
          <p:cNvPr id="3" name="Slide Number Placeholder 4">
            <a:extLst>
              <a:ext uri="{FF2B5EF4-FFF2-40B4-BE49-F238E27FC236}">
                <a16:creationId xmlns:a16="http://schemas.microsoft.com/office/drawing/2014/main" id="{693E6426-C327-89DD-4734-C92EFA77D577}"/>
              </a:ext>
              <a:ext uri="{C183D7F6-B498-43B3-948B-1728B52AA6E4}">
                <adec:decorative xmlns:adec="http://schemas.microsoft.com/office/drawing/2017/decorative" val="1"/>
              </a:ext>
            </a:extLst>
          </p:cNvPr>
          <p:cNvSpPr>
            <a:spLocks noGrp="1"/>
          </p:cNvSpPr>
          <p:nvPr>
            <p:ph type="sldNum" sz="quarter" idx="12"/>
          </p:nvPr>
        </p:nvSpPr>
        <p:spPr>
          <a:xfrm>
            <a:off x="8610600" y="6356350"/>
            <a:ext cx="2743200" cy="365125"/>
          </a:xfrm>
        </p:spPr>
        <p:txBody>
          <a:bodyPr/>
          <a:lstStyle/>
          <a:p>
            <a:fld id="{1195A9E4-2CE9-4E32-BE85-7C32F0F78A6D}" type="slidenum">
              <a:rPr lang="en-GB" smtClean="0"/>
              <a:t>5</a:t>
            </a:fld>
            <a:endParaRPr lang="en-GB" dirty="0"/>
          </a:p>
        </p:txBody>
      </p:sp>
      <p:sp>
        <p:nvSpPr>
          <p:cNvPr id="8" name="Footer Placeholder 3">
            <a:extLst>
              <a:ext uri="{FF2B5EF4-FFF2-40B4-BE49-F238E27FC236}">
                <a16:creationId xmlns:a16="http://schemas.microsoft.com/office/drawing/2014/main" id="{8924EC00-78DB-4B18-1BDF-2F03E8540D1C}"/>
              </a:ext>
              <a:ext uri="{C183D7F6-B498-43B3-948B-1728B52AA6E4}">
                <adec:decorative xmlns:adec="http://schemas.microsoft.com/office/drawing/2017/decorative" val="1"/>
              </a:ext>
            </a:extLst>
          </p:cNvPr>
          <p:cNvSpPr>
            <a:spLocks noGrp="1"/>
          </p:cNvSpPr>
          <p:nvPr>
            <p:ph type="ftr" sz="quarter" idx="11"/>
          </p:nvPr>
        </p:nvSpPr>
        <p:spPr>
          <a:xfrm>
            <a:off x="4038600" y="6356350"/>
            <a:ext cx="4114800" cy="365125"/>
          </a:xfrm>
        </p:spPr>
        <p:txBody>
          <a:bodyPr anchor="ctr">
            <a:normAutofit/>
          </a:bodyPr>
          <a:lstStyle/>
          <a:p>
            <a:pPr>
              <a:lnSpc>
                <a:spcPct val="90000"/>
              </a:lnSpc>
              <a:spcAft>
                <a:spcPts val="600"/>
              </a:spcAft>
            </a:pPr>
            <a:r>
              <a:rPr lang="en-US" sz="1900"/>
              <a:t>#ZeroCon25</a:t>
            </a:r>
            <a:endParaRPr lang="en-GB" sz="1900"/>
          </a:p>
        </p:txBody>
      </p:sp>
      <p:pic>
        <p:nvPicPr>
          <p:cNvPr id="10" name="Picture 9">
            <a:hlinkClick r:id="rId6"/>
            <a:extLst>
              <a:ext uri="{FF2B5EF4-FFF2-40B4-BE49-F238E27FC236}">
                <a16:creationId xmlns:a16="http://schemas.microsoft.com/office/drawing/2014/main" id="{A5F34ED3-9EE7-7867-03C0-C4DC5C4EEEAC}"/>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248561" y="3904500"/>
            <a:ext cx="3917255" cy="2351397"/>
          </a:xfrm>
          <a:prstGeom prst="rect">
            <a:avLst/>
          </a:prstGeom>
        </p:spPr>
      </p:pic>
    </p:spTree>
    <p:extLst>
      <p:ext uri="{BB962C8B-B14F-4D97-AF65-F5344CB8AC3E}">
        <p14:creationId xmlns:p14="http://schemas.microsoft.com/office/powerpoint/2010/main" val="3175418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F981B8-2C58-A935-B68B-A155BD212D5F}"/>
              </a:ext>
            </a:extLst>
          </p:cNvPr>
          <p:cNvSpPr>
            <a:spLocks noGrp="1"/>
          </p:cNvSpPr>
          <p:nvPr>
            <p:ph type="title"/>
          </p:nvPr>
        </p:nvSpPr>
        <p:spPr>
          <a:xfrm>
            <a:off x="838200" y="365125"/>
            <a:ext cx="10515600" cy="1325563"/>
          </a:xfrm>
        </p:spPr>
        <p:txBody>
          <a:bodyPr anchor="ctr">
            <a:normAutofit/>
          </a:bodyPr>
          <a:lstStyle/>
          <a:p>
            <a:r>
              <a:rPr lang="en-US" dirty="0"/>
              <a:t>We’ve Made Progress, </a:t>
            </a:r>
            <a:br>
              <a:rPr lang="en-US" dirty="0"/>
            </a:br>
            <a:r>
              <a:rPr lang="en-US" dirty="0"/>
              <a:t>But There’s Much More to Do</a:t>
            </a:r>
          </a:p>
        </p:txBody>
      </p:sp>
      <p:graphicFrame>
        <p:nvGraphicFramePr>
          <p:cNvPr id="15" name="Content Placeholder 2" descr="Timeline showing three milestones: (1) 424,000 working in sheltered work in 2001; (2) 120,000 in sheltered work in 2019; and (3) data incomplete but at least 40,000 in sheltered work in 2023.">
            <a:extLst>
              <a:ext uri="{FF2B5EF4-FFF2-40B4-BE49-F238E27FC236}">
                <a16:creationId xmlns:a16="http://schemas.microsoft.com/office/drawing/2014/main" id="{7D5D2C79-3F54-86D6-B3A8-5C0628BF5874}"/>
              </a:ext>
            </a:extLst>
          </p:cNvPr>
          <p:cNvGraphicFramePr/>
          <p:nvPr>
            <p:extLst>
              <p:ext uri="{D42A27DB-BD31-4B8C-83A1-F6EECF244321}">
                <p14:modId xmlns:p14="http://schemas.microsoft.com/office/powerpoint/2010/main" val="3432167078"/>
              </p:ext>
            </p:extLst>
          </p:nvPr>
        </p:nvGraphicFramePr>
        <p:xfrm>
          <a:off x="388239" y="1847850"/>
          <a:ext cx="5537433"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4" name="Content Placeholder 13" descr="A poster for National Disability Employment Awareness Month that includes four stock images of disabled workers in the workplace and the words &quot;Access to Good Jobs for All&quot;">
            <a:hlinkClick r:id="rId8"/>
            <a:extLst>
              <a:ext uri="{FF2B5EF4-FFF2-40B4-BE49-F238E27FC236}">
                <a16:creationId xmlns:a16="http://schemas.microsoft.com/office/drawing/2014/main" id="{36A74475-E52F-D862-6528-51ACCA99C1AB}"/>
              </a:ext>
            </a:extLst>
          </p:cNvPr>
          <p:cNvPicPr>
            <a:picLocks noGrp="1" noChangeAspect="1"/>
          </p:cNvPicPr>
          <p:nvPr>
            <p:ph sz="half" idx="2"/>
          </p:nvPr>
        </p:nvPicPr>
        <p:blipFill>
          <a:blip r:embed="rId9"/>
          <a:stretch>
            <a:fillRect/>
          </a:stretch>
        </p:blipFill>
        <p:spPr>
          <a:xfrm>
            <a:off x="6096000" y="1699095"/>
            <a:ext cx="5951480" cy="2681436"/>
          </a:xfrm>
          <a:prstGeom prst="rect">
            <a:avLst/>
          </a:prstGeom>
        </p:spPr>
      </p:pic>
      <p:sp>
        <p:nvSpPr>
          <p:cNvPr id="17" name="TextBox 16">
            <a:extLst>
              <a:ext uri="{FF2B5EF4-FFF2-40B4-BE49-F238E27FC236}">
                <a16:creationId xmlns:a16="http://schemas.microsoft.com/office/drawing/2014/main" id="{0B3DD63B-5B0E-0B27-94E7-4534CD85501A}"/>
              </a:ext>
            </a:extLst>
          </p:cNvPr>
          <p:cNvSpPr txBox="1"/>
          <p:nvPr/>
        </p:nvSpPr>
        <p:spPr>
          <a:xfrm>
            <a:off x="5749256" y="4558740"/>
            <a:ext cx="6298224" cy="1200329"/>
          </a:xfrm>
          <a:prstGeom prst="rect">
            <a:avLst/>
          </a:prstGeom>
          <a:noFill/>
        </p:spPr>
        <p:txBody>
          <a:bodyPr wrap="square">
            <a:spAutoFit/>
          </a:bodyPr>
          <a:lstStyle/>
          <a:p>
            <a:pPr marL="342900" lvl="1" indent="0">
              <a:buNone/>
            </a:pPr>
            <a:r>
              <a:rPr lang="en-US" sz="2400" b="1" i="0" dirty="0">
                <a:effectLst/>
                <a:latin typeface="Roboto" panose="02000000000000000000" pitchFamily="2" charset="0"/>
                <a:ea typeface="Roboto" panose="02000000000000000000" pitchFamily="2" charset="0"/>
                <a:cs typeface="Roboto" panose="02000000000000000000" pitchFamily="2" charset="0"/>
              </a:rPr>
              <a:t>National Disability Employment Awareness Month (NDEAM)</a:t>
            </a:r>
            <a:endParaRPr lang="en-US" sz="2400" dirty="0">
              <a:solidFill>
                <a:srgbClr val="001D35"/>
              </a:solidFill>
              <a:latin typeface="Roboto" panose="02000000000000000000" pitchFamily="2" charset="0"/>
              <a:ea typeface="Roboto" panose="02000000000000000000" pitchFamily="2" charset="0"/>
              <a:cs typeface="Roboto" panose="02000000000000000000" pitchFamily="2" charset="0"/>
            </a:endParaRPr>
          </a:p>
          <a:p>
            <a:pPr lvl="1"/>
            <a:r>
              <a:rPr lang="en-US" sz="2400" dirty="0">
                <a:solidFill>
                  <a:srgbClr val="001D35"/>
                </a:solidFill>
                <a:latin typeface="Roboto" panose="02000000000000000000" pitchFamily="2" charset="0"/>
                <a:ea typeface="Roboto" panose="02000000000000000000" pitchFamily="2" charset="0"/>
                <a:cs typeface="Roboto" panose="02000000000000000000" pitchFamily="2" charset="0"/>
                <a:hlinkClick r:id="rId8"/>
              </a:rPr>
              <a:t>Link to Resources</a:t>
            </a:r>
            <a:endParaRPr lang="en-US" sz="2400" dirty="0">
              <a:solidFill>
                <a:srgbClr val="001D35"/>
              </a:solidFill>
              <a:latin typeface="Roboto" panose="02000000000000000000" pitchFamily="2" charset="0"/>
              <a:ea typeface="Roboto" panose="02000000000000000000" pitchFamily="2" charset="0"/>
              <a:cs typeface="Roboto" panose="02000000000000000000" pitchFamily="2" charset="0"/>
            </a:endParaRPr>
          </a:p>
        </p:txBody>
      </p:sp>
      <p:sp>
        <p:nvSpPr>
          <p:cNvPr id="4" name="Footer Placeholder 3">
            <a:extLst>
              <a:ext uri="{FF2B5EF4-FFF2-40B4-BE49-F238E27FC236}">
                <a16:creationId xmlns:a16="http://schemas.microsoft.com/office/drawing/2014/main" id="{6018406C-C5F1-2FD7-C949-E695E179A64E}"/>
              </a:ext>
              <a:ext uri="{C183D7F6-B498-43B3-948B-1728B52AA6E4}">
                <adec:decorative xmlns:adec="http://schemas.microsoft.com/office/drawing/2017/decorative" val="1"/>
              </a:ext>
            </a:extLst>
          </p:cNvPr>
          <p:cNvSpPr>
            <a:spLocks noGrp="1"/>
          </p:cNvSpPr>
          <p:nvPr>
            <p:ph type="ftr" sz="quarter" idx="11"/>
          </p:nvPr>
        </p:nvSpPr>
        <p:spPr>
          <a:xfrm>
            <a:off x="4038600" y="6356350"/>
            <a:ext cx="4114800" cy="365125"/>
          </a:xfrm>
        </p:spPr>
        <p:txBody>
          <a:bodyPr anchor="ctr">
            <a:normAutofit/>
          </a:bodyPr>
          <a:lstStyle/>
          <a:p>
            <a:pPr>
              <a:lnSpc>
                <a:spcPct val="90000"/>
              </a:lnSpc>
              <a:spcAft>
                <a:spcPts val="600"/>
              </a:spcAft>
            </a:pPr>
            <a:r>
              <a:rPr lang="en-US" sz="1900"/>
              <a:t>#ZeroCon25</a:t>
            </a:r>
            <a:endParaRPr lang="en-GB" sz="1900"/>
          </a:p>
        </p:txBody>
      </p:sp>
      <p:sp>
        <p:nvSpPr>
          <p:cNvPr id="5" name="Slide Number Placeholder 4">
            <a:extLst>
              <a:ext uri="{FF2B5EF4-FFF2-40B4-BE49-F238E27FC236}">
                <a16:creationId xmlns:a16="http://schemas.microsoft.com/office/drawing/2014/main" id="{0806C6FB-96D9-FBE8-D8D6-FDED9BB9EA5E}"/>
              </a:ext>
              <a:ext uri="{C183D7F6-B498-43B3-948B-1728B52AA6E4}">
                <adec:decorative xmlns:adec="http://schemas.microsoft.com/office/drawing/2017/decorative" val="1"/>
              </a:ext>
            </a:extLst>
          </p:cNvPr>
          <p:cNvSpPr>
            <a:spLocks noGrp="1"/>
          </p:cNvSpPr>
          <p:nvPr>
            <p:ph type="sldNum" sz="quarter" idx="12"/>
          </p:nvPr>
        </p:nvSpPr>
        <p:spPr>
          <a:xfrm>
            <a:off x="8610600" y="6356350"/>
            <a:ext cx="2743200" cy="365125"/>
          </a:xfrm>
        </p:spPr>
        <p:txBody>
          <a:bodyPr anchor="ctr">
            <a:normAutofit/>
          </a:bodyPr>
          <a:lstStyle/>
          <a:p>
            <a:pPr>
              <a:spcAft>
                <a:spcPts val="600"/>
              </a:spcAft>
            </a:pPr>
            <a:fld id="{1195A9E4-2CE9-4E32-BE85-7C32F0F78A6D}" type="slidenum">
              <a:rPr lang="en-GB" smtClean="0"/>
              <a:pPr>
                <a:spcAft>
                  <a:spcPts val="600"/>
                </a:spcAft>
              </a:pPr>
              <a:t>6</a:t>
            </a:fld>
            <a:endParaRPr lang="en-GB"/>
          </a:p>
        </p:txBody>
      </p:sp>
    </p:spTree>
    <p:extLst>
      <p:ext uri="{BB962C8B-B14F-4D97-AF65-F5344CB8AC3E}">
        <p14:creationId xmlns:p14="http://schemas.microsoft.com/office/powerpoint/2010/main" val="96546232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9872adaa-3159-47aa-8aba-90ec1f775ed5">
      <Terms xmlns="http://schemas.microsoft.com/office/infopath/2007/PartnerControls"/>
    </lcf76f155ced4ddcb4097134ff3c332f>
    <TaxCatchAll xmlns="9e0dcafb-52ed-4019-bff5-2bbb932a3d7f"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CD4269CD6EF494A80525BCA5841C0A6" ma:contentTypeVersion="18" ma:contentTypeDescription="Create a new document." ma:contentTypeScope="" ma:versionID="76e2d8fd6e7079736b6458798087ab1a">
  <xsd:schema xmlns:xsd="http://www.w3.org/2001/XMLSchema" xmlns:xs="http://www.w3.org/2001/XMLSchema" xmlns:p="http://schemas.microsoft.com/office/2006/metadata/properties" xmlns:ns2="9872adaa-3159-47aa-8aba-90ec1f775ed5" xmlns:ns3="9e0dcafb-52ed-4019-bff5-2bbb932a3d7f" targetNamespace="http://schemas.microsoft.com/office/2006/metadata/properties" ma:root="true" ma:fieldsID="d4f383bce14de32f23d1d5abafcc2641" ns2:_="" ns3:_="">
    <xsd:import namespace="9872adaa-3159-47aa-8aba-90ec1f775ed5"/>
    <xsd:import namespace="9e0dcafb-52ed-4019-bff5-2bbb932a3d7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MediaServiceLocation"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872adaa-3159-47aa-8aba-90ec1f775ed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e1169bdf-c623-4359-a7d7-b435879297fd"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e0dcafb-52ed-4019-bff5-2bbb932a3d7f"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12b59b5d-7fe4-495a-b13f-3ad9ccdc38d7}" ma:internalName="TaxCatchAll" ma:showField="CatchAllData" ma:web="9e0dcafb-52ed-4019-bff5-2bbb932a3d7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D3B95A6-5B09-4A4F-AA28-DE98C4540812}">
  <ds:schemaRefs>
    <ds:schemaRef ds:uri="http://schemas.microsoft.com/sharepoint/v3/contenttype/forms"/>
  </ds:schemaRefs>
</ds:datastoreItem>
</file>

<file path=customXml/itemProps2.xml><?xml version="1.0" encoding="utf-8"?>
<ds:datastoreItem xmlns:ds="http://schemas.openxmlformats.org/officeDocument/2006/customXml" ds:itemID="{B92178FE-6D63-480E-B4C9-DEE567F5AA71}">
  <ds:schemaRefs>
    <ds:schemaRef ds:uri="http://schemas.microsoft.com/office/2006/metadata/properties"/>
    <ds:schemaRef ds:uri="http://schemas.microsoft.com/office/infopath/2007/PartnerControls"/>
    <ds:schemaRef ds:uri="9872adaa-3159-47aa-8aba-90ec1f775ed5"/>
    <ds:schemaRef ds:uri="9e0dcafb-52ed-4019-bff5-2bbb932a3d7f"/>
  </ds:schemaRefs>
</ds:datastoreItem>
</file>

<file path=customXml/itemProps3.xml><?xml version="1.0" encoding="utf-8"?>
<ds:datastoreItem xmlns:ds="http://schemas.openxmlformats.org/officeDocument/2006/customXml" ds:itemID="{22B1B50E-A1D0-4A14-8ABD-3334710CDDB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872adaa-3159-47aa-8aba-90ec1f775ed5"/>
    <ds:schemaRef ds:uri="9e0dcafb-52ed-4019-bff5-2bbb932a3d7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347</Words>
  <Application>Microsoft Office PowerPoint</Application>
  <PresentationFormat>Breitbild</PresentationFormat>
  <Paragraphs>53</Paragraphs>
  <Slides>6</Slides>
  <Notes>4</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6</vt:i4>
      </vt:variant>
    </vt:vector>
  </HeadingPairs>
  <TitlesOfParts>
    <vt:vector size="11" baseType="lpstr">
      <vt:lpstr>Arial</vt:lpstr>
      <vt:lpstr>Calibri</vt:lpstr>
      <vt:lpstr>Manrope</vt:lpstr>
      <vt:lpstr>Roboto</vt:lpstr>
      <vt:lpstr>Office Theme</vt:lpstr>
      <vt:lpstr> New Solutions for the Sheltered Workshop System </vt:lpstr>
      <vt:lpstr>Moving the Needle:  Passage of the ADA &amp; Litigation</vt:lpstr>
      <vt:lpstr>Moving the Needle: Public Policy </vt:lpstr>
      <vt:lpstr>Moving the Needle: Changing Attitudes</vt:lpstr>
      <vt:lpstr>What else has helped to move the needle: Technical Assistance</vt:lpstr>
      <vt:lpstr>We’ve Made Progress,  But There’s Much More to Do</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Katerina Stanton Balazs</dc:creator>
  <cp:lastModifiedBy>Wilfried Kainz</cp:lastModifiedBy>
  <cp:revision>15</cp:revision>
  <dcterms:created xsi:type="dcterms:W3CDTF">2022-12-05T13:52:15Z</dcterms:created>
  <dcterms:modified xsi:type="dcterms:W3CDTF">2025-02-26T19:14:21Z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0x010100ECD4269CD6EF494A80525BCA5841C0A6</vt:lpwstr>
  </property>
</Properties>
</file>