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8" r:id="rId5"/>
    <p:sldId id="300" r:id="rId6"/>
    <p:sldId id="304" r:id="rId7"/>
    <p:sldId id="305" r:id="rId8"/>
    <p:sldId id="303" r:id="rId9"/>
    <p:sldId id="30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32D70-C3CD-4EE9-9724-39E0EFB77239}" v="43" dt="2025-02-25T02:31:04.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11" autoAdjust="0"/>
    <p:restoredTop sz="75497" autoAdjust="0"/>
  </p:normalViewPr>
  <p:slideViewPr>
    <p:cSldViewPr snapToGrid="0">
      <p:cViewPr varScale="1">
        <p:scale>
          <a:sx n="48" d="100"/>
          <a:sy n="48" d="100"/>
        </p:scale>
        <p:origin x="884" y="24"/>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2C893-AF09-4E51-B371-655ECC3F9C2A}" type="doc">
      <dgm:prSet loTypeId="urn:microsoft.com/office/officeart/2017/3/layout/HorizontalPathTimeline" loCatId="process" qsTypeId="urn:microsoft.com/office/officeart/2005/8/quickstyle/simple4" qsCatId="simple" csTypeId="urn:microsoft.com/office/officeart/2005/8/colors/accent2_2" csCatId="accent2" phldr="1"/>
      <dgm:spPr/>
      <dgm:t>
        <a:bodyPr/>
        <a:lstStyle/>
        <a:p>
          <a:endParaRPr lang="en-US"/>
        </a:p>
      </dgm:t>
    </dgm:pt>
    <dgm:pt modelId="{66B0E6E6-B232-415A-BE8D-20329678A6B7}">
      <dgm:prSet/>
      <dgm:spPr/>
      <dgm:t>
        <a:bodyPr/>
        <a:lstStyle/>
        <a:p>
          <a:pPr>
            <a:defRPr b="1"/>
          </a:pPr>
          <a:r>
            <a:rPr lang="en-US" dirty="0">
              <a:latin typeface="Roboto" panose="02000000000000000000" pitchFamily="2" charset="0"/>
              <a:ea typeface="Roboto" panose="02000000000000000000" pitchFamily="2" charset="0"/>
              <a:cs typeface="Roboto" panose="02000000000000000000" pitchFamily="2" charset="0"/>
            </a:rPr>
            <a:t>2001</a:t>
          </a:r>
        </a:p>
      </dgm:t>
    </dgm:pt>
    <dgm:pt modelId="{F48B9BD2-7E53-4B39-8324-D0D02FD68819}" type="parTrans" cxnId="{52C5BB7E-5FAB-4E2A-9787-071BB05851FE}">
      <dgm:prSet/>
      <dgm:spPr/>
      <dgm:t>
        <a:bodyPr/>
        <a:lstStyle/>
        <a:p>
          <a:endParaRPr lang="en-US"/>
        </a:p>
      </dgm:t>
    </dgm:pt>
    <dgm:pt modelId="{58876926-58E9-4624-B020-AAC44FE75382}" type="sibTrans" cxnId="{52C5BB7E-5FAB-4E2A-9787-071BB05851FE}">
      <dgm:prSet/>
      <dgm:spPr/>
      <dgm:t>
        <a:bodyPr/>
        <a:lstStyle/>
        <a:p>
          <a:endParaRPr lang="en-US"/>
        </a:p>
      </dgm:t>
    </dgm:pt>
    <dgm:pt modelId="{F6EA44BC-FD00-4A7C-87A9-5EF71FD4AFAD}">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424,000  working in sheltered work</a:t>
          </a:r>
        </a:p>
      </dgm:t>
    </dgm:pt>
    <dgm:pt modelId="{B803FFED-0182-41BB-9500-1DB28AB4A674}" type="parTrans" cxnId="{62DEFCC3-6956-467A-AC41-8B98E65E4F7B}">
      <dgm:prSet/>
      <dgm:spPr/>
      <dgm:t>
        <a:bodyPr/>
        <a:lstStyle/>
        <a:p>
          <a:endParaRPr lang="en-US"/>
        </a:p>
      </dgm:t>
    </dgm:pt>
    <dgm:pt modelId="{AD6BC4EA-23C6-4502-A43E-8D5FB0B13D7D}" type="sibTrans" cxnId="{62DEFCC3-6956-467A-AC41-8B98E65E4F7B}">
      <dgm:prSet/>
      <dgm:spPr/>
      <dgm:t>
        <a:bodyPr/>
        <a:lstStyle/>
        <a:p>
          <a:endParaRPr lang="en-US"/>
        </a:p>
      </dgm:t>
    </dgm:pt>
    <dgm:pt modelId="{CADCB28C-670C-4673-A55C-6A0215789624}">
      <dgm:prSet/>
      <dgm:spPr/>
      <dgm:t>
        <a:bodyPr/>
        <a:lstStyle/>
        <a:p>
          <a:pPr>
            <a:defRPr b="1"/>
          </a:pPr>
          <a:r>
            <a:rPr lang="en-US" dirty="0">
              <a:latin typeface="Roboto" panose="02000000000000000000" pitchFamily="2" charset="0"/>
              <a:ea typeface="Roboto" panose="02000000000000000000" pitchFamily="2" charset="0"/>
              <a:cs typeface="Roboto" panose="02000000000000000000" pitchFamily="2" charset="0"/>
            </a:rPr>
            <a:t>2019</a:t>
          </a:r>
        </a:p>
      </dgm:t>
    </dgm:pt>
    <dgm:pt modelId="{E62B7B66-FBE4-4386-B4AA-838B8D847EF7}" type="parTrans" cxnId="{A6CB9D1F-B670-4BEB-96F3-44E46B6A307C}">
      <dgm:prSet/>
      <dgm:spPr/>
      <dgm:t>
        <a:bodyPr/>
        <a:lstStyle/>
        <a:p>
          <a:endParaRPr lang="en-US"/>
        </a:p>
      </dgm:t>
    </dgm:pt>
    <dgm:pt modelId="{F53E529D-2B3D-4252-937C-6CAED488078F}" type="sibTrans" cxnId="{A6CB9D1F-B670-4BEB-96F3-44E46B6A307C}">
      <dgm:prSet/>
      <dgm:spPr/>
      <dgm:t>
        <a:bodyPr/>
        <a:lstStyle/>
        <a:p>
          <a:endParaRPr lang="en-US"/>
        </a:p>
      </dgm:t>
    </dgm:pt>
    <dgm:pt modelId="{A3D26712-574B-4CB1-8216-FF02380836F7}">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Approximately 120,000 in sheltered work</a:t>
          </a:r>
        </a:p>
      </dgm:t>
    </dgm:pt>
    <dgm:pt modelId="{1FEB084E-AF1C-4A05-992F-4823A50338D6}" type="parTrans" cxnId="{1548F671-10B6-431C-8EE7-02BA5A6D269F}">
      <dgm:prSet/>
      <dgm:spPr/>
      <dgm:t>
        <a:bodyPr/>
        <a:lstStyle/>
        <a:p>
          <a:endParaRPr lang="en-US"/>
        </a:p>
      </dgm:t>
    </dgm:pt>
    <dgm:pt modelId="{830662F7-72B4-42BD-ABF6-9C7AC66F2A30}" type="sibTrans" cxnId="{1548F671-10B6-431C-8EE7-02BA5A6D269F}">
      <dgm:prSet/>
      <dgm:spPr/>
      <dgm:t>
        <a:bodyPr/>
        <a:lstStyle/>
        <a:p>
          <a:endParaRPr lang="en-US"/>
        </a:p>
      </dgm:t>
    </dgm:pt>
    <dgm:pt modelId="{2FA08C5C-15F1-44E2-9D5C-28A49B473DBC}">
      <dgm:prSet/>
      <dgm:spPr/>
      <dgm:t>
        <a:bodyPr/>
        <a:lstStyle/>
        <a:p>
          <a:pPr>
            <a:defRPr b="1"/>
          </a:pPr>
          <a:r>
            <a:rPr lang="en-US" dirty="0">
              <a:latin typeface="Roboto" panose="02000000000000000000" pitchFamily="2" charset="0"/>
              <a:ea typeface="Roboto" panose="02000000000000000000" pitchFamily="2" charset="0"/>
              <a:cs typeface="Roboto" panose="02000000000000000000" pitchFamily="2" charset="0"/>
            </a:rPr>
            <a:t>2023</a:t>
          </a:r>
        </a:p>
      </dgm:t>
    </dgm:pt>
    <dgm:pt modelId="{CB1CF833-63D3-4480-AA76-BB08F555E659}" type="parTrans" cxnId="{F4EA955B-2C85-4A16-8A2C-348C62FF9A90}">
      <dgm:prSet/>
      <dgm:spPr/>
      <dgm:t>
        <a:bodyPr/>
        <a:lstStyle/>
        <a:p>
          <a:endParaRPr lang="en-US"/>
        </a:p>
      </dgm:t>
    </dgm:pt>
    <dgm:pt modelId="{19B2A281-66BE-4119-986D-10478ACF3D3E}" type="sibTrans" cxnId="{F4EA955B-2C85-4A16-8A2C-348C62FF9A90}">
      <dgm:prSet/>
      <dgm:spPr/>
      <dgm:t>
        <a:bodyPr/>
        <a:lstStyle/>
        <a:p>
          <a:endParaRPr lang="en-US"/>
        </a:p>
      </dgm:t>
    </dgm:pt>
    <dgm:pt modelId="{3EFA271D-A2A0-4A13-81F9-5D175AE53CB1}">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Data incomplete, but 40,000 at minimum</a:t>
          </a:r>
        </a:p>
      </dgm:t>
    </dgm:pt>
    <dgm:pt modelId="{ECEA04D6-5BE9-48CD-BAB0-B74E0E846D6C}" type="parTrans" cxnId="{2BBA7093-2BF1-4358-B443-A3E5E1D90FE7}">
      <dgm:prSet/>
      <dgm:spPr/>
      <dgm:t>
        <a:bodyPr/>
        <a:lstStyle/>
        <a:p>
          <a:endParaRPr lang="en-US"/>
        </a:p>
      </dgm:t>
    </dgm:pt>
    <dgm:pt modelId="{73838EEA-22A6-45D3-9F8C-26FE733C495A}" type="sibTrans" cxnId="{2BBA7093-2BF1-4358-B443-A3E5E1D90FE7}">
      <dgm:prSet/>
      <dgm:spPr/>
      <dgm:t>
        <a:bodyPr/>
        <a:lstStyle/>
        <a:p>
          <a:endParaRPr lang="en-US"/>
        </a:p>
      </dgm:t>
    </dgm:pt>
    <dgm:pt modelId="{C4F75E97-0181-4F0D-A6EB-16CB96595B2C}" type="pres">
      <dgm:prSet presAssocID="{7B92C893-AF09-4E51-B371-655ECC3F9C2A}" presName="root" presStyleCnt="0">
        <dgm:presLayoutVars>
          <dgm:chMax/>
          <dgm:chPref/>
          <dgm:animLvl val="lvl"/>
        </dgm:presLayoutVars>
      </dgm:prSet>
      <dgm:spPr/>
    </dgm:pt>
    <dgm:pt modelId="{CBE4EBBF-CE61-400C-ADD2-2EB7222096C2}" type="pres">
      <dgm:prSet presAssocID="{7B92C893-AF09-4E51-B371-655ECC3F9C2A}" presName="divider" presStyleLbl="node1" presStyleIdx="0" presStyleCnt="1"/>
      <dgm:spPr/>
    </dgm:pt>
    <dgm:pt modelId="{E5384232-12AF-46BC-945C-9F7B8B53C4CB}" type="pres">
      <dgm:prSet presAssocID="{7B92C893-AF09-4E51-B371-655ECC3F9C2A}" presName="nodes" presStyleCnt="0">
        <dgm:presLayoutVars>
          <dgm:chMax/>
          <dgm:chPref/>
          <dgm:animLvl val="lvl"/>
        </dgm:presLayoutVars>
      </dgm:prSet>
      <dgm:spPr/>
    </dgm:pt>
    <dgm:pt modelId="{43A47826-2F3B-48D6-A61B-D7A8945C49DD}" type="pres">
      <dgm:prSet presAssocID="{66B0E6E6-B232-415A-BE8D-20329678A6B7}" presName="composite" presStyleCnt="0"/>
      <dgm:spPr/>
    </dgm:pt>
    <dgm:pt modelId="{338BF8EF-F8D7-453C-935D-AD5384FFC9B3}" type="pres">
      <dgm:prSet presAssocID="{66B0E6E6-B232-415A-BE8D-20329678A6B7}" presName="L1TextContainer" presStyleLbl="revTx" presStyleIdx="0" presStyleCnt="3">
        <dgm:presLayoutVars>
          <dgm:chMax val="1"/>
          <dgm:chPref val="1"/>
          <dgm:bulletEnabled val="1"/>
        </dgm:presLayoutVars>
      </dgm:prSet>
      <dgm:spPr/>
    </dgm:pt>
    <dgm:pt modelId="{02D565D1-E09F-4FCB-A116-C00A1D3EF12D}" type="pres">
      <dgm:prSet presAssocID="{66B0E6E6-B232-415A-BE8D-20329678A6B7}" presName="L2TextContainerWrapper" presStyleCnt="0">
        <dgm:presLayoutVars>
          <dgm:chMax val="0"/>
          <dgm:chPref val="0"/>
          <dgm:bulletEnabled val="1"/>
        </dgm:presLayoutVars>
      </dgm:prSet>
      <dgm:spPr/>
    </dgm:pt>
    <dgm:pt modelId="{008E4DA0-71E3-4227-81F8-EDEE48E4D3CB}" type="pres">
      <dgm:prSet presAssocID="{66B0E6E6-B232-415A-BE8D-20329678A6B7}" presName="L2TextContainer" presStyleLbl="bgAccFollowNode1" presStyleIdx="0" presStyleCnt="3" custLinFactNeighborX="-3155" custLinFactNeighborY="18864"/>
      <dgm:spPr/>
    </dgm:pt>
    <dgm:pt modelId="{896C522F-8DC6-4C16-958B-E43AFF73CF5F}" type="pres">
      <dgm:prSet presAssocID="{66B0E6E6-B232-415A-BE8D-20329678A6B7}" presName="FlexibleEmptyPlaceHolder" presStyleCnt="0"/>
      <dgm:spPr/>
    </dgm:pt>
    <dgm:pt modelId="{A913F6F0-2111-4AB9-8BBC-B4330A18E5DC}" type="pres">
      <dgm:prSet presAssocID="{66B0E6E6-B232-415A-BE8D-20329678A6B7}" presName="ConnectLine" presStyleLbl="alignNode1" presStyleIdx="0" presStyleCnt="3"/>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CBDD5A4C-8A8F-499C-9B17-E9F878C3E0AA}" type="pres">
      <dgm:prSet presAssocID="{66B0E6E6-B232-415A-BE8D-20329678A6B7}" presName="ConnectorPoint" presStyleLbl="fgAcc1" presStyleIdx="0" presStyleCnt="3"/>
      <dgm:spPr>
        <a:solidFill>
          <a:schemeClr val="lt1">
            <a:alpha val="90000"/>
            <a:hueOff val="0"/>
            <a:satOff val="0"/>
            <a:lumOff val="0"/>
            <a:alphaOff val="0"/>
          </a:schemeClr>
        </a:solidFill>
        <a:ln w="6350" cap="flat" cmpd="sng" algn="ctr">
          <a:noFill/>
          <a:prstDash val="solid"/>
          <a:miter lim="800000"/>
        </a:ln>
        <a:effectLst/>
      </dgm:spPr>
    </dgm:pt>
    <dgm:pt modelId="{88647C07-952D-4007-8E0B-D2C7FF019E76}" type="pres">
      <dgm:prSet presAssocID="{66B0E6E6-B232-415A-BE8D-20329678A6B7}" presName="EmptyPlaceHolder" presStyleCnt="0"/>
      <dgm:spPr/>
    </dgm:pt>
    <dgm:pt modelId="{89169520-A2DF-4B77-B344-7BED24FFAF69}" type="pres">
      <dgm:prSet presAssocID="{58876926-58E9-4624-B020-AAC44FE75382}" presName="spaceBetweenRectangles" presStyleCnt="0"/>
      <dgm:spPr/>
    </dgm:pt>
    <dgm:pt modelId="{8BE89565-319F-4C26-BFCF-D1E45B27BE6E}" type="pres">
      <dgm:prSet presAssocID="{CADCB28C-670C-4673-A55C-6A0215789624}" presName="composite" presStyleCnt="0"/>
      <dgm:spPr/>
    </dgm:pt>
    <dgm:pt modelId="{37D665FD-DE13-43C4-8C62-46747F1C6BC8}" type="pres">
      <dgm:prSet presAssocID="{CADCB28C-670C-4673-A55C-6A0215789624}" presName="L1TextContainer" presStyleLbl="revTx" presStyleIdx="1" presStyleCnt="3">
        <dgm:presLayoutVars>
          <dgm:chMax val="1"/>
          <dgm:chPref val="1"/>
          <dgm:bulletEnabled val="1"/>
        </dgm:presLayoutVars>
      </dgm:prSet>
      <dgm:spPr/>
    </dgm:pt>
    <dgm:pt modelId="{77FD4999-00D1-4550-AD6B-D1FB89A6B318}" type="pres">
      <dgm:prSet presAssocID="{CADCB28C-670C-4673-A55C-6A0215789624}" presName="L2TextContainerWrapper" presStyleCnt="0">
        <dgm:presLayoutVars>
          <dgm:chMax val="0"/>
          <dgm:chPref val="0"/>
          <dgm:bulletEnabled val="1"/>
        </dgm:presLayoutVars>
      </dgm:prSet>
      <dgm:spPr/>
    </dgm:pt>
    <dgm:pt modelId="{49596D23-5113-488C-AA56-DB93749F6CC3}" type="pres">
      <dgm:prSet presAssocID="{CADCB28C-670C-4673-A55C-6A0215789624}" presName="L2TextContainer" presStyleLbl="bgAccFollowNode1" presStyleIdx="1" presStyleCnt="3" custScaleX="130085"/>
      <dgm:spPr/>
    </dgm:pt>
    <dgm:pt modelId="{D6AC3051-30B4-48EA-BE2B-B89422B2DC95}" type="pres">
      <dgm:prSet presAssocID="{CADCB28C-670C-4673-A55C-6A0215789624}" presName="FlexibleEmptyPlaceHolder" presStyleCnt="0"/>
      <dgm:spPr/>
    </dgm:pt>
    <dgm:pt modelId="{44C76C89-0E79-42DD-8CC1-DCDF7491474A}" type="pres">
      <dgm:prSet presAssocID="{CADCB28C-670C-4673-A55C-6A0215789624}" presName="ConnectLine" presStyleLbl="alignNode1" presStyleIdx="1" presStyleCnt="3"/>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0213330A-446D-4ED1-9E17-BC601F5D7F59}" type="pres">
      <dgm:prSet presAssocID="{CADCB28C-670C-4673-A55C-6A0215789624}" presName="ConnectorPoint" presStyleLbl="fgAcc1" presStyleIdx="1" presStyleCnt="3"/>
      <dgm:spPr>
        <a:solidFill>
          <a:schemeClr val="lt1">
            <a:alpha val="90000"/>
            <a:hueOff val="0"/>
            <a:satOff val="0"/>
            <a:lumOff val="0"/>
            <a:alphaOff val="0"/>
          </a:schemeClr>
        </a:solidFill>
        <a:ln w="6350" cap="flat" cmpd="sng" algn="ctr">
          <a:noFill/>
          <a:prstDash val="solid"/>
          <a:miter lim="800000"/>
        </a:ln>
        <a:effectLst/>
      </dgm:spPr>
    </dgm:pt>
    <dgm:pt modelId="{36C3D9DF-EBF1-4E64-85B8-14CAE18A5291}" type="pres">
      <dgm:prSet presAssocID="{CADCB28C-670C-4673-A55C-6A0215789624}" presName="EmptyPlaceHolder" presStyleCnt="0"/>
      <dgm:spPr/>
    </dgm:pt>
    <dgm:pt modelId="{67A885BB-DB58-4B64-B7AB-061B156967A0}" type="pres">
      <dgm:prSet presAssocID="{F53E529D-2B3D-4252-937C-6CAED488078F}" presName="spaceBetweenRectangles" presStyleCnt="0"/>
      <dgm:spPr/>
    </dgm:pt>
    <dgm:pt modelId="{5AC5A52C-C1F0-4C03-BA11-055C45E5D109}" type="pres">
      <dgm:prSet presAssocID="{2FA08C5C-15F1-44E2-9D5C-28A49B473DBC}" presName="composite" presStyleCnt="0"/>
      <dgm:spPr/>
    </dgm:pt>
    <dgm:pt modelId="{0851FAAE-E624-4CCF-8A28-1228E7C27665}" type="pres">
      <dgm:prSet presAssocID="{2FA08C5C-15F1-44E2-9D5C-28A49B473DBC}" presName="L1TextContainer" presStyleLbl="revTx" presStyleIdx="2" presStyleCnt="3">
        <dgm:presLayoutVars>
          <dgm:chMax val="1"/>
          <dgm:chPref val="1"/>
          <dgm:bulletEnabled val="1"/>
        </dgm:presLayoutVars>
      </dgm:prSet>
      <dgm:spPr/>
    </dgm:pt>
    <dgm:pt modelId="{05FB11B7-E368-499D-A84F-3A5F96C7E4BD}" type="pres">
      <dgm:prSet presAssocID="{2FA08C5C-15F1-44E2-9D5C-28A49B473DBC}" presName="L2TextContainerWrapper" presStyleCnt="0">
        <dgm:presLayoutVars>
          <dgm:chMax val="0"/>
          <dgm:chPref val="0"/>
          <dgm:bulletEnabled val="1"/>
        </dgm:presLayoutVars>
      </dgm:prSet>
      <dgm:spPr/>
    </dgm:pt>
    <dgm:pt modelId="{BFF4710E-3E96-402B-B5FC-A3B7071624C2}" type="pres">
      <dgm:prSet presAssocID="{2FA08C5C-15F1-44E2-9D5C-28A49B473DBC}" presName="L2TextContainer" presStyleLbl="bgAccFollowNode1" presStyleIdx="2" presStyleCnt="3" custScaleX="97849" custScaleY="133517"/>
      <dgm:spPr/>
    </dgm:pt>
    <dgm:pt modelId="{87BC473D-7AE9-463B-B280-8D5DBE99A7AB}" type="pres">
      <dgm:prSet presAssocID="{2FA08C5C-15F1-44E2-9D5C-28A49B473DBC}" presName="FlexibleEmptyPlaceHolder" presStyleCnt="0"/>
      <dgm:spPr/>
    </dgm:pt>
    <dgm:pt modelId="{B6C4EB22-22C0-4ED7-A508-03DC0E9E5241}" type="pres">
      <dgm:prSet presAssocID="{2FA08C5C-15F1-44E2-9D5C-28A49B473DBC}" presName="ConnectLine" presStyleLbl="alignNode1" presStyleIdx="2" presStyleCnt="3"/>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571DFA55-F2EC-4014-8E08-9C84833A2F75}" type="pres">
      <dgm:prSet presAssocID="{2FA08C5C-15F1-44E2-9D5C-28A49B473DBC}" presName="ConnectorPoint" presStyleLbl="fgAcc1" presStyleIdx="2" presStyleCnt="3" custLinFactY="-7967" custLinFactNeighborY="-100000"/>
      <dgm:spPr>
        <a:solidFill>
          <a:schemeClr val="lt1">
            <a:alpha val="90000"/>
            <a:hueOff val="0"/>
            <a:satOff val="0"/>
            <a:lumOff val="0"/>
            <a:alphaOff val="0"/>
          </a:schemeClr>
        </a:solidFill>
        <a:ln w="6350" cap="flat" cmpd="sng" algn="ctr">
          <a:noFill/>
          <a:prstDash val="solid"/>
          <a:miter lim="800000"/>
        </a:ln>
        <a:effectLst/>
      </dgm:spPr>
    </dgm:pt>
    <dgm:pt modelId="{B76ADBD0-B782-43EB-90D7-ECB470BDC347}" type="pres">
      <dgm:prSet presAssocID="{2FA08C5C-15F1-44E2-9D5C-28A49B473DBC}" presName="EmptyPlaceHolder" presStyleCnt="0"/>
      <dgm:spPr/>
    </dgm:pt>
  </dgm:ptLst>
  <dgm:cxnLst>
    <dgm:cxn modelId="{A6CB9D1F-B670-4BEB-96F3-44E46B6A307C}" srcId="{7B92C893-AF09-4E51-B371-655ECC3F9C2A}" destId="{CADCB28C-670C-4673-A55C-6A0215789624}" srcOrd="1" destOrd="0" parTransId="{E62B7B66-FBE4-4386-B4AA-838B8D847EF7}" sibTransId="{F53E529D-2B3D-4252-937C-6CAED488078F}"/>
    <dgm:cxn modelId="{48D91530-9EFF-48EA-982A-8D02E4E9DE69}" type="presOf" srcId="{3EFA271D-A2A0-4A13-81F9-5D175AE53CB1}" destId="{BFF4710E-3E96-402B-B5FC-A3B7071624C2}" srcOrd="0" destOrd="0" presId="urn:microsoft.com/office/officeart/2017/3/layout/HorizontalPathTimeline"/>
    <dgm:cxn modelId="{F4EA955B-2C85-4A16-8A2C-348C62FF9A90}" srcId="{7B92C893-AF09-4E51-B371-655ECC3F9C2A}" destId="{2FA08C5C-15F1-44E2-9D5C-28A49B473DBC}" srcOrd="2" destOrd="0" parTransId="{CB1CF833-63D3-4480-AA76-BB08F555E659}" sibTransId="{19B2A281-66BE-4119-986D-10478ACF3D3E}"/>
    <dgm:cxn modelId="{38DF0F43-5FFE-4A78-BA3D-5C864F80BD9A}" type="presOf" srcId="{7B92C893-AF09-4E51-B371-655ECC3F9C2A}" destId="{C4F75E97-0181-4F0D-A6EB-16CB96595B2C}" srcOrd="0" destOrd="0" presId="urn:microsoft.com/office/officeart/2017/3/layout/HorizontalPathTimeline"/>
    <dgm:cxn modelId="{1548F671-10B6-431C-8EE7-02BA5A6D269F}" srcId="{CADCB28C-670C-4673-A55C-6A0215789624}" destId="{A3D26712-574B-4CB1-8216-FF02380836F7}" srcOrd="0" destOrd="0" parTransId="{1FEB084E-AF1C-4A05-992F-4823A50338D6}" sibTransId="{830662F7-72B4-42BD-ABF6-9C7AC66F2A30}"/>
    <dgm:cxn modelId="{52C5BB7E-5FAB-4E2A-9787-071BB05851FE}" srcId="{7B92C893-AF09-4E51-B371-655ECC3F9C2A}" destId="{66B0E6E6-B232-415A-BE8D-20329678A6B7}" srcOrd="0" destOrd="0" parTransId="{F48B9BD2-7E53-4B39-8324-D0D02FD68819}" sibTransId="{58876926-58E9-4624-B020-AAC44FE75382}"/>
    <dgm:cxn modelId="{D4142082-64E2-4C10-B1AA-8BFFC4189ABB}" type="presOf" srcId="{CADCB28C-670C-4673-A55C-6A0215789624}" destId="{37D665FD-DE13-43C4-8C62-46747F1C6BC8}" srcOrd="0" destOrd="0" presId="urn:microsoft.com/office/officeart/2017/3/layout/HorizontalPathTimeline"/>
    <dgm:cxn modelId="{2BBA7093-2BF1-4358-B443-A3E5E1D90FE7}" srcId="{2FA08C5C-15F1-44E2-9D5C-28A49B473DBC}" destId="{3EFA271D-A2A0-4A13-81F9-5D175AE53CB1}" srcOrd="0" destOrd="0" parTransId="{ECEA04D6-5BE9-48CD-BAB0-B74E0E846D6C}" sibTransId="{73838EEA-22A6-45D3-9F8C-26FE733C495A}"/>
    <dgm:cxn modelId="{AF7933B3-B004-459D-BFB1-06629C342326}" type="presOf" srcId="{A3D26712-574B-4CB1-8216-FF02380836F7}" destId="{49596D23-5113-488C-AA56-DB93749F6CC3}" srcOrd="0" destOrd="0" presId="urn:microsoft.com/office/officeart/2017/3/layout/HorizontalPathTimeline"/>
    <dgm:cxn modelId="{374BDFC0-B33D-4BF4-93BB-7A67C24631FF}" type="presOf" srcId="{F6EA44BC-FD00-4A7C-87A9-5EF71FD4AFAD}" destId="{008E4DA0-71E3-4227-81F8-EDEE48E4D3CB}" srcOrd="0" destOrd="0" presId="urn:microsoft.com/office/officeart/2017/3/layout/HorizontalPathTimeline"/>
    <dgm:cxn modelId="{62DEFCC3-6956-467A-AC41-8B98E65E4F7B}" srcId="{66B0E6E6-B232-415A-BE8D-20329678A6B7}" destId="{F6EA44BC-FD00-4A7C-87A9-5EF71FD4AFAD}" srcOrd="0" destOrd="0" parTransId="{B803FFED-0182-41BB-9500-1DB28AB4A674}" sibTransId="{AD6BC4EA-23C6-4502-A43E-8D5FB0B13D7D}"/>
    <dgm:cxn modelId="{DC33B0E5-B86C-4C2C-A073-44E6A646DDEC}" type="presOf" srcId="{66B0E6E6-B232-415A-BE8D-20329678A6B7}" destId="{338BF8EF-F8D7-453C-935D-AD5384FFC9B3}" srcOrd="0" destOrd="0" presId="urn:microsoft.com/office/officeart/2017/3/layout/HorizontalPathTimeline"/>
    <dgm:cxn modelId="{DD9F8DEA-CB3C-40F1-A262-25605F51AD96}" type="presOf" srcId="{2FA08C5C-15F1-44E2-9D5C-28A49B473DBC}" destId="{0851FAAE-E624-4CCF-8A28-1228E7C27665}" srcOrd="0" destOrd="0" presId="urn:microsoft.com/office/officeart/2017/3/layout/HorizontalPathTimeline"/>
    <dgm:cxn modelId="{030632A6-5997-49F1-BBD3-C0ECE8DAD207}" type="presParOf" srcId="{C4F75E97-0181-4F0D-A6EB-16CB96595B2C}" destId="{CBE4EBBF-CE61-400C-ADD2-2EB7222096C2}" srcOrd="0" destOrd="0" presId="urn:microsoft.com/office/officeart/2017/3/layout/HorizontalPathTimeline"/>
    <dgm:cxn modelId="{8ECF912D-CA95-4F10-B9DC-7F3A5562DE88}" type="presParOf" srcId="{C4F75E97-0181-4F0D-A6EB-16CB96595B2C}" destId="{E5384232-12AF-46BC-945C-9F7B8B53C4CB}" srcOrd="1" destOrd="0" presId="urn:microsoft.com/office/officeart/2017/3/layout/HorizontalPathTimeline"/>
    <dgm:cxn modelId="{6E7E232B-C80D-4331-9829-441B2463A482}" type="presParOf" srcId="{E5384232-12AF-46BC-945C-9F7B8B53C4CB}" destId="{43A47826-2F3B-48D6-A61B-D7A8945C49DD}" srcOrd="0" destOrd="0" presId="urn:microsoft.com/office/officeart/2017/3/layout/HorizontalPathTimeline"/>
    <dgm:cxn modelId="{5BD82351-3EB7-48A1-AB2A-84635D40BC51}" type="presParOf" srcId="{43A47826-2F3B-48D6-A61B-D7A8945C49DD}" destId="{338BF8EF-F8D7-453C-935D-AD5384FFC9B3}" srcOrd="0" destOrd="0" presId="urn:microsoft.com/office/officeart/2017/3/layout/HorizontalPathTimeline"/>
    <dgm:cxn modelId="{174ED11C-A961-4E57-A7E3-2F28031EC2B7}" type="presParOf" srcId="{43A47826-2F3B-48D6-A61B-D7A8945C49DD}" destId="{02D565D1-E09F-4FCB-A116-C00A1D3EF12D}" srcOrd="1" destOrd="0" presId="urn:microsoft.com/office/officeart/2017/3/layout/HorizontalPathTimeline"/>
    <dgm:cxn modelId="{84B15C55-D6C3-49C7-9C5C-F62CA0609169}" type="presParOf" srcId="{02D565D1-E09F-4FCB-A116-C00A1D3EF12D}" destId="{008E4DA0-71E3-4227-81F8-EDEE48E4D3CB}" srcOrd="0" destOrd="0" presId="urn:microsoft.com/office/officeart/2017/3/layout/HorizontalPathTimeline"/>
    <dgm:cxn modelId="{59F07EDC-C463-47D6-9930-99FFB60DEBDD}" type="presParOf" srcId="{02D565D1-E09F-4FCB-A116-C00A1D3EF12D}" destId="{896C522F-8DC6-4C16-958B-E43AFF73CF5F}" srcOrd="1" destOrd="0" presId="urn:microsoft.com/office/officeart/2017/3/layout/HorizontalPathTimeline"/>
    <dgm:cxn modelId="{0FE17F0C-C6E0-47F0-BF48-736270A9D436}" type="presParOf" srcId="{43A47826-2F3B-48D6-A61B-D7A8945C49DD}" destId="{A913F6F0-2111-4AB9-8BBC-B4330A18E5DC}" srcOrd="2" destOrd="0" presId="urn:microsoft.com/office/officeart/2017/3/layout/HorizontalPathTimeline"/>
    <dgm:cxn modelId="{0296E799-A91E-494B-9826-95F6DFF282C2}" type="presParOf" srcId="{43A47826-2F3B-48D6-A61B-D7A8945C49DD}" destId="{CBDD5A4C-8A8F-499C-9B17-E9F878C3E0AA}" srcOrd="3" destOrd="0" presId="urn:microsoft.com/office/officeart/2017/3/layout/HorizontalPathTimeline"/>
    <dgm:cxn modelId="{0910A733-8D7F-4E96-8305-304C6C07E37B}" type="presParOf" srcId="{43A47826-2F3B-48D6-A61B-D7A8945C49DD}" destId="{88647C07-952D-4007-8E0B-D2C7FF019E76}" srcOrd="4" destOrd="0" presId="urn:microsoft.com/office/officeart/2017/3/layout/HorizontalPathTimeline"/>
    <dgm:cxn modelId="{35F92431-6131-450F-A73B-B6A73DB1F20E}" type="presParOf" srcId="{E5384232-12AF-46BC-945C-9F7B8B53C4CB}" destId="{89169520-A2DF-4B77-B344-7BED24FFAF69}" srcOrd="1" destOrd="0" presId="urn:microsoft.com/office/officeart/2017/3/layout/HorizontalPathTimeline"/>
    <dgm:cxn modelId="{9FD60AAC-6C60-48A5-8A73-1D98D498D256}" type="presParOf" srcId="{E5384232-12AF-46BC-945C-9F7B8B53C4CB}" destId="{8BE89565-319F-4C26-BFCF-D1E45B27BE6E}" srcOrd="2" destOrd="0" presId="urn:microsoft.com/office/officeart/2017/3/layout/HorizontalPathTimeline"/>
    <dgm:cxn modelId="{3035D0F8-6BA4-4881-860B-E5C4DEF3204F}" type="presParOf" srcId="{8BE89565-319F-4C26-BFCF-D1E45B27BE6E}" destId="{37D665FD-DE13-43C4-8C62-46747F1C6BC8}" srcOrd="0" destOrd="0" presId="urn:microsoft.com/office/officeart/2017/3/layout/HorizontalPathTimeline"/>
    <dgm:cxn modelId="{07AFE00C-D925-477A-B580-A7B39CA147ED}" type="presParOf" srcId="{8BE89565-319F-4C26-BFCF-D1E45B27BE6E}" destId="{77FD4999-00D1-4550-AD6B-D1FB89A6B318}" srcOrd="1" destOrd="0" presId="urn:microsoft.com/office/officeart/2017/3/layout/HorizontalPathTimeline"/>
    <dgm:cxn modelId="{8F99FD42-6AE6-4E21-BEA1-074ECC77CD2E}" type="presParOf" srcId="{77FD4999-00D1-4550-AD6B-D1FB89A6B318}" destId="{49596D23-5113-488C-AA56-DB93749F6CC3}" srcOrd="0" destOrd="0" presId="urn:microsoft.com/office/officeart/2017/3/layout/HorizontalPathTimeline"/>
    <dgm:cxn modelId="{B1B8934E-0087-4D16-8DD6-06EE33032636}" type="presParOf" srcId="{77FD4999-00D1-4550-AD6B-D1FB89A6B318}" destId="{D6AC3051-30B4-48EA-BE2B-B89422B2DC95}" srcOrd="1" destOrd="0" presId="urn:microsoft.com/office/officeart/2017/3/layout/HorizontalPathTimeline"/>
    <dgm:cxn modelId="{B4023221-621F-4FBA-8931-867F239E1BAD}" type="presParOf" srcId="{8BE89565-319F-4C26-BFCF-D1E45B27BE6E}" destId="{44C76C89-0E79-42DD-8CC1-DCDF7491474A}" srcOrd="2" destOrd="0" presId="urn:microsoft.com/office/officeart/2017/3/layout/HorizontalPathTimeline"/>
    <dgm:cxn modelId="{4DBCAA2F-0F40-4D9C-9946-19BE0B587391}" type="presParOf" srcId="{8BE89565-319F-4C26-BFCF-D1E45B27BE6E}" destId="{0213330A-446D-4ED1-9E17-BC601F5D7F59}" srcOrd="3" destOrd="0" presId="urn:microsoft.com/office/officeart/2017/3/layout/HorizontalPathTimeline"/>
    <dgm:cxn modelId="{D212F4CE-FA68-4D5D-AE2C-540AD339D015}" type="presParOf" srcId="{8BE89565-319F-4C26-BFCF-D1E45B27BE6E}" destId="{36C3D9DF-EBF1-4E64-85B8-14CAE18A5291}" srcOrd="4" destOrd="0" presId="urn:microsoft.com/office/officeart/2017/3/layout/HorizontalPathTimeline"/>
    <dgm:cxn modelId="{0CE0A248-2ABB-496E-80B9-545FC31AC28C}" type="presParOf" srcId="{E5384232-12AF-46BC-945C-9F7B8B53C4CB}" destId="{67A885BB-DB58-4B64-B7AB-061B156967A0}" srcOrd="3" destOrd="0" presId="urn:microsoft.com/office/officeart/2017/3/layout/HorizontalPathTimeline"/>
    <dgm:cxn modelId="{F7440A3C-0B86-48C0-91F3-5AE3BD4F088E}" type="presParOf" srcId="{E5384232-12AF-46BC-945C-9F7B8B53C4CB}" destId="{5AC5A52C-C1F0-4C03-BA11-055C45E5D109}" srcOrd="4" destOrd="0" presId="urn:microsoft.com/office/officeart/2017/3/layout/HorizontalPathTimeline"/>
    <dgm:cxn modelId="{37525D8E-B0E2-47DC-AC90-227F2F4C7BC2}" type="presParOf" srcId="{5AC5A52C-C1F0-4C03-BA11-055C45E5D109}" destId="{0851FAAE-E624-4CCF-8A28-1228E7C27665}" srcOrd="0" destOrd="0" presId="urn:microsoft.com/office/officeart/2017/3/layout/HorizontalPathTimeline"/>
    <dgm:cxn modelId="{E0DCC0B6-BCA1-4899-A003-243CDA8DDBCB}" type="presParOf" srcId="{5AC5A52C-C1F0-4C03-BA11-055C45E5D109}" destId="{05FB11B7-E368-499D-A84F-3A5F96C7E4BD}" srcOrd="1" destOrd="0" presId="urn:microsoft.com/office/officeart/2017/3/layout/HorizontalPathTimeline"/>
    <dgm:cxn modelId="{1CDCC1A6-7B74-4B34-827E-BBC251C54D58}" type="presParOf" srcId="{05FB11B7-E368-499D-A84F-3A5F96C7E4BD}" destId="{BFF4710E-3E96-402B-B5FC-A3B7071624C2}" srcOrd="0" destOrd="0" presId="urn:microsoft.com/office/officeart/2017/3/layout/HorizontalPathTimeline"/>
    <dgm:cxn modelId="{79BE9D4C-E169-4C54-84C3-E9A5D453E2F8}" type="presParOf" srcId="{05FB11B7-E368-499D-A84F-3A5F96C7E4BD}" destId="{87BC473D-7AE9-463B-B280-8D5DBE99A7AB}" srcOrd="1" destOrd="0" presId="urn:microsoft.com/office/officeart/2017/3/layout/HorizontalPathTimeline"/>
    <dgm:cxn modelId="{555491FD-9A57-42A2-8A9F-E64DA034541F}" type="presParOf" srcId="{5AC5A52C-C1F0-4C03-BA11-055C45E5D109}" destId="{B6C4EB22-22C0-4ED7-A508-03DC0E9E5241}" srcOrd="2" destOrd="0" presId="urn:microsoft.com/office/officeart/2017/3/layout/HorizontalPathTimeline"/>
    <dgm:cxn modelId="{9785848C-EE63-4441-B33F-F197842B4D49}" type="presParOf" srcId="{5AC5A52C-C1F0-4C03-BA11-055C45E5D109}" destId="{571DFA55-F2EC-4014-8E08-9C84833A2F75}" srcOrd="3" destOrd="0" presId="urn:microsoft.com/office/officeart/2017/3/layout/HorizontalPathTimeline"/>
    <dgm:cxn modelId="{9B66CE82-03E1-4691-91A1-5289A1743DB8}" type="presParOf" srcId="{5AC5A52C-C1F0-4C03-BA11-055C45E5D109}" destId="{B76ADBD0-B782-43EB-90D7-ECB470BDC347}"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BF8EF-F8D7-453C-935D-AD5384FFC9B3}">
      <dsp:nvSpPr>
        <dsp:cNvPr id="0" name=""/>
        <dsp:cNvSpPr/>
      </dsp:nvSpPr>
      <dsp:spPr>
        <a:xfrm>
          <a:off x="267868" y="2336668"/>
          <a:ext cx="20575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latin typeface="Roboto" panose="02000000000000000000" pitchFamily="2" charset="0"/>
              <a:ea typeface="Roboto" panose="02000000000000000000" pitchFamily="2" charset="0"/>
              <a:cs typeface="Roboto" panose="02000000000000000000" pitchFamily="2" charset="0"/>
            </a:rPr>
            <a:t>2001</a:t>
          </a:r>
        </a:p>
      </dsp:txBody>
      <dsp:txXfrm>
        <a:off x="267868" y="2336668"/>
        <a:ext cx="2057519" cy="491701"/>
      </dsp:txXfrm>
    </dsp:sp>
    <dsp:sp modelId="{CBE4EBBF-CE61-400C-ADD2-2EB7222096C2}">
      <dsp:nvSpPr>
        <dsp:cNvPr id="0" name=""/>
        <dsp:cNvSpPr/>
      </dsp:nvSpPr>
      <dsp:spPr>
        <a:xfrm>
          <a:off x="0" y="2088642"/>
          <a:ext cx="5537433" cy="1740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8E4DA0-71E3-4227-81F8-EDEE48E4D3CB}">
      <dsp:nvSpPr>
        <dsp:cNvPr id="0" name=""/>
        <dsp:cNvSpPr/>
      </dsp:nvSpPr>
      <dsp:spPr>
        <a:xfrm>
          <a:off x="93586" y="254459"/>
          <a:ext cx="2263271" cy="134891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424,000  working in sheltered work</a:t>
          </a:r>
        </a:p>
      </dsp:txBody>
      <dsp:txXfrm>
        <a:off x="93586" y="254459"/>
        <a:ext cx="2263271" cy="1348914"/>
      </dsp:txXfrm>
    </dsp:sp>
    <dsp:sp modelId="{A913F6F0-2111-4AB9-8BBC-B4330A18E5DC}">
      <dsp:nvSpPr>
        <dsp:cNvPr id="0" name=""/>
        <dsp:cNvSpPr/>
      </dsp:nvSpPr>
      <dsp:spPr>
        <a:xfrm>
          <a:off x="1296628"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37D665FD-DE13-43C4-8C62-46747F1C6BC8}">
      <dsp:nvSpPr>
        <dsp:cNvPr id="0" name=""/>
        <dsp:cNvSpPr/>
      </dsp:nvSpPr>
      <dsp:spPr>
        <a:xfrm>
          <a:off x="1739956" y="1522968"/>
          <a:ext cx="20575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latin typeface="Roboto" panose="02000000000000000000" pitchFamily="2" charset="0"/>
              <a:ea typeface="Roboto" panose="02000000000000000000" pitchFamily="2" charset="0"/>
              <a:cs typeface="Roboto" panose="02000000000000000000" pitchFamily="2" charset="0"/>
            </a:rPr>
            <a:t>2019</a:t>
          </a:r>
        </a:p>
      </dsp:txBody>
      <dsp:txXfrm>
        <a:off x="1739956" y="1522968"/>
        <a:ext cx="2057519" cy="491701"/>
      </dsp:txXfrm>
    </dsp:sp>
    <dsp:sp modelId="{49596D23-5113-488C-AA56-DB93749F6CC3}">
      <dsp:nvSpPr>
        <dsp:cNvPr id="0" name=""/>
        <dsp:cNvSpPr/>
      </dsp:nvSpPr>
      <dsp:spPr>
        <a:xfrm>
          <a:off x="1296628" y="3002423"/>
          <a:ext cx="2944176" cy="1308038"/>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Approximately 120,000 in sheltered work</a:t>
          </a:r>
        </a:p>
      </dsp:txBody>
      <dsp:txXfrm>
        <a:off x="1296628" y="3002423"/>
        <a:ext cx="2944176" cy="1308038"/>
      </dsp:txXfrm>
    </dsp:sp>
    <dsp:sp modelId="{44C76C89-0E79-42DD-8CC1-DCDF7491474A}">
      <dsp:nvSpPr>
        <dsp:cNvPr id="0" name=""/>
        <dsp:cNvSpPr/>
      </dsp:nvSpPr>
      <dsp:spPr>
        <a:xfrm>
          <a:off x="2768716" y="2262695"/>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CBDD5A4C-8A8F-499C-9B17-E9F878C3E0AA}">
      <dsp:nvSpPr>
        <dsp:cNvPr id="0" name=""/>
        <dsp:cNvSpPr/>
      </dsp:nvSpPr>
      <dsp:spPr>
        <a:xfrm>
          <a:off x="1242236"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213330A-446D-4ED1-9E17-BC601F5D7F59}">
      <dsp:nvSpPr>
        <dsp:cNvPr id="0" name=""/>
        <dsp:cNvSpPr/>
      </dsp:nvSpPr>
      <dsp:spPr>
        <a:xfrm>
          <a:off x="2714324"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851FAAE-E624-4CCF-8A28-1228E7C27665}">
      <dsp:nvSpPr>
        <dsp:cNvPr id="0" name=""/>
        <dsp:cNvSpPr/>
      </dsp:nvSpPr>
      <dsp:spPr>
        <a:xfrm>
          <a:off x="3212045" y="2449697"/>
          <a:ext cx="20575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latin typeface="Roboto" panose="02000000000000000000" pitchFamily="2" charset="0"/>
              <a:ea typeface="Roboto" panose="02000000000000000000" pitchFamily="2" charset="0"/>
              <a:cs typeface="Roboto" panose="02000000000000000000" pitchFamily="2" charset="0"/>
            </a:rPr>
            <a:t>2023</a:t>
          </a:r>
        </a:p>
      </dsp:txBody>
      <dsp:txXfrm>
        <a:off x="3212045" y="2449697"/>
        <a:ext cx="2057519" cy="491701"/>
      </dsp:txXfrm>
    </dsp:sp>
    <dsp:sp modelId="{BFF4710E-3E96-402B-B5FC-A3B7071624C2}">
      <dsp:nvSpPr>
        <dsp:cNvPr id="0" name=""/>
        <dsp:cNvSpPr/>
      </dsp:nvSpPr>
      <dsp:spPr>
        <a:xfrm>
          <a:off x="3133033" y="-113028"/>
          <a:ext cx="2171191" cy="180103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Data incomplete, but 40,000 at minimum</a:t>
          </a:r>
        </a:p>
      </dsp:txBody>
      <dsp:txXfrm>
        <a:off x="3133033" y="-113028"/>
        <a:ext cx="2171191" cy="1801030"/>
      </dsp:txXfrm>
    </dsp:sp>
    <dsp:sp modelId="{B6C4EB22-22C0-4ED7-A508-03DC0E9E5241}">
      <dsp:nvSpPr>
        <dsp:cNvPr id="0" name=""/>
        <dsp:cNvSpPr/>
      </dsp:nvSpPr>
      <dsp:spPr>
        <a:xfrm>
          <a:off x="4240804" y="1461943"/>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571DFA55-F2EC-4014-8E08-9C84833A2F75}">
      <dsp:nvSpPr>
        <dsp:cNvPr id="0" name=""/>
        <dsp:cNvSpPr/>
      </dsp:nvSpPr>
      <dsp:spPr>
        <a:xfrm>
          <a:off x="4186412" y="2116855"/>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26/02/2025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‹Nr.›</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‹Nr.›</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311796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06254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3138717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26/02/2025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26/02/2025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26/02/2025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26/02/2025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26/02/2025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26/02/2025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26/02/2025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26/02/2025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26/02/2025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26/02/2025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26/02/2025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‹Nr.›</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dol.gov/agencies/odep/program-areas/integrated-employ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hyperlink" Target="https://static.prod01.ue1.p.pcomm.net/umass/content/SELN_technical%20assistance_12-2020_rev%202022.pdf" TargetMode="External"/><Relationship Id="rId1" Type="http://schemas.openxmlformats.org/officeDocument/2006/relationships/slideLayout" Target="../slideLayouts/slideLayout4.xml"/><Relationship Id="rId6" Type="http://schemas.openxmlformats.org/officeDocument/2006/relationships/hyperlink" Target="https://aoddisabilityemploymenttacenter.com/" TargetMode="External"/><Relationship Id="rId5" Type="http://schemas.openxmlformats.org/officeDocument/2006/relationships/hyperlink" Target="https://www.dol.gov/sites/dolgov/files/ODEP/topics/NEON_National_Plan_to_Increase_CIE_WSPT_cleared-2022-01-18.pdf" TargetMode="External"/><Relationship Id="rId4" Type="http://schemas.openxmlformats.org/officeDocument/2006/relationships/hyperlink" Target="https://www.dol.gov/agencies/odep/initiatives/neo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dol.gov/agencies/odep/initiatives/ndea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normAutofit fontScale="90000"/>
          </a:bodyPr>
          <a:lstStyle/>
          <a:p>
            <a:r>
              <a:rPr lang="en-US" dirty="0">
                <a:latin typeface="Roboto" panose="02000000000000000000" pitchFamily="2" charset="0"/>
                <a:ea typeface="Roboto" panose="02000000000000000000" pitchFamily="2" charset="0"/>
              </a:rPr>
              <a:t> </a:t>
            </a:r>
            <a:r>
              <a:rPr lang="en-US" b="1" i="0" dirty="0">
                <a:solidFill>
                  <a:srgbClr val="042426"/>
                </a:solidFill>
                <a:effectLst/>
                <a:latin typeface="Manrope"/>
              </a:rPr>
              <a:t>New Solutions for the Sheltered </a:t>
            </a:r>
            <a:r>
              <a:rPr lang="en-US" b="1" dirty="0">
                <a:solidFill>
                  <a:srgbClr val="042426"/>
                </a:solidFill>
                <a:latin typeface="Manrope"/>
              </a:rPr>
              <a:t>W</a:t>
            </a:r>
            <a:r>
              <a:rPr lang="en-US" b="1" i="0" dirty="0">
                <a:solidFill>
                  <a:srgbClr val="042426"/>
                </a:solidFill>
                <a:effectLst/>
                <a:latin typeface="Manrope"/>
              </a:rPr>
              <a:t>orkshop </a:t>
            </a:r>
            <a:r>
              <a:rPr lang="en-US" b="1" dirty="0">
                <a:solidFill>
                  <a:srgbClr val="042426"/>
                </a:solidFill>
                <a:latin typeface="Manrope"/>
              </a:rPr>
              <a:t>S</a:t>
            </a:r>
            <a:r>
              <a:rPr lang="en-US" b="1" i="0" dirty="0">
                <a:solidFill>
                  <a:srgbClr val="042426"/>
                </a:solidFill>
                <a:effectLst/>
                <a:latin typeface="Manrope"/>
              </a:rPr>
              <a:t>ystem</a:t>
            </a:r>
            <a:br>
              <a:rPr lang="en-US" b="1" i="0" dirty="0">
                <a:solidFill>
                  <a:srgbClr val="042426"/>
                </a:solidFill>
                <a:effectLst/>
                <a:latin typeface="Manrope"/>
              </a:rPr>
            </a:br>
            <a:endParaRPr lang="en-GB" dirty="0">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en-US" dirty="0">
                <a:latin typeface="Roboto" panose="02000000000000000000" pitchFamily="2" charset="0"/>
                <a:ea typeface="Roboto" panose="02000000000000000000" pitchFamily="2" charset="0"/>
              </a:rPr>
              <a:t>Barbara Merrill, CEO</a:t>
            </a:r>
          </a:p>
          <a:p>
            <a:r>
              <a:rPr lang="en-US" dirty="0">
                <a:latin typeface="Roboto" panose="02000000000000000000" pitchFamily="2" charset="0"/>
                <a:ea typeface="Roboto" panose="02000000000000000000" pitchFamily="2" charset="0"/>
              </a:rPr>
              <a:t>American Network of Community Options and Resources </a:t>
            </a:r>
          </a:p>
          <a:p>
            <a:r>
              <a:rPr lang="en-US" dirty="0"/>
              <a:t>USA</a:t>
            </a:r>
            <a:endParaRPr lang="en-US" dirty="0">
              <a:latin typeface="Roboto" panose="02000000000000000000" pitchFamily="2" charset="0"/>
              <a:ea typeface="Roboto" panose="02000000000000000000" pitchFamily="2" charset="0"/>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latin typeface="Roboto" panose="02000000000000000000" pitchFamily="2" charset="0"/>
                <a:ea typeface="Roboto" panose="02000000000000000000" pitchFamily="2" charset="0"/>
              </a:rPr>
              <a:t>Wednesday 12:00 pm – 13:00 pm</a:t>
            </a: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92DC2C-04C1-949A-4425-3220E8264143}"/>
              </a:ext>
            </a:extLst>
          </p:cNvPr>
          <p:cNvSpPr>
            <a:spLocks noGrp="1"/>
          </p:cNvSpPr>
          <p:nvPr>
            <p:ph type="title"/>
          </p:nvPr>
        </p:nvSpPr>
        <p:spPr>
          <a:xfrm>
            <a:off x="838200" y="365125"/>
            <a:ext cx="10515600" cy="1325563"/>
          </a:xfrm>
        </p:spPr>
        <p:txBody>
          <a:bodyPr>
            <a:normAutofit/>
          </a:bodyPr>
          <a:lstStyle/>
          <a:p>
            <a:pPr algn="ctr"/>
            <a:r>
              <a:rPr lang="en-US" dirty="0"/>
              <a:t>Moving the Needle: </a:t>
            </a:r>
            <a:br>
              <a:rPr lang="en-US" dirty="0"/>
            </a:br>
            <a:r>
              <a:rPr lang="en-US" dirty="0"/>
              <a:t>Passage of the ADA &amp; Litigation</a:t>
            </a:r>
          </a:p>
        </p:txBody>
      </p:sp>
      <p:sp>
        <p:nvSpPr>
          <p:cNvPr id="13" name="Content Placeholder 2">
            <a:extLst>
              <a:ext uri="{FF2B5EF4-FFF2-40B4-BE49-F238E27FC236}">
                <a16:creationId xmlns:a16="http://schemas.microsoft.com/office/drawing/2014/main" id="{9C431BE1-36CC-7EFD-3CBA-4DC63A7CBFD2}"/>
              </a:ext>
            </a:extLst>
          </p:cNvPr>
          <p:cNvSpPr>
            <a:spLocks noGrp="1"/>
          </p:cNvSpPr>
          <p:nvPr>
            <p:ph idx="1"/>
          </p:nvPr>
        </p:nvSpPr>
        <p:spPr>
          <a:xfrm>
            <a:off x="484094" y="1792517"/>
            <a:ext cx="10869706" cy="4823435"/>
          </a:xfrm>
        </p:spPr>
        <p:txBody>
          <a:bodyPr>
            <a:noAutofit/>
          </a:bodyPr>
          <a:lstStyle/>
          <a:p>
            <a:r>
              <a:rPr lang="en-US" sz="3200" dirty="0">
                <a:cs typeface="Roboto" panose="02000000000000000000" pitchFamily="2" charset="0"/>
              </a:rPr>
              <a:t>The Americans with Disabilities Act (ADA) signed in Law July 1990</a:t>
            </a:r>
          </a:p>
          <a:p>
            <a:pPr marL="0" indent="0">
              <a:buNone/>
            </a:pPr>
            <a:endParaRPr lang="en-US" sz="3200" b="0" i="0" u="sng" dirty="0">
              <a:solidFill>
                <a:srgbClr val="001D35"/>
              </a:solidFill>
              <a:effectLst/>
              <a:cs typeface="Roboto" panose="02000000000000000000" pitchFamily="2" charset="0"/>
            </a:endParaRPr>
          </a:p>
          <a:p>
            <a:r>
              <a:rPr lang="en-US" sz="3200" b="0" i="0" u="sng" dirty="0">
                <a:solidFill>
                  <a:srgbClr val="001D35"/>
                </a:solidFill>
                <a:effectLst/>
                <a:cs typeface="Roboto" panose="02000000000000000000" pitchFamily="2" charset="0"/>
              </a:rPr>
              <a:t>In 1999 the U.S. Supreme Court in </a:t>
            </a:r>
            <a:r>
              <a:rPr lang="en-US" sz="3200" b="1" i="0" dirty="0">
                <a:solidFill>
                  <a:srgbClr val="001D35"/>
                </a:solidFill>
                <a:effectLst/>
                <a:cs typeface="Roboto" panose="02000000000000000000" pitchFamily="2" charset="0"/>
              </a:rPr>
              <a:t>Olmstead v. L.C</a:t>
            </a:r>
            <a:r>
              <a:rPr lang="en-US" sz="3200" b="0" i="0" dirty="0">
                <a:solidFill>
                  <a:srgbClr val="001D35"/>
                </a:solidFill>
                <a:effectLst/>
                <a:cs typeface="Roboto" panose="02000000000000000000" pitchFamily="2" charset="0"/>
              </a:rPr>
              <a:t>. ruled that the unjustified segregation of people with disabilities is a violation of the Americans with Disabilities Act (ADA).</a:t>
            </a:r>
          </a:p>
          <a:p>
            <a:endParaRPr lang="en-US" sz="3200" dirty="0">
              <a:cs typeface="Roboto" panose="02000000000000000000" pitchFamily="2" charset="0"/>
            </a:endParaRPr>
          </a:p>
          <a:p>
            <a:r>
              <a:rPr lang="en-US" sz="3200" dirty="0">
                <a:cs typeface="Roboto" panose="02000000000000000000" pitchFamily="2" charset="0"/>
              </a:rPr>
              <a:t>Federal Government Suing States for Unnecessary Reliance on Sheltered Workshops (Oregon, Rhode Island)</a:t>
            </a:r>
            <a:endParaRPr lang="en-US" sz="3600" dirty="0">
              <a:cs typeface="Roboto" panose="02000000000000000000" pitchFamily="2" charset="0"/>
            </a:endParaRPr>
          </a:p>
        </p:txBody>
      </p:sp>
      <p:sp>
        <p:nvSpPr>
          <p:cNvPr id="5" name="Footer Placeholder 4">
            <a:extLst>
              <a:ext uri="{FF2B5EF4-FFF2-40B4-BE49-F238E27FC236}">
                <a16:creationId xmlns:a16="http://schemas.microsoft.com/office/drawing/2014/main" id="{5F42DD6E-7F92-5A69-2413-F4D119BB71A5}"/>
              </a:ext>
            </a:extLst>
          </p:cNvPr>
          <p:cNvSpPr>
            <a:spLocks noGrp="1"/>
          </p:cNvSpPr>
          <p:nvPr>
            <p:ph type="ftr" sz="quarter" idx="11"/>
          </p:nvPr>
        </p:nvSpPr>
        <p:spPr>
          <a:xfrm>
            <a:off x="4038600" y="6356350"/>
            <a:ext cx="4114800" cy="365125"/>
          </a:xfrm>
        </p:spPr>
        <p:txBody>
          <a:bodyPr anchor="ctr">
            <a:normAutofit/>
          </a:bodyPr>
          <a:lstStyle/>
          <a:p>
            <a:pPr>
              <a:lnSpc>
                <a:spcPct val="90000"/>
              </a:lnSpc>
              <a:spcAft>
                <a:spcPts val="600"/>
              </a:spcAft>
            </a:pPr>
            <a:r>
              <a:rPr lang="en-US" sz="1900"/>
              <a:t>#ZeroCon25</a:t>
            </a:r>
            <a:endParaRPr lang="en-GB" sz="1900"/>
          </a:p>
        </p:txBody>
      </p:sp>
      <p:sp>
        <p:nvSpPr>
          <p:cNvPr id="6" name="Slide Number Placeholder 5">
            <a:extLst>
              <a:ext uri="{FF2B5EF4-FFF2-40B4-BE49-F238E27FC236}">
                <a16:creationId xmlns:a16="http://schemas.microsoft.com/office/drawing/2014/main" id="{83AFA959-068D-7601-A4E4-0E09F8C083A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1195A9E4-2CE9-4E32-BE85-7C32F0F78A6D}" type="slidenum">
              <a:rPr lang="en-GB" smtClean="0"/>
              <a:pPr>
                <a:spcAft>
                  <a:spcPts val="600"/>
                </a:spcAft>
              </a:pPr>
              <a:t>2</a:t>
            </a:fld>
            <a:endParaRPr lang="en-GB"/>
          </a:p>
        </p:txBody>
      </p:sp>
    </p:spTree>
    <p:extLst>
      <p:ext uri="{BB962C8B-B14F-4D97-AF65-F5344CB8AC3E}">
        <p14:creationId xmlns:p14="http://schemas.microsoft.com/office/powerpoint/2010/main" val="122680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E58A-D609-618B-71BF-AA5DBB5A666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12222A4-2D8E-C0E9-EE13-575B224D6EEF}"/>
              </a:ext>
            </a:extLst>
          </p:cNvPr>
          <p:cNvSpPr>
            <a:spLocks noGrp="1"/>
          </p:cNvSpPr>
          <p:nvPr>
            <p:ph type="title"/>
          </p:nvPr>
        </p:nvSpPr>
        <p:spPr>
          <a:xfrm>
            <a:off x="838200" y="365125"/>
            <a:ext cx="10515600" cy="1325563"/>
          </a:xfrm>
        </p:spPr>
        <p:txBody>
          <a:bodyPr>
            <a:normAutofit/>
          </a:bodyPr>
          <a:lstStyle/>
          <a:p>
            <a:pPr algn="ctr"/>
            <a:r>
              <a:rPr lang="en-US" dirty="0"/>
              <a:t>Moving the Needle: Public Policy </a:t>
            </a:r>
          </a:p>
        </p:txBody>
      </p:sp>
      <p:sp>
        <p:nvSpPr>
          <p:cNvPr id="13" name="Content Placeholder 2">
            <a:extLst>
              <a:ext uri="{FF2B5EF4-FFF2-40B4-BE49-F238E27FC236}">
                <a16:creationId xmlns:a16="http://schemas.microsoft.com/office/drawing/2014/main" id="{80E61B13-4112-C091-75AA-382C4A63AAD1}"/>
              </a:ext>
            </a:extLst>
          </p:cNvPr>
          <p:cNvSpPr>
            <a:spLocks noGrp="1"/>
          </p:cNvSpPr>
          <p:nvPr>
            <p:ph idx="1"/>
          </p:nvPr>
        </p:nvSpPr>
        <p:spPr>
          <a:xfrm>
            <a:off x="484094" y="1792517"/>
            <a:ext cx="10869706" cy="4823435"/>
          </a:xfrm>
        </p:spPr>
        <p:txBody>
          <a:bodyPr>
            <a:noAutofit/>
          </a:bodyPr>
          <a:lstStyle/>
          <a:p>
            <a:r>
              <a:rPr lang="en-US" dirty="0">
                <a:cs typeface="Roboto" panose="02000000000000000000" pitchFamily="2" charset="0"/>
              </a:rPr>
              <a:t>Creation of Federal Agency Office of Disability Employment Policy</a:t>
            </a:r>
          </a:p>
          <a:p>
            <a:pPr lvl="1"/>
            <a:r>
              <a:rPr lang="en-US" sz="2800" dirty="0">
                <a:cs typeface="Roboto" panose="02000000000000000000" pitchFamily="2" charset="0"/>
              </a:rPr>
              <a:t>Promotion of Employment First Policies</a:t>
            </a:r>
          </a:p>
          <a:p>
            <a:pPr lvl="1"/>
            <a:r>
              <a:rPr lang="en-US" sz="2800" b="0" i="0" dirty="0">
                <a:effectLst/>
                <a:cs typeface="Roboto" panose="02000000000000000000" pitchFamily="2" charset="0"/>
              </a:rPr>
              <a:t>National systems-change framework centered on the premise that all individuals, including those individuals with the most significant disabilities, are capable of full participation in </a:t>
            </a:r>
            <a:r>
              <a:rPr lang="en-US" sz="2800" b="0" i="0" u="sng" dirty="0">
                <a:effectLst/>
                <a:cs typeface="Roboto" panose="02000000000000000000" pitchFamily="2" charset="0"/>
                <a:hlinkClick r:id="rId2"/>
              </a:rPr>
              <a:t>Competitive Integrated Employment (CIE)</a:t>
            </a:r>
            <a:r>
              <a:rPr lang="en-US" sz="2800" b="0" i="0" dirty="0">
                <a:effectLst/>
                <a:cs typeface="Roboto" panose="02000000000000000000" pitchFamily="2" charset="0"/>
              </a:rPr>
              <a:t> and community life</a:t>
            </a:r>
            <a:endParaRPr lang="en-US" sz="2800" dirty="0">
              <a:cs typeface="Roboto" panose="02000000000000000000" pitchFamily="2" charset="0"/>
            </a:endParaRPr>
          </a:p>
          <a:p>
            <a:pPr lvl="1"/>
            <a:endParaRPr lang="en-US" sz="2800" dirty="0">
              <a:cs typeface="Roboto" panose="02000000000000000000" pitchFamily="2" charset="0"/>
            </a:endParaRPr>
          </a:p>
          <a:p>
            <a:r>
              <a:rPr lang="en-US" dirty="0">
                <a:cs typeface="Roboto" panose="02000000000000000000" pitchFamily="2" charset="0"/>
              </a:rPr>
              <a:t>HCBS Settings Rule – Federal Rule that requires federally funded community services are delivered in integrated settings</a:t>
            </a:r>
          </a:p>
        </p:txBody>
      </p:sp>
      <p:sp>
        <p:nvSpPr>
          <p:cNvPr id="5" name="Footer Placeholder 4">
            <a:extLst>
              <a:ext uri="{FF2B5EF4-FFF2-40B4-BE49-F238E27FC236}">
                <a16:creationId xmlns:a16="http://schemas.microsoft.com/office/drawing/2014/main" id="{3EFAD6F7-53F2-4F48-A112-33CD5F08305A}"/>
              </a:ext>
            </a:extLst>
          </p:cNvPr>
          <p:cNvSpPr>
            <a:spLocks noGrp="1"/>
          </p:cNvSpPr>
          <p:nvPr>
            <p:ph type="ftr" sz="quarter" idx="11"/>
          </p:nvPr>
        </p:nvSpPr>
        <p:spPr>
          <a:xfrm>
            <a:off x="4038600" y="6356350"/>
            <a:ext cx="4114800" cy="365125"/>
          </a:xfrm>
        </p:spPr>
        <p:txBody>
          <a:bodyPr anchor="ctr">
            <a:normAutofit/>
          </a:bodyPr>
          <a:lstStyle/>
          <a:p>
            <a:pPr>
              <a:lnSpc>
                <a:spcPct val="90000"/>
              </a:lnSpc>
              <a:spcAft>
                <a:spcPts val="600"/>
              </a:spcAft>
            </a:pPr>
            <a:r>
              <a:rPr lang="en-US" sz="1900"/>
              <a:t>#ZeroCon25</a:t>
            </a:r>
            <a:endParaRPr lang="en-GB" sz="1900"/>
          </a:p>
        </p:txBody>
      </p:sp>
      <p:sp>
        <p:nvSpPr>
          <p:cNvPr id="6" name="Slide Number Placeholder 5">
            <a:extLst>
              <a:ext uri="{FF2B5EF4-FFF2-40B4-BE49-F238E27FC236}">
                <a16:creationId xmlns:a16="http://schemas.microsoft.com/office/drawing/2014/main" id="{420F8015-05BC-D05D-C9B6-84DF6E594BD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1195A9E4-2CE9-4E32-BE85-7C32F0F78A6D}" type="slidenum">
              <a:rPr lang="en-GB" smtClean="0"/>
              <a:pPr>
                <a:spcAft>
                  <a:spcPts val="600"/>
                </a:spcAft>
              </a:pPr>
              <a:t>3</a:t>
            </a:fld>
            <a:endParaRPr lang="en-GB"/>
          </a:p>
        </p:txBody>
      </p:sp>
    </p:spTree>
    <p:extLst>
      <p:ext uri="{BB962C8B-B14F-4D97-AF65-F5344CB8AC3E}">
        <p14:creationId xmlns:p14="http://schemas.microsoft.com/office/powerpoint/2010/main" val="122774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E650-696E-073D-3A80-AEA6E426FE51}"/>
              </a:ext>
            </a:extLst>
          </p:cNvPr>
          <p:cNvSpPr>
            <a:spLocks noGrp="1"/>
          </p:cNvSpPr>
          <p:nvPr>
            <p:ph type="title"/>
          </p:nvPr>
        </p:nvSpPr>
        <p:spPr/>
        <p:txBody>
          <a:bodyPr>
            <a:normAutofit/>
          </a:bodyPr>
          <a:lstStyle/>
          <a:p>
            <a:pPr algn="ctr"/>
            <a:r>
              <a:rPr lang="en-US" dirty="0"/>
              <a:t>Moving the Needle: Changing Attitudes</a:t>
            </a:r>
          </a:p>
        </p:txBody>
      </p:sp>
      <p:sp>
        <p:nvSpPr>
          <p:cNvPr id="3" name="Content Placeholder 2">
            <a:extLst>
              <a:ext uri="{FF2B5EF4-FFF2-40B4-BE49-F238E27FC236}">
                <a16:creationId xmlns:a16="http://schemas.microsoft.com/office/drawing/2014/main" id="{163E34A5-B370-E8C7-0392-B06E98D4E0FF}"/>
              </a:ext>
            </a:extLst>
          </p:cNvPr>
          <p:cNvSpPr>
            <a:spLocks noGrp="1"/>
          </p:cNvSpPr>
          <p:nvPr>
            <p:ph sz="half" idx="1"/>
          </p:nvPr>
        </p:nvSpPr>
        <p:spPr/>
        <p:txBody>
          <a:bodyPr/>
          <a:lstStyle/>
          <a:p>
            <a:r>
              <a:rPr lang="en-US" dirty="0"/>
              <a:t>Young people transitioning from integrated schools and their families increasingly expect to work in the community</a:t>
            </a:r>
          </a:p>
          <a:p>
            <a:r>
              <a:rPr lang="en-US" dirty="0"/>
              <a:t>Press coverage of terrible exploitation in sheltered workshops </a:t>
            </a:r>
          </a:p>
          <a:p>
            <a:endParaRPr lang="en-US" dirty="0"/>
          </a:p>
        </p:txBody>
      </p:sp>
      <p:pic>
        <p:nvPicPr>
          <p:cNvPr id="8" name="Content Placeholder 7" descr="Book cover for &quot;The Boys in the Bunkhouse: Servitude and Salvation in the Heartland&quot; by Dan Barry. Cover features dark skies over a light blue house in a rural community.">
            <a:extLst>
              <a:ext uri="{FF2B5EF4-FFF2-40B4-BE49-F238E27FC236}">
                <a16:creationId xmlns:a16="http://schemas.microsoft.com/office/drawing/2014/main" id="{22053323-7E45-4174-D907-8153D78150DA}"/>
              </a:ext>
            </a:extLst>
          </p:cNvPr>
          <p:cNvPicPr>
            <a:picLocks noGrp="1" noChangeAspect="1"/>
          </p:cNvPicPr>
          <p:nvPr>
            <p:ph sz="half" idx="2"/>
          </p:nvPr>
        </p:nvPicPr>
        <p:blipFill>
          <a:blip r:embed="rId3"/>
          <a:stretch>
            <a:fillRect/>
          </a:stretch>
        </p:blipFill>
        <p:spPr>
          <a:xfrm>
            <a:off x="7222607" y="1825625"/>
            <a:ext cx="2980117" cy="4351338"/>
          </a:xfrm>
          <a:prstGeom prst="rect">
            <a:avLst/>
          </a:prstGeom>
        </p:spPr>
      </p:pic>
      <p:sp>
        <p:nvSpPr>
          <p:cNvPr id="4" name="Footer Placeholder 3">
            <a:extLst>
              <a:ext uri="{FF2B5EF4-FFF2-40B4-BE49-F238E27FC236}">
                <a16:creationId xmlns:a16="http://schemas.microsoft.com/office/drawing/2014/main" id="{F8DCA32A-8440-BB1C-67BE-25189AA1DAB4}"/>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491C11EB-905E-1802-F2F7-61E00D6CCC01}"/>
              </a:ext>
            </a:extLst>
          </p:cNvPr>
          <p:cNvSpPr>
            <a:spLocks noGrp="1"/>
          </p:cNvSpPr>
          <p:nvPr>
            <p:ph type="sldNum" sz="quarter" idx="12"/>
          </p:nvPr>
        </p:nvSpPr>
        <p:spPr/>
        <p:txBody>
          <a:bodyPr/>
          <a:lstStyle/>
          <a:p>
            <a:fld id="{1195A9E4-2CE9-4E32-BE85-7C32F0F78A6D}" type="slidenum">
              <a:rPr lang="en-GB" smtClean="0"/>
              <a:t>4</a:t>
            </a:fld>
            <a:endParaRPr lang="en-GB" dirty="0"/>
          </a:p>
        </p:txBody>
      </p:sp>
    </p:spTree>
    <p:extLst>
      <p:ext uri="{BB962C8B-B14F-4D97-AF65-F5344CB8AC3E}">
        <p14:creationId xmlns:p14="http://schemas.microsoft.com/office/powerpoint/2010/main" val="254870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A0883-5613-C8ED-770F-C902DF8515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2E7B0C-00BF-5EB4-1F1D-13BD8B02C930}"/>
              </a:ext>
            </a:extLst>
          </p:cNvPr>
          <p:cNvSpPr>
            <a:spLocks noGrp="1"/>
          </p:cNvSpPr>
          <p:nvPr>
            <p:ph type="title"/>
          </p:nvPr>
        </p:nvSpPr>
        <p:spPr/>
        <p:txBody>
          <a:bodyPr/>
          <a:lstStyle/>
          <a:p>
            <a:pPr algn="ctr"/>
            <a:r>
              <a:rPr lang="en-US" dirty="0"/>
              <a:t>What else has helped to move the needle:</a:t>
            </a:r>
            <a:br>
              <a:rPr lang="en-US" dirty="0"/>
            </a:br>
            <a:r>
              <a:rPr lang="en-US" dirty="0"/>
              <a:t>Technical Assistance</a:t>
            </a:r>
          </a:p>
        </p:txBody>
      </p:sp>
      <p:sp>
        <p:nvSpPr>
          <p:cNvPr id="2" name="Content Placeholder 1">
            <a:extLst>
              <a:ext uri="{FF2B5EF4-FFF2-40B4-BE49-F238E27FC236}">
                <a16:creationId xmlns:a16="http://schemas.microsoft.com/office/drawing/2014/main" id="{2E820306-434F-0741-30F8-F2AF6D0F32DF}"/>
              </a:ext>
            </a:extLst>
          </p:cNvPr>
          <p:cNvSpPr>
            <a:spLocks noGrp="1"/>
          </p:cNvSpPr>
          <p:nvPr>
            <p:ph sz="half" idx="1"/>
          </p:nvPr>
        </p:nvSpPr>
        <p:spPr>
          <a:xfrm>
            <a:off x="650262" y="1872501"/>
            <a:ext cx="4743859" cy="2337972"/>
          </a:xfrm>
        </p:spPr>
        <p:txBody>
          <a:bodyPr>
            <a:noAutofit/>
          </a:bodyPr>
          <a:lstStyle/>
          <a:p>
            <a:pPr marL="342900" lvl="1" indent="0">
              <a:buNone/>
            </a:pPr>
            <a:r>
              <a:rPr lang="en-US" sz="2800" b="1" i="0" dirty="0">
                <a:effectLst/>
                <a:cs typeface="Roboto" panose="02000000000000000000" pitchFamily="2" charset="0"/>
              </a:rPr>
              <a:t>State Employment Leadership Network (SELN)</a:t>
            </a:r>
          </a:p>
          <a:p>
            <a:pPr lvl="2"/>
            <a:r>
              <a:rPr lang="en-US" sz="2800" b="0" i="0" u="none" strike="noStrike" dirty="0">
                <a:solidFill>
                  <a:srgbClr val="0074AF"/>
                </a:solidFill>
                <a:effectLst/>
                <a:cs typeface="Roboto" panose="02000000000000000000" pitchFamily="2" charset="0"/>
                <a:hlinkClick r:id="rId2"/>
              </a:rPr>
              <a:t>Technical Assistance Overview</a:t>
            </a:r>
            <a:endParaRPr lang="en-US" sz="2800" b="0" i="0" u="none" strike="noStrike" dirty="0">
              <a:solidFill>
                <a:srgbClr val="0074AF"/>
              </a:solidFill>
              <a:effectLst/>
              <a:cs typeface="Roboto" panose="02000000000000000000" pitchFamily="2" charset="0"/>
            </a:endParaRPr>
          </a:p>
        </p:txBody>
      </p:sp>
      <p:pic>
        <p:nvPicPr>
          <p:cNvPr id="5" name="Picture 4">
            <a:extLst>
              <a:ext uri="{FF2B5EF4-FFF2-40B4-BE49-F238E27FC236}">
                <a16:creationId xmlns:a16="http://schemas.microsoft.com/office/drawing/2014/main" id="{61A787CA-3982-D02C-0DDD-967ECCE1ED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0262" y="4635566"/>
            <a:ext cx="5111980" cy="1022396"/>
          </a:xfrm>
          <a:prstGeom prst="rect">
            <a:avLst/>
          </a:prstGeom>
        </p:spPr>
      </p:pic>
      <p:sp>
        <p:nvSpPr>
          <p:cNvPr id="6" name="Content Placeholder 5">
            <a:extLst>
              <a:ext uri="{FF2B5EF4-FFF2-40B4-BE49-F238E27FC236}">
                <a16:creationId xmlns:a16="http://schemas.microsoft.com/office/drawing/2014/main" id="{A660FC21-33FA-6528-4187-04E557988C65}"/>
              </a:ext>
            </a:extLst>
          </p:cNvPr>
          <p:cNvSpPr>
            <a:spLocks noGrp="1"/>
          </p:cNvSpPr>
          <p:nvPr>
            <p:ph sz="half" idx="2"/>
          </p:nvPr>
        </p:nvSpPr>
        <p:spPr>
          <a:xfrm>
            <a:off x="5522260" y="1872501"/>
            <a:ext cx="5685432" cy="1850186"/>
          </a:xfrm>
        </p:spPr>
        <p:txBody>
          <a:bodyPr>
            <a:noAutofit/>
          </a:bodyPr>
          <a:lstStyle/>
          <a:p>
            <a:pPr marL="342900" lvl="1" indent="0">
              <a:buNone/>
            </a:pPr>
            <a:r>
              <a:rPr lang="en-US" sz="2800" b="1" dirty="0">
                <a:solidFill>
                  <a:srgbClr val="001D35"/>
                </a:solidFill>
                <a:cs typeface="Roboto" panose="02000000000000000000" pitchFamily="2" charset="0"/>
              </a:rPr>
              <a:t>National Expansion of Employment Opportunities Network </a:t>
            </a:r>
            <a:r>
              <a:rPr lang="en-US" sz="2800" b="1" dirty="0">
                <a:solidFill>
                  <a:srgbClr val="001D35"/>
                </a:solidFill>
                <a:cs typeface="Roboto" panose="02000000000000000000" pitchFamily="2" charset="0"/>
                <a:hlinkClick r:id="rId4"/>
              </a:rPr>
              <a:t>(NEON)</a:t>
            </a:r>
            <a:endParaRPr lang="en-US" sz="2800" b="1" dirty="0">
              <a:solidFill>
                <a:srgbClr val="001D35"/>
              </a:solidFill>
              <a:cs typeface="Roboto" panose="02000000000000000000" pitchFamily="2" charset="0"/>
            </a:endParaRPr>
          </a:p>
          <a:p>
            <a:pPr lvl="1"/>
            <a:r>
              <a:rPr lang="en-US" sz="2800" dirty="0">
                <a:solidFill>
                  <a:srgbClr val="001D35"/>
                </a:solidFill>
                <a:cs typeface="Roboto" panose="02000000000000000000" pitchFamily="2" charset="0"/>
                <a:hlinkClick r:id="rId5"/>
              </a:rPr>
              <a:t>National Plan</a:t>
            </a:r>
            <a:r>
              <a:rPr lang="en-US" sz="2800" dirty="0">
                <a:solidFill>
                  <a:srgbClr val="001D35"/>
                </a:solidFill>
                <a:cs typeface="Roboto" panose="02000000000000000000" pitchFamily="2" charset="0"/>
              </a:rPr>
              <a:t> to Increase CIE</a:t>
            </a:r>
          </a:p>
        </p:txBody>
      </p:sp>
      <p:sp>
        <p:nvSpPr>
          <p:cNvPr id="3" name="Slide Number Placeholder 4">
            <a:extLst>
              <a:ext uri="{FF2B5EF4-FFF2-40B4-BE49-F238E27FC236}">
                <a16:creationId xmlns:a16="http://schemas.microsoft.com/office/drawing/2014/main" id="{693E6426-C327-89DD-4734-C92EFA77D577}"/>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5</a:t>
            </a:fld>
            <a:endParaRPr lang="en-GB" dirty="0"/>
          </a:p>
        </p:txBody>
      </p:sp>
      <p:sp>
        <p:nvSpPr>
          <p:cNvPr id="8" name="Footer Placeholder 3">
            <a:extLst>
              <a:ext uri="{FF2B5EF4-FFF2-40B4-BE49-F238E27FC236}">
                <a16:creationId xmlns:a16="http://schemas.microsoft.com/office/drawing/2014/main" id="{8924EC00-78DB-4B18-1BDF-2F03E8540D1C}"/>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nchor="ctr">
            <a:normAutofit/>
          </a:bodyPr>
          <a:lstStyle/>
          <a:p>
            <a:pPr>
              <a:lnSpc>
                <a:spcPct val="90000"/>
              </a:lnSpc>
              <a:spcAft>
                <a:spcPts val="600"/>
              </a:spcAft>
            </a:pPr>
            <a:r>
              <a:rPr lang="en-US" sz="1900"/>
              <a:t>#ZeroCon25</a:t>
            </a:r>
            <a:endParaRPr lang="en-GB" sz="1900"/>
          </a:p>
        </p:txBody>
      </p:sp>
      <p:pic>
        <p:nvPicPr>
          <p:cNvPr id="10" name="Picture 9">
            <a:hlinkClick r:id="rId6"/>
            <a:extLst>
              <a:ext uri="{FF2B5EF4-FFF2-40B4-BE49-F238E27FC236}">
                <a16:creationId xmlns:a16="http://schemas.microsoft.com/office/drawing/2014/main" id="{A5F34ED3-9EE7-7867-03C0-C4DC5C4EEEA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561" y="3904500"/>
            <a:ext cx="3917255" cy="2351397"/>
          </a:xfrm>
          <a:prstGeom prst="rect">
            <a:avLst/>
          </a:prstGeom>
        </p:spPr>
      </p:pic>
    </p:spTree>
    <p:extLst>
      <p:ext uri="{BB962C8B-B14F-4D97-AF65-F5344CB8AC3E}">
        <p14:creationId xmlns:p14="http://schemas.microsoft.com/office/powerpoint/2010/main" val="31754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81B8-2C58-A935-B68B-A155BD212D5F}"/>
              </a:ext>
            </a:extLst>
          </p:cNvPr>
          <p:cNvSpPr>
            <a:spLocks noGrp="1"/>
          </p:cNvSpPr>
          <p:nvPr>
            <p:ph type="title"/>
          </p:nvPr>
        </p:nvSpPr>
        <p:spPr>
          <a:xfrm>
            <a:off x="838200" y="365125"/>
            <a:ext cx="10515600" cy="1325563"/>
          </a:xfrm>
        </p:spPr>
        <p:txBody>
          <a:bodyPr anchor="ctr">
            <a:normAutofit/>
          </a:bodyPr>
          <a:lstStyle/>
          <a:p>
            <a:r>
              <a:rPr lang="en-US" dirty="0"/>
              <a:t>We’ve Made Progress, </a:t>
            </a:r>
            <a:br>
              <a:rPr lang="en-US" dirty="0"/>
            </a:br>
            <a:r>
              <a:rPr lang="en-US" dirty="0"/>
              <a:t>But There’s Much More to Do</a:t>
            </a:r>
          </a:p>
        </p:txBody>
      </p:sp>
      <p:graphicFrame>
        <p:nvGraphicFramePr>
          <p:cNvPr id="15" name="Content Placeholder 2" descr="Timeline showing three milestones: (1) 424,000 working in sheltered work in 2001; (2) 120,000 in sheltered work in 2019; and (3) data incomplete but at least 40,000 in sheltered work in 2023.">
            <a:extLst>
              <a:ext uri="{FF2B5EF4-FFF2-40B4-BE49-F238E27FC236}">
                <a16:creationId xmlns:a16="http://schemas.microsoft.com/office/drawing/2014/main" id="{7D5D2C79-3F54-86D6-B3A8-5C0628BF5874}"/>
              </a:ext>
            </a:extLst>
          </p:cNvPr>
          <p:cNvGraphicFramePr/>
          <p:nvPr>
            <p:extLst>
              <p:ext uri="{D42A27DB-BD31-4B8C-83A1-F6EECF244321}">
                <p14:modId xmlns:p14="http://schemas.microsoft.com/office/powerpoint/2010/main" val="3432167078"/>
              </p:ext>
            </p:extLst>
          </p:nvPr>
        </p:nvGraphicFramePr>
        <p:xfrm>
          <a:off x="388239" y="1847850"/>
          <a:ext cx="553743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Content Placeholder 13" descr="A poster for National Disability Employment Awareness Month that includes four stock images of disabled workers in the workplace and the words &quot;Access to Good Jobs for All&quot;">
            <a:hlinkClick r:id="rId8"/>
            <a:extLst>
              <a:ext uri="{FF2B5EF4-FFF2-40B4-BE49-F238E27FC236}">
                <a16:creationId xmlns:a16="http://schemas.microsoft.com/office/drawing/2014/main" id="{36A74475-E52F-D862-6528-51ACCA99C1AB}"/>
              </a:ext>
            </a:extLst>
          </p:cNvPr>
          <p:cNvPicPr>
            <a:picLocks noGrp="1" noChangeAspect="1"/>
          </p:cNvPicPr>
          <p:nvPr>
            <p:ph sz="half" idx="2"/>
          </p:nvPr>
        </p:nvPicPr>
        <p:blipFill>
          <a:blip r:embed="rId9"/>
          <a:stretch>
            <a:fillRect/>
          </a:stretch>
        </p:blipFill>
        <p:spPr>
          <a:xfrm>
            <a:off x="6096000" y="1699095"/>
            <a:ext cx="5951480" cy="2681436"/>
          </a:xfrm>
          <a:prstGeom prst="rect">
            <a:avLst/>
          </a:prstGeom>
        </p:spPr>
      </p:pic>
      <p:sp>
        <p:nvSpPr>
          <p:cNvPr id="17" name="TextBox 16">
            <a:extLst>
              <a:ext uri="{FF2B5EF4-FFF2-40B4-BE49-F238E27FC236}">
                <a16:creationId xmlns:a16="http://schemas.microsoft.com/office/drawing/2014/main" id="{0B3DD63B-5B0E-0B27-94E7-4534CD85501A}"/>
              </a:ext>
            </a:extLst>
          </p:cNvPr>
          <p:cNvSpPr txBox="1"/>
          <p:nvPr/>
        </p:nvSpPr>
        <p:spPr>
          <a:xfrm>
            <a:off x="5749256" y="4558740"/>
            <a:ext cx="6298224" cy="1200329"/>
          </a:xfrm>
          <a:prstGeom prst="rect">
            <a:avLst/>
          </a:prstGeom>
          <a:noFill/>
        </p:spPr>
        <p:txBody>
          <a:bodyPr wrap="square">
            <a:spAutoFit/>
          </a:bodyPr>
          <a:lstStyle/>
          <a:p>
            <a:pPr marL="342900" lvl="1" indent="0">
              <a:buNone/>
            </a:pPr>
            <a:r>
              <a:rPr lang="en-US" sz="2400" b="1" i="0" dirty="0">
                <a:effectLst/>
                <a:latin typeface="Roboto" panose="02000000000000000000" pitchFamily="2" charset="0"/>
                <a:ea typeface="Roboto" panose="02000000000000000000" pitchFamily="2" charset="0"/>
                <a:cs typeface="Roboto" panose="02000000000000000000" pitchFamily="2" charset="0"/>
              </a:rPr>
              <a:t>National Disability Employment Awareness Month (NDEAM)</a:t>
            </a:r>
            <a:endParaRPr lang="en-US" sz="2400" dirty="0">
              <a:solidFill>
                <a:srgbClr val="001D35"/>
              </a:solidFill>
              <a:latin typeface="Roboto" panose="02000000000000000000" pitchFamily="2" charset="0"/>
              <a:ea typeface="Roboto" panose="02000000000000000000" pitchFamily="2" charset="0"/>
              <a:cs typeface="Roboto" panose="02000000000000000000" pitchFamily="2" charset="0"/>
            </a:endParaRPr>
          </a:p>
          <a:p>
            <a:pPr lvl="1"/>
            <a:r>
              <a:rPr lang="en-US" sz="2400" dirty="0">
                <a:solidFill>
                  <a:srgbClr val="001D35"/>
                </a:solidFill>
                <a:latin typeface="Roboto" panose="02000000000000000000" pitchFamily="2" charset="0"/>
                <a:ea typeface="Roboto" panose="02000000000000000000" pitchFamily="2" charset="0"/>
                <a:cs typeface="Roboto" panose="02000000000000000000" pitchFamily="2" charset="0"/>
                <a:hlinkClick r:id="rId8"/>
              </a:rPr>
              <a:t>Link to Resources</a:t>
            </a:r>
            <a:endParaRPr lang="en-US" sz="2400" dirty="0">
              <a:solidFill>
                <a:srgbClr val="001D35"/>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a:extLst>
              <a:ext uri="{FF2B5EF4-FFF2-40B4-BE49-F238E27FC236}">
                <a16:creationId xmlns:a16="http://schemas.microsoft.com/office/drawing/2014/main" id="{6018406C-C5F1-2FD7-C949-E695E179A64E}"/>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nchor="ctr">
            <a:normAutofit/>
          </a:bodyPr>
          <a:lstStyle/>
          <a:p>
            <a:pPr>
              <a:lnSpc>
                <a:spcPct val="90000"/>
              </a:lnSpc>
              <a:spcAft>
                <a:spcPts val="600"/>
              </a:spcAft>
            </a:pPr>
            <a:r>
              <a:rPr lang="en-US" sz="1900"/>
              <a:t>#ZeroCon25</a:t>
            </a:r>
            <a:endParaRPr lang="en-GB" sz="1900"/>
          </a:p>
        </p:txBody>
      </p:sp>
      <p:sp>
        <p:nvSpPr>
          <p:cNvPr id="5" name="Slide Number Placeholder 4">
            <a:extLst>
              <a:ext uri="{FF2B5EF4-FFF2-40B4-BE49-F238E27FC236}">
                <a16:creationId xmlns:a16="http://schemas.microsoft.com/office/drawing/2014/main" id="{0806C6FB-96D9-FBE8-D8D6-FDED9BB9EA5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1195A9E4-2CE9-4E32-BE85-7C32F0F78A6D}" type="slidenum">
              <a:rPr lang="en-GB" smtClean="0"/>
              <a:pPr>
                <a:spcAft>
                  <a:spcPts val="600"/>
                </a:spcAft>
              </a:pPr>
              <a:t>6</a:t>
            </a:fld>
            <a:endParaRPr lang="en-GB"/>
          </a:p>
        </p:txBody>
      </p:sp>
    </p:spTree>
    <p:extLst>
      <p:ext uri="{BB962C8B-B14F-4D97-AF65-F5344CB8AC3E}">
        <p14:creationId xmlns:p14="http://schemas.microsoft.com/office/powerpoint/2010/main" val="965462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2adaa-3159-47aa-8aba-90ec1f775ed5">
      <Terms xmlns="http://schemas.microsoft.com/office/infopath/2007/PartnerControls"/>
    </lcf76f155ced4ddcb4097134ff3c332f>
    <TaxCatchAll xmlns="9e0dcafb-52ed-4019-bff5-2bbb932a3d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D4269CD6EF494A80525BCA5841C0A6" ma:contentTypeVersion="18" ma:contentTypeDescription="Create a new document." ma:contentTypeScope="" ma:versionID="76e2d8fd6e7079736b6458798087ab1a">
  <xsd:schema xmlns:xsd="http://www.w3.org/2001/XMLSchema" xmlns:xs="http://www.w3.org/2001/XMLSchema" xmlns:p="http://schemas.microsoft.com/office/2006/metadata/properties" xmlns:ns2="9872adaa-3159-47aa-8aba-90ec1f775ed5" xmlns:ns3="9e0dcafb-52ed-4019-bff5-2bbb932a3d7f" targetNamespace="http://schemas.microsoft.com/office/2006/metadata/properties" ma:root="true" ma:fieldsID="d4f383bce14de32f23d1d5abafcc2641" ns2:_="" ns3:_="">
    <xsd:import namespace="9872adaa-3159-47aa-8aba-90ec1f775ed5"/>
    <xsd:import namespace="9e0dcafb-52ed-4019-bff5-2bbb932a3d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2adaa-3159-47aa-8aba-90ec1f775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1169bdf-c623-4359-a7d7-b435879297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0dcafb-52ed-4019-bff5-2bbb932a3d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b59b5d-7fe4-495a-b13f-3ad9ccdc38d7}" ma:internalName="TaxCatchAll" ma:showField="CatchAllData" ma:web="9e0dcafb-52ed-4019-bff5-2bbb932a3d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3B95A6-5B09-4A4F-AA28-DE98C4540812}">
  <ds:schemaRefs>
    <ds:schemaRef ds:uri="http://schemas.microsoft.com/sharepoint/v3/contenttype/forms"/>
  </ds:schemaRefs>
</ds:datastoreItem>
</file>

<file path=customXml/itemProps2.xml><?xml version="1.0" encoding="utf-8"?>
<ds:datastoreItem xmlns:ds="http://schemas.openxmlformats.org/officeDocument/2006/customXml" ds:itemID="{B92178FE-6D63-480E-B4C9-DEE567F5AA71}">
  <ds:schemaRefs>
    <ds:schemaRef ds:uri="http://schemas.microsoft.com/office/2006/metadata/properties"/>
    <ds:schemaRef ds:uri="http://schemas.microsoft.com/office/infopath/2007/PartnerControls"/>
    <ds:schemaRef ds:uri="9872adaa-3159-47aa-8aba-90ec1f775ed5"/>
    <ds:schemaRef ds:uri="9e0dcafb-52ed-4019-bff5-2bbb932a3d7f"/>
  </ds:schemaRefs>
</ds:datastoreItem>
</file>

<file path=customXml/itemProps3.xml><?xml version="1.0" encoding="utf-8"?>
<ds:datastoreItem xmlns:ds="http://schemas.openxmlformats.org/officeDocument/2006/customXml" ds:itemID="{22B1B50E-A1D0-4A14-8ABD-3334710CD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2adaa-3159-47aa-8aba-90ec1f775ed5"/>
    <ds:schemaRef ds:uri="9e0dcafb-52ed-4019-bff5-2bbb932a3d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347</Words>
  <Application>Microsoft Office PowerPoint</Application>
  <PresentationFormat>Breitbild</PresentationFormat>
  <Paragraphs>53</Paragraphs>
  <Slides>6</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Manrope</vt:lpstr>
      <vt:lpstr>Roboto</vt:lpstr>
      <vt:lpstr>Office Theme</vt:lpstr>
      <vt:lpstr> New Solutions for the Sheltered Workshop System </vt:lpstr>
      <vt:lpstr>Moving the Needle:  Passage of the ADA &amp; Litigation</vt:lpstr>
      <vt:lpstr>Moving the Needle: Public Policy </vt:lpstr>
      <vt:lpstr>Moving the Needle: Changing Attitudes</vt:lpstr>
      <vt:lpstr>What else has helped to move the needle: Technical Assistance</vt:lpstr>
      <vt:lpstr>We’ve Made Progress,  But There’s Much More 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Wilfried Kainz</cp:lastModifiedBy>
  <cp:revision>15</cp:revision>
  <dcterms:created xsi:type="dcterms:W3CDTF">2022-12-05T13:52:15Z</dcterms:created>
  <dcterms:modified xsi:type="dcterms:W3CDTF">2025-02-26T19:14:21Z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0x010100ECD4269CD6EF494A80525BCA5841C0A6</vt:lpwstr>
  </property>
</Properties>
</file>