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EEA79C-2685-4659-9052-2C726A5DF0A8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5CE120F9-0A2D-4E98-B178-EA8C285F2487}">
          <p14:sldIdLst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CC"/>
    <a:srgbClr val="CCFFCC"/>
    <a:srgbClr val="99FF99"/>
    <a:srgbClr val="66FF66"/>
    <a:srgbClr val="A3E593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86E8C-C1B5-4354-99BA-698073BCDD3D}" v="2" dt="2025-03-01T15:10:2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0" autoAdjust="0"/>
    <p:restoredTop sz="75497" autoAdjust="0"/>
  </p:normalViewPr>
  <p:slideViewPr>
    <p:cSldViewPr snapToGrid="0">
      <p:cViewPr varScale="1">
        <p:scale>
          <a:sx n="64" d="100"/>
          <a:sy n="64" d="100"/>
        </p:scale>
        <p:origin x="63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hiara Franco" userId="DsoaMXUsiAMR/yGLIqVu50A3SkThBR+TPNTWx+/VOxY=" providerId="None" clId="Web-{CB086E8C-C1B5-4354-99BA-698073BCDD3D}"/>
    <pc:docChg chg="modSld">
      <pc:chgData name="Maria Chiara Franco" userId="DsoaMXUsiAMR/yGLIqVu50A3SkThBR+TPNTWx+/VOxY=" providerId="None" clId="Web-{CB086E8C-C1B5-4354-99BA-698073BCDD3D}" dt="2025-03-01T15:10:21.404" v="2"/>
      <pc:docMkLst>
        <pc:docMk/>
      </pc:docMkLst>
      <pc:sldChg chg="modSp">
        <pc:chgData name="Maria Chiara Franco" userId="DsoaMXUsiAMR/yGLIqVu50A3SkThBR+TPNTWx+/VOxY=" providerId="None" clId="Web-{CB086E8C-C1B5-4354-99BA-698073BCDD3D}" dt="2025-03-01T15:09:43.246" v="0" actId="1076"/>
        <pc:sldMkLst>
          <pc:docMk/>
          <pc:sldMk cId="2056236133" sldId="259"/>
        </pc:sldMkLst>
        <pc:graphicFrameChg chg="mod">
          <ac:chgData name="Maria Chiara Franco" userId="DsoaMXUsiAMR/yGLIqVu50A3SkThBR+TPNTWx+/VOxY=" providerId="None" clId="Web-{CB086E8C-C1B5-4354-99BA-698073BCDD3D}" dt="2025-03-01T15:09:43.246" v="0" actId="1076"/>
          <ac:graphicFrameMkLst>
            <pc:docMk/>
            <pc:sldMk cId="2056236133" sldId="259"/>
            <ac:graphicFrameMk id="7" creationId="{00000000-0000-0000-0000-000000000000}"/>
          </ac:graphicFrameMkLst>
        </pc:graphicFrameChg>
      </pc:sldChg>
      <pc:sldChg chg="modSp">
        <pc:chgData name="Maria Chiara Franco" userId="DsoaMXUsiAMR/yGLIqVu50A3SkThBR+TPNTWx+/VOxY=" providerId="None" clId="Web-{CB086E8C-C1B5-4354-99BA-698073BCDD3D}" dt="2025-03-01T15:10:21.404" v="2"/>
        <pc:sldMkLst>
          <pc:docMk/>
          <pc:sldMk cId="812307732" sldId="260"/>
        </pc:sldMkLst>
        <pc:picChg chg="mod">
          <ac:chgData name="Maria Chiara Franco" userId="DsoaMXUsiAMR/yGLIqVu50A3SkThBR+TPNTWx+/VOxY=" providerId="None" clId="Web-{CB086E8C-C1B5-4354-99BA-698073BCDD3D}" dt="2025-03-01T15:10:21.404" v="2"/>
          <ac:picMkLst>
            <pc:docMk/>
            <pc:sldMk cId="812307732" sldId="260"/>
            <ac:picMk id="8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34612495411186E-2"/>
          <c:y val="0.10592779914006525"/>
          <c:w val="0.55804479780095084"/>
          <c:h val="0.89407206384012905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ECF-4E33-8D1A-3AE23C8A89D1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CF-4E33-8D1A-3AE23C8A89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Sheet1!$C$15:$C$17</c:f>
              <c:strCache>
                <c:ptCount val="3"/>
                <c:pt idx="0">
                  <c:v>Type of Handicap</c:v>
                </c:pt>
                <c:pt idx="1">
                  <c:v>Orthopedic</c:v>
                </c:pt>
                <c:pt idx="2">
                  <c:v>Visual</c:v>
                </c:pt>
              </c:strCache>
            </c:strRef>
          </c:cat>
          <c:val>
            <c:numRef>
              <c:f>Sheet1!$D$15:$D$17</c:f>
              <c:numCache>
                <c:formatCode>0%</c:formatCode>
                <c:ptCount val="3"/>
                <c:pt idx="1">
                  <c:v>0.81110164074152991</c:v>
                </c:pt>
                <c:pt idx="2">
                  <c:v>0.18889835925847007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F-4E33-8D1A-3AE23C8A89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61013006019270322"/>
          <c:y val="0.38073966925114955"/>
          <c:w val="0.33279218399193733"/>
          <c:h val="0.1096125524172846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DD4A3-467B-493A-B671-321286C42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C750A-1196-4406-9D6C-70801AFDF00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📝 Training &amp; Sensitization of Loan Officers</a:t>
          </a:r>
          <a:endParaRPr lang="en-IN" dirty="0"/>
        </a:p>
      </dgm:t>
    </dgm:pt>
    <dgm:pt modelId="{1E0FB787-8CE7-4FFC-A720-752A428C049D}" type="parTrans" cxnId="{45D0BA04-0D65-4F81-BB3A-6DAFB55F37FE}">
      <dgm:prSet/>
      <dgm:spPr/>
      <dgm:t>
        <a:bodyPr/>
        <a:lstStyle/>
        <a:p>
          <a:endParaRPr lang="en-US"/>
        </a:p>
      </dgm:t>
    </dgm:pt>
    <dgm:pt modelId="{2B420277-5EFE-4930-80BB-6D0124EB2C94}" type="sibTrans" cxnId="{45D0BA04-0D65-4F81-BB3A-6DAFB55F37FE}">
      <dgm:prSet/>
      <dgm:spPr/>
      <dgm:t>
        <a:bodyPr/>
        <a:lstStyle/>
        <a:p>
          <a:endParaRPr lang="en-US"/>
        </a:p>
      </dgm:t>
    </dgm:pt>
    <dgm:pt modelId="{EEB55C00-001D-4A34-B45E-E674E5E826CD}">
      <dgm:prSet/>
      <dgm:spPr/>
      <dgm:t>
        <a:bodyPr/>
        <a:lstStyle/>
        <a:p>
          <a:pPr rtl="0"/>
          <a:r>
            <a:rPr lang="en-US" dirty="0"/>
            <a:t>Dispelling disability myths &amp; promoting inclusive etiquette</a:t>
          </a:r>
          <a:endParaRPr lang="en-IN" dirty="0"/>
        </a:p>
      </dgm:t>
    </dgm:pt>
    <dgm:pt modelId="{D136E54C-7AD0-4EC9-A8C8-5E7B606BACC3}" type="parTrans" cxnId="{71F4D7CB-C640-4410-992D-D3C53F8273A2}">
      <dgm:prSet/>
      <dgm:spPr/>
      <dgm:t>
        <a:bodyPr/>
        <a:lstStyle/>
        <a:p>
          <a:endParaRPr lang="en-US"/>
        </a:p>
      </dgm:t>
    </dgm:pt>
    <dgm:pt modelId="{1DB43D4D-EDFC-4499-B765-C94162B05784}" type="sibTrans" cxnId="{71F4D7CB-C640-4410-992D-D3C53F8273A2}">
      <dgm:prSet/>
      <dgm:spPr/>
      <dgm:t>
        <a:bodyPr/>
        <a:lstStyle/>
        <a:p>
          <a:endParaRPr lang="en-US"/>
        </a:p>
      </dgm:t>
    </dgm:pt>
    <dgm:pt modelId="{E2C74C29-F0E9-4494-9A4B-67535B6DAF66}">
      <dgm:prSet/>
      <dgm:spPr/>
      <dgm:t>
        <a:bodyPr/>
        <a:lstStyle/>
        <a:p>
          <a:pPr rtl="0"/>
          <a:r>
            <a:rPr lang="en-US" dirty="0"/>
            <a:t>Practical training to identify clients with disabilities.</a:t>
          </a:r>
          <a:endParaRPr lang="en-IN" dirty="0"/>
        </a:p>
      </dgm:t>
    </dgm:pt>
    <dgm:pt modelId="{460FECD3-34E1-4E08-9EB6-BC46A963647B}" type="parTrans" cxnId="{288BC5BE-DB65-4A34-89D2-E035CFCAE097}">
      <dgm:prSet/>
      <dgm:spPr/>
      <dgm:t>
        <a:bodyPr/>
        <a:lstStyle/>
        <a:p>
          <a:endParaRPr lang="en-US"/>
        </a:p>
      </dgm:t>
    </dgm:pt>
    <dgm:pt modelId="{3D5E1D3A-2F6D-4E01-87F4-D6E0FC533F21}" type="sibTrans" cxnId="{288BC5BE-DB65-4A34-89D2-E035CFCAE097}">
      <dgm:prSet/>
      <dgm:spPr/>
      <dgm:t>
        <a:bodyPr/>
        <a:lstStyle/>
        <a:p>
          <a:endParaRPr lang="en-US"/>
        </a:p>
      </dgm:t>
    </dgm:pt>
    <dgm:pt modelId="{BF5FF69E-3F04-4F1C-97C1-3D07437632E8}">
      <dgm:prSet/>
      <dgm:spPr/>
      <dgm:t>
        <a:bodyPr/>
        <a:lstStyle/>
        <a:p>
          <a:pPr rtl="0"/>
          <a:r>
            <a:rPr lang="en-US" dirty="0"/>
            <a:t>Integrated disability awareness into loan officer certification.</a:t>
          </a:r>
          <a:endParaRPr lang="en-IN" dirty="0"/>
        </a:p>
      </dgm:t>
    </dgm:pt>
    <dgm:pt modelId="{14F62896-6D75-4CD3-A01B-8BECBB0667DC}" type="parTrans" cxnId="{884B4612-EA3E-4A7A-A348-80FDBE5CEF7A}">
      <dgm:prSet/>
      <dgm:spPr/>
      <dgm:t>
        <a:bodyPr/>
        <a:lstStyle/>
        <a:p>
          <a:endParaRPr lang="en-US"/>
        </a:p>
      </dgm:t>
    </dgm:pt>
    <dgm:pt modelId="{FCF0C3AA-7744-45F3-9F54-F6CFCE230ED9}" type="sibTrans" cxnId="{884B4612-EA3E-4A7A-A348-80FDBE5CEF7A}">
      <dgm:prSet/>
      <dgm:spPr/>
      <dgm:t>
        <a:bodyPr/>
        <a:lstStyle/>
        <a:p>
          <a:endParaRPr lang="en-US"/>
        </a:p>
      </dgm:t>
    </dgm:pt>
    <dgm:pt modelId="{4C41B460-1A47-445B-82BC-D532DB46B56B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/>
            <a:t>🏦 Building Inclusive Systems &amp; Processes</a:t>
          </a:r>
          <a:endParaRPr lang="en-IN"/>
        </a:p>
      </dgm:t>
    </dgm:pt>
    <dgm:pt modelId="{236B78E6-FB5E-4FDD-B15F-63051646B196}" type="parTrans" cxnId="{A9BD5D59-BAF2-4371-BB2C-9FB3FA17A096}">
      <dgm:prSet/>
      <dgm:spPr/>
      <dgm:t>
        <a:bodyPr/>
        <a:lstStyle/>
        <a:p>
          <a:endParaRPr lang="en-US"/>
        </a:p>
      </dgm:t>
    </dgm:pt>
    <dgm:pt modelId="{7898D59C-B225-4781-8605-EC90128A405D}" type="sibTrans" cxnId="{A9BD5D59-BAF2-4371-BB2C-9FB3FA17A096}">
      <dgm:prSet/>
      <dgm:spPr/>
      <dgm:t>
        <a:bodyPr/>
        <a:lstStyle/>
        <a:p>
          <a:endParaRPr lang="en-US"/>
        </a:p>
      </dgm:t>
    </dgm:pt>
    <dgm:pt modelId="{D0AA9205-B7CA-415A-A69D-339CA111F2A3}">
      <dgm:prSet/>
      <dgm:spPr/>
      <dgm:t>
        <a:bodyPr/>
        <a:lstStyle/>
        <a:p>
          <a:pPr rtl="0"/>
          <a:r>
            <a:rPr lang="en-US" dirty="0"/>
            <a:t>Conducted Disability Access Audit at branches</a:t>
          </a:r>
          <a:endParaRPr lang="en-IN" dirty="0"/>
        </a:p>
      </dgm:t>
    </dgm:pt>
    <dgm:pt modelId="{D44598A8-F021-4889-98CA-FFBDF99E2730}" type="parTrans" cxnId="{329F216B-5D80-4959-9D0E-1756DCA1DFD5}">
      <dgm:prSet/>
      <dgm:spPr/>
      <dgm:t>
        <a:bodyPr/>
        <a:lstStyle/>
        <a:p>
          <a:endParaRPr lang="en-US"/>
        </a:p>
      </dgm:t>
    </dgm:pt>
    <dgm:pt modelId="{948243A3-0143-4A7C-A79C-C812B4E0F685}" type="sibTrans" cxnId="{329F216B-5D80-4959-9D0E-1756DCA1DFD5}">
      <dgm:prSet/>
      <dgm:spPr/>
      <dgm:t>
        <a:bodyPr/>
        <a:lstStyle/>
        <a:p>
          <a:endParaRPr lang="en-US"/>
        </a:p>
      </dgm:t>
    </dgm:pt>
    <dgm:pt modelId="{B8778974-F51D-40C2-8BA8-1CC8F8A04FC4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dirty="0"/>
            <a:t>📘Accessible banking services</a:t>
          </a:r>
          <a:endParaRPr lang="en-IN" dirty="0"/>
        </a:p>
      </dgm:t>
    </dgm:pt>
    <dgm:pt modelId="{39406324-BB13-4212-B59A-391987EDACD5}" type="parTrans" cxnId="{53264477-D852-4C36-9892-190F2A0EB491}">
      <dgm:prSet/>
      <dgm:spPr/>
      <dgm:t>
        <a:bodyPr/>
        <a:lstStyle/>
        <a:p>
          <a:endParaRPr lang="en-US"/>
        </a:p>
      </dgm:t>
    </dgm:pt>
    <dgm:pt modelId="{E73EDDB8-01E3-4B21-B6BC-3C3124E9EAE6}" type="sibTrans" cxnId="{53264477-D852-4C36-9892-190F2A0EB491}">
      <dgm:prSet/>
      <dgm:spPr/>
      <dgm:t>
        <a:bodyPr/>
        <a:lstStyle/>
        <a:p>
          <a:endParaRPr lang="en-US"/>
        </a:p>
      </dgm:t>
    </dgm:pt>
    <dgm:pt modelId="{77FB5F4D-9355-4ED5-A4D3-36B89D7DFBFD}">
      <dgm:prSet/>
      <dgm:spPr/>
      <dgm:t>
        <a:bodyPr/>
        <a:lstStyle/>
        <a:p>
          <a:pPr rtl="0"/>
          <a:r>
            <a:rPr lang="en-US" dirty="0"/>
            <a:t>Basic sign language training for loan officers</a:t>
          </a:r>
          <a:endParaRPr lang="en-IN" dirty="0"/>
        </a:p>
      </dgm:t>
    </dgm:pt>
    <dgm:pt modelId="{E2A4B67D-4EEC-4B06-AE56-600CF01532DA}" type="parTrans" cxnId="{C1EC0A15-D5DE-43AF-B18A-8510FF36D67D}">
      <dgm:prSet/>
      <dgm:spPr/>
      <dgm:t>
        <a:bodyPr/>
        <a:lstStyle/>
        <a:p>
          <a:endParaRPr lang="en-US"/>
        </a:p>
      </dgm:t>
    </dgm:pt>
    <dgm:pt modelId="{0A62FBE5-DCB3-47FD-89DA-8062CA5D5209}" type="sibTrans" cxnId="{C1EC0A15-D5DE-43AF-B18A-8510FF36D67D}">
      <dgm:prSet/>
      <dgm:spPr/>
      <dgm:t>
        <a:bodyPr/>
        <a:lstStyle/>
        <a:p>
          <a:endParaRPr lang="en-US"/>
        </a:p>
      </dgm:t>
    </dgm:pt>
    <dgm:pt modelId="{7BA9DA3B-EE39-4A13-84EC-7553CAC107C9}">
      <dgm:prSet/>
      <dgm:spPr/>
      <dgm:t>
        <a:bodyPr/>
        <a:lstStyle/>
        <a:p>
          <a:pPr rtl="0"/>
          <a:r>
            <a:rPr lang="en-US" dirty="0"/>
            <a:t>Tactile markings on passbooks.</a:t>
          </a:r>
          <a:endParaRPr lang="en-IN" dirty="0"/>
        </a:p>
      </dgm:t>
    </dgm:pt>
    <dgm:pt modelId="{D6574F93-8C2F-454F-8E24-A05171032343}" type="parTrans" cxnId="{67A2CB49-34C7-4F87-A511-A61F9816B71C}">
      <dgm:prSet/>
      <dgm:spPr/>
      <dgm:t>
        <a:bodyPr/>
        <a:lstStyle/>
        <a:p>
          <a:endParaRPr lang="en-US"/>
        </a:p>
      </dgm:t>
    </dgm:pt>
    <dgm:pt modelId="{AFC2AC43-49AA-494D-BE79-7D77600A0145}" type="sibTrans" cxnId="{67A2CB49-34C7-4F87-A511-A61F9816B71C}">
      <dgm:prSet/>
      <dgm:spPr/>
      <dgm:t>
        <a:bodyPr/>
        <a:lstStyle/>
        <a:p>
          <a:endParaRPr lang="en-US"/>
        </a:p>
      </dgm:t>
    </dgm:pt>
    <dgm:pt modelId="{50CC7303-B1A9-4610-A285-A6D20BDEA5F8}">
      <dgm:prSet/>
      <dgm:spPr/>
      <dgm:t>
        <a:bodyPr/>
        <a:lstStyle/>
        <a:p>
          <a:pPr rtl="0"/>
          <a:r>
            <a:rPr lang="en-US" dirty="0"/>
            <a:t>Home visits for clients with mobility challenges</a:t>
          </a:r>
          <a:endParaRPr lang="en-IN" dirty="0"/>
        </a:p>
      </dgm:t>
    </dgm:pt>
    <dgm:pt modelId="{5B093C78-2442-4FF8-9993-32CBE3F70B3C}" type="parTrans" cxnId="{69942B04-E40E-404C-94E6-FA492C1EF3EB}">
      <dgm:prSet/>
      <dgm:spPr/>
      <dgm:t>
        <a:bodyPr/>
        <a:lstStyle/>
        <a:p>
          <a:endParaRPr lang="en-US"/>
        </a:p>
      </dgm:t>
    </dgm:pt>
    <dgm:pt modelId="{A746F91D-EC4F-4273-9F8E-1B00758248FC}" type="sibTrans" cxnId="{69942B04-E40E-404C-94E6-FA492C1EF3EB}">
      <dgm:prSet/>
      <dgm:spPr/>
      <dgm:t>
        <a:bodyPr/>
        <a:lstStyle/>
        <a:p>
          <a:endParaRPr lang="en-US"/>
        </a:p>
      </dgm:t>
    </dgm:pt>
    <dgm:pt modelId="{4712B43A-FABF-4E80-8150-46A2AAD06934}" type="pres">
      <dgm:prSet presAssocID="{1D8DD4A3-467B-493A-B671-321286C42078}" presName="linear" presStyleCnt="0">
        <dgm:presLayoutVars>
          <dgm:animLvl val="lvl"/>
          <dgm:resizeHandles val="exact"/>
        </dgm:presLayoutVars>
      </dgm:prSet>
      <dgm:spPr/>
    </dgm:pt>
    <dgm:pt modelId="{C7819B31-DE9A-48F6-8975-6310A4CAC41F}" type="pres">
      <dgm:prSet presAssocID="{713C750A-1196-4406-9D6C-70801AFDF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14A5C8-F3DF-4B77-9607-EB77CEDF7D9C}" type="pres">
      <dgm:prSet presAssocID="{713C750A-1196-4406-9D6C-70801AFDF000}" presName="childText" presStyleLbl="revTx" presStyleIdx="0" presStyleCnt="3">
        <dgm:presLayoutVars>
          <dgm:bulletEnabled val="1"/>
        </dgm:presLayoutVars>
      </dgm:prSet>
      <dgm:spPr/>
    </dgm:pt>
    <dgm:pt modelId="{0665B92D-481B-449A-BF4C-DA59B7D9CE35}" type="pres">
      <dgm:prSet presAssocID="{4C41B460-1A47-445B-82BC-D532DB46B5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9F6162-C7E0-4CE6-B191-00CA01451F66}" type="pres">
      <dgm:prSet presAssocID="{4C41B460-1A47-445B-82BC-D532DB46B56B}" presName="childText" presStyleLbl="revTx" presStyleIdx="1" presStyleCnt="3">
        <dgm:presLayoutVars>
          <dgm:bulletEnabled val="1"/>
        </dgm:presLayoutVars>
      </dgm:prSet>
      <dgm:spPr/>
    </dgm:pt>
    <dgm:pt modelId="{7CB48BB5-8F31-4985-889F-80707F4F68DE}" type="pres">
      <dgm:prSet presAssocID="{B8778974-F51D-40C2-8BA8-1CC8F8A04F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F238C3-1CD2-41FE-8CAF-E2A92669D002}" type="pres">
      <dgm:prSet presAssocID="{B8778974-F51D-40C2-8BA8-1CC8F8A04FC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9942B04-E40E-404C-94E6-FA492C1EF3EB}" srcId="{B8778974-F51D-40C2-8BA8-1CC8F8A04FC4}" destId="{50CC7303-B1A9-4610-A285-A6D20BDEA5F8}" srcOrd="2" destOrd="0" parTransId="{5B093C78-2442-4FF8-9993-32CBE3F70B3C}" sibTransId="{A746F91D-EC4F-4273-9F8E-1B00758248FC}"/>
    <dgm:cxn modelId="{45D0BA04-0D65-4F81-BB3A-6DAFB55F37FE}" srcId="{1D8DD4A3-467B-493A-B671-321286C42078}" destId="{713C750A-1196-4406-9D6C-70801AFDF000}" srcOrd="0" destOrd="0" parTransId="{1E0FB787-8CE7-4FFC-A720-752A428C049D}" sibTransId="{2B420277-5EFE-4930-80BB-6D0124EB2C94}"/>
    <dgm:cxn modelId="{884B4612-EA3E-4A7A-A348-80FDBE5CEF7A}" srcId="{713C750A-1196-4406-9D6C-70801AFDF000}" destId="{BF5FF69E-3F04-4F1C-97C1-3D07437632E8}" srcOrd="2" destOrd="0" parTransId="{14F62896-6D75-4CD3-A01B-8BECBB0667DC}" sibTransId="{FCF0C3AA-7744-45F3-9F54-F6CFCE230ED9}"/>
    <dgm:cxn modelId="{C1EC0A15-D5DE-43AF-B18A-8510FF36D67D}" srcId="{B8778974-F51D-40C2-8BA8-1CC8F8A04FC4}" destId="{77FB5F4D-9355-4ED5-A4D3-36B89D7DFBFD}" srcOrd="0" destOrd="0" parTransId="{E2A4B67D-4EEC-4B06-AE56-600CF01532DA}" sibTransId="{0A62FBE5-DCB3-47FD-89DA-8062CA5D5209}"/>
    <dgm:cxn modelId="{C636C21F-2917-4E07-8154-34A7DEAD6ABA}" type="presOf" srcId="{7BA9DA3B-EE39-4A13-84EC-7553CAC107C9}" destId="{42F238C3-1CD2-41FE-8CAF-E2A92669D002}" srcOrd="0" destOrd="1" presId="urn:microsoft.com/office/officeart/2005/8/layout/vList2"/>
    <dgm:cxn modelId="{0BE98A30-B353-4225-8624-59E138EFAA59}" type="presOf" srcId="{E2C74C29-F0E9-4494-9A4B-67535B6DAF66}" destId="{FD14A5C8-F3DF-4B77-9607-EB77CEDF7D9C}" srcOrd="0" destOrd="1" presId="urn:microsoft.com/office/officeart/2005/8/layout/vList2"/>
    <dgm:cxn modelId="{BBDCC933-5133-416C-BE1D-3347ED066402}" type="presOf" srcId="{BF5FF69E-3F04-4F1C-97C1-3D07437632E8}" destId="{FD14A5C8-F3DF-4B77-9607-EB77CEDF7D9C}" srcOrd="0" destOrd="2" presId="urn:microsoft.com/office/officeart/2005/8/layout/vList2"/>
    <dgm:cxn modelId="{67A2CB49-34C7-4F87-A511-A61F9816B71C}" srcId="{B8778974-F51D-40C2-8BA8-1CC8F8A04FC4}" destId="{7BA9DA3B-EE39-4A13-84EC-7553CAC107C9}" srcOrd="1" destOrd="0" parTransId="{D6574F93-8C2F-454F-8E24-A05171032343}" sibTransId="{AFC2AC43-49AA-494D-BE79-7D77600A0145}"/>
    <dgm:cxn modelId="{329F216B-5D80-4959-9D0E-1756DCA1DFD5}" srcId="{4C41B460-1A47-445B-82BC-D532DB46B56B}" destId="{D0AA9205-B7CA-415A-A69D-339CA111F2A3}" srcOrd="0" destOrd="0" parTransId="{D44598A8-F021-4889-98CA-FFBDF99E2730}" sibTransId="{948243A3-0143-4A7C-A79C-C812B4E0F685}"/>
    <dgm:cxn modelId="{EA77F26E-A44D-4795-96B3-68F058E3B7AF}" type="presOf" srcId="{1D8DD4A3-467B-493A-B671-321286C42078}" destId="{4712B43A-FABF-4E80-8150-46A2AAD06934}" srcOrd="0" destOrd="0" presId="urn:microsoft.com/office/officeart/2005/8/layout/vList2"/>
    <dgm:cxn modelId="{EDF7AB71-CBCC-44B8-88CD-1B745B9C7E59}" type="presOf" srcId="{713C750A-1196-4406-9D6C-70801AFDF000}" destId="{C7819B31-DE9A-48F6-8975-6310A4CAC41F}" srcOrd="0" destOrd="0" presId="urn:microsoft.com/office/officeart/2005/8/layout/vList2"/>
    <dgm:cxn modelId="{53264477-D852-4C36-9892-190F2A0EB491}" srcId="{1D8DD4A3-467B-493A-B671-321286C42078}" destId="{B8778974-F51D-40C2-8BA8-1CC8F8A04FC4}" srcOrd="2" destOrd="0" parTransId="{39406324-BB13-4212-B59A-391987EDACD5}" sibTransId="{E73EDDB8-01E3-4B21-B6BC-3C3124E9EAE6}"/>
    <dgm:cxn modelId="{A9BD5D59-BAF2-4371-BB2C-9FB3FA17A096}" srcId="{1D8DD4A3-467B-493A-B671-321286C42078}" destId="{4C41B460-1A47-445B-82BC-D532DB46B56B}" srcOrd="1" destOrd="0" parTransId="{236B78E6-FB5E-4FDD-B15F-63051646B196}" sibTransId="{7898D59C-B225-4781-8605-EC90128A405D}"/>
    <dgm:cxn modelId="{C707217C-F3FC-4535-892A-A44EBDFB6634}" type="presOf" srcId="{EEB55C00-001D-4A34-B45E-E674E5E826CD}" destId="{FD14A5C8-F3DF-4B77-9607-EB77CEDF7D9C}" srcOrd="0" destOrd="0" presId="urn:microsoft.com/office/officeart/2005/8/layout/vList2"/>
    <dgm:cxn modelId="{B214148E-1EC0-4C08-9B45-D14BE6052249}" type="presOf" srcId="{D0AA9205-B7CA-415A-A69D-339CA111F2A3}" destId="{DA9F6162-C7E0-4CE6-B191-00CA01451F66}" srcOrd="0" destOrd="0" presId="urn:microsoft.com/office/officeart/2005/8/layout/vList2"/>
    <dgm:cxn modelId="{70D41390-A075-4CBD-AB09-3DD31BC0BC9C}" type="presOf" srcId="{50CC7303-B1A9-4610-A285-A6D20BDEA5F8}" destId="{42F238C3-1CD2-41FE-8CAF-E2A92669D002}" srcOrd="0" destOrd="2" presId="urn:microsoft.com/office/officeart/2005/8/layout/vList2"/>
    <dgm:cxn modelId="{288BC5BE-DB65-4A34-89D2-E035CFCAE097}" srcId="{713C750A-1196-4406-9D6C-70801AFDF000}" destId="{E2C74C29-F0E9-4494-9A4B-67535B6DAF66}" srcOrd="1" destOrd="0" parTransId="{460FECD3-34E1-4E08-9EB6-BC46A963647B}" sibTransId="{3D5E1D3A-2F6D-4E01-87F4-D6E0FC533F21}"/>
    <dgm:cxn modelId="{71F4D7CB-C640-4410-992D-D3C53F8273A2}" srcId="{713C750A-1196-4406-9D6C-70801AFDF000}" destId="{EEB55C00-001D-4A34-B45E-E674E5E826CD}" srcOrd="0" destOrd="0" parTransId="{D136E54C-7AD0-4EC9-A8C8-5E7B606BACC3}" sibTransId="{1DB43D4D-EDFC-4499-B765-C94162B05784}"/>
    <dgm:cxn modelId="{7198FEED-3A02-4BB5-9B8A-9414210A78B2}" type="presOf" srcId="{77FB5F4D-9355-4ED5-A4D3-36B89D7DFBFD}" destId="{42F238C3-1CD2-41FE-8CAF-E2A92669D002}" srcOrd="0" destOrd="0" presId="urn:microsoft.com/office/officeart/2005/8/layout/vList2"/>
    <dgm:cxn modelId="{6B932DEF-E020-42DB-9894-3D5B412A2999}" type="presOf" srcId="{B8778974-F51D-40C2-8BA8-1CC8F8A04FC4}" destId="{7CB48BB5-8F31-4985-889F-80707F4F68DE}" srcOrd="0" destOrd="0" presId="urn:microsoft.com/office/officeart/2005/8/layout/vList2"/>
    <dgm:cxn modelId="{B17485F0-5EA2-4C64-8478-FF765B4868FD}" type="presOf" srcId="{4C41B460-1A47-445B-82BC-D532DB46B56B}" destId="{0665B92D-481B-449A-BF4C-DA59B7D9CE35}" srcOrd="0" destOrd="0" presId="urn:microsoft.com/office/officeart/2005/8/layout/vList2"/>
    <dgm:cxn modelId="{7FED3116-19A4-4904-AA15-A1F3561D5DBC}" type="presParOf" srcId="{4712B43A-FABF-4E80-8150-46A2AAD06934}" destId="{C7819B31-DE9A-48F6-8975-6310A4CAC41F}" srcOrd="0" destOrd="0" presId="urn:microsoft.com/office/officeart/2005/8/layout/vList2"/>
    <dgm:cxn modelId="{4F91E30B-6532-4E8D-A07E-FA0516685EE3}" type="presParOf" srcId="{4712B43A-FABF-4E80-8150-46A2AAD06934}" destId="{FD14A5C8-F3DF-4B77-9607-EB77CEDF7D9C}" srcOrd="1" destOrd="0" presId="urn:microsoft.com/office/officeart/2005/8/layout/vList2"/>
    <dgm:cxn modelId="{5FCBB82D-2489-453E-80AE-66BD44161140}" type="presParOf" srcId="{4712B43A-FABF-4E80-8150-46A2AAD06934}" destId="{0665B92D-481B-449A-BF4C-DA59B7D9CE35}" srcOrd="2" destOrd="0" presId="urn:microsoft.com/office/officeart/2005/8/layout/vList2"/>
    <dgm:cxn modelId="{FA1303E1-3852-4EE8-AA3B-0248BDEF1DE4}" type="presParOf" srcId="{4712B43A-FABF-4E80-8150-46A2AAD06934}" destId="{DA9F6162-C7E0-4CE6-B191-00CA01451F66}" srcOrd="3" destOrd="0" presId="urn:microsoft.com/office/officeart/2005/8/layout/vList2"/>
    <dgm:cxn modelId="{AF9EBA3E-6A6C-4E00-9CDE-81171ACDCD55}" type="presParOf" srcId="{4712B43A-FABF-4E80-8150-46A2AAD06934}" destId="{7CB48BB5-8F31-4985-889F-80707F4F68DE}" srcOrd="4" destOrd="0" presId="urn:microsoft.com/office/officeart/2005/8/layout/vList2"/>
    <dgm:cxn modelId="{AD9F9122-87F4-4C1F-BE28-6AD8777F03A7}" type="presParOf" srcId="{4712B43A-FABF-4E80-8150-46A2AAD06934}" destId="{42F238C3-1CD2-41FE-8CAF-E2A92669D00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90087-8E37-41E8-A8C7-5166F22FAB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7592B-4198-4616-B8A9-8446910FFDF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Economic Growth</a:t>
          </a:r>
          <a:endParaRPr lang="en-IN" dirty="0"/>
        </a:p>
      </dgm:t>
    </dgm:pt>
    <dgm:pt modelId="{6A21CDC7-D441-4261-B141-677CB8F02C31}" type="parTrans" cxnId="{B768EE1F-4DBE-495D-A08E-635802049918}">
      <dgm:prSet/>
      <dgm:spPr/>
      <dgm:t>
        <a:bodyPr/>
        <a:lstStyle/>
        <a:p>
          <a:endParaRPr lang="en-US"/>
        </a:p>
      </dgm:t>
    </dgm:pt>
    <dgm:pt modelId="{968A63D1-AB19-499B-8309-78E854328BBA}" type="sibTrans" cxnId="{B768EE1F-4DBE-495D-A08E-635802049918}">
      <dgm:prSet/>
      <dgm:spPr/>
      <dgm:t>
        <a:bodyPr/>
        <a:lstStyle/>
        <a:p>
          <a:endParaRPr lang="en-US"/>
        </a:p>
      </dgm:t>
    </dgm:pt>
    <dgm:pt modelId="{0ACC03F8-0BE0-42B9-98AC-99A49B960F8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/>
            <a:t>Increased business income after availing the loan.</a:t>
          </a:r>
          <a:endParaRPr lang="en-IN"/>
        </a:p>
      </dgm:t>
    </dgm:pt>
    <dgm:pt modelId="{E5835A83-9066-409C-8A67-5F8664A2C3A2}" type="parTrans" cxnId="{6B75E2D5-2530-452A-89AB-67979970B9B9}">
      <dgm:prSet/>
      <dgm:spPr/>
      <dgm:t>
        <a:bodyPr/>
        <a:lstStyle/>
        <a:p>
          <a:endParaRPr lang="en-US"/>
        </a:p>
      </dgm:t>
    </dgm:pt>
    <dgm:pt modelId="{782FFC40-8A01-4A05-9159-1F74BE67F19C}" type="sibTrans" cxnId="{6B75E2D5-2530-452A-89AB-67979970B9B9}">
      <dgm:prSet/>
      <dgm:spPr/>
      <dgm:t>
        <a:bodyPr/>
        <a:lstStyle/>
        <a:p>
          <a:endParaRPr lang="en-US"/>
        </a:p>
      </dgm:t>
    </dgm:pt>
    <dgm:pt modelId="{089426BE-9D16-4216-8E66-C3154092C9E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/>
            <a:t>Higher savings from business earnings.</a:t>
          </a:r>
          <a:endParaRPr lang="en-IN"/>
        </a:p>
      </dgm:t>
    </dgm:pt>
    <dgm:pt modelId="{788132B8-D2FC-4114-85C8-5711DE022BDB}" type="parTrans" cxnId="{9E651BEF-66AA-401D-96C7-DB3351A84268}">
      <dgm:prSet/>
      <dgm:spPr/>
      <dgm:t>
        <a:bodyPr/>
        <a:lstStyle/>
        <a:p>
          <a:endParaRPr lang="en-US"/>
        </a:p>
      </dgm:t>
    </dgm:pt>
    <dgm:pt modelId="{3A0F3FCB-6961-41A9-82B6-FCFA946E80F4}" type="sibTrans" cxnId="{9E651BEF-66AA-401D-96C7-DB3351A84268}">
      <dgm:prSet/>
      <dgm:spPr/>
      <dgm:t>
        <a:bodyPr/>
        <a:lstStyle/>
        <a:p>
          <a:endParaRPr lang="en-US"/>
        </a:p>
      </dgm:t>
    </dgm:pt>
    <dgm:pt modelId="{304195C0-ACC1-42BF-8F39-2C8AC7BCDADC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/>
            <a:t>Social Empowerment</a:t>
          </a:r>
          <a:endParaRPr lang="en-IN"/>
        </a:p>
      </dgm:t>
    </dgm:pt>
    <dgm:pt modelId="{3C3368A3-39F0-46BB-B222-8D3D0A66D2F3}" type="parTrans" cxnId="{AC50DF26-BFFE-4799-810B-A8FC876E5E96}">
      <dgm:prSet/>
      <dgm:spPr/>
      <dgm:t>
        <a:bodyPr/>
        <a:lstStyle/>
        <a:p>
          <a:endParaRPr lang="en-US"/>
        </a:p>
      </dgm:t>
    </dgm:pt>
    <dgm:pt modelId="{36D3CDC2-7402-4632-85D3-C07A6B944651}" type="sibTrans" cxnId="{AC50DF26-BFFE-4799-810B-A8FC876E5E96}">
      <dgm:prSet/>
      <dgm:spPr/>
      <dgm:t>
        <a:bodyPr/>
        <a:lstStyle/>
        <a:p>
          <a:endParaRPr lang="en-US"/>
        </a:p>
      </dgm:t>
    </dgm:pt>
    <dgm:pt modelId="{0E77497B-E9CE-433F-8227-DCD44EC889B1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/>
            <a:t>Clients are more socially active post-loan.</a:t>
          </a:r>
          <a:endParaRPr lang="en-IN"/>
        </a:p>
      </dgm:t>
    </dgm:pt>
    <dgm:pt modelId="{66B1FBFA-C391-4C8B-9D4A-06411116E6B1}" type="parTrans" cxnId="{FF234D0D-A036-40AA-9FEB-67A8229E4914}">
      <dgm:prSet/>
      <dgm:spPr/>
      <dgm:t>
        <a:bodyPr/>
        <a:lstStyle/>
        <a:p>
          <a:endParaRPr lang="en-US"/>
        </a:p>
      </dgm:t>
    </dgm:pt>
    <dgm:pt modelId="{8902F0E1-AA7A-488B-B43F-393A6364B17C}" type="sibTrans" cxnId="{FF234D0D-A036-40AA-9FEB-67A8229E4914}">
      <dgm:prSet/>
      <dgm:spPr/>
      <dgm:t>
        <a:bodyPr/>
        <a:lstStyle/>
        <a:p>
          <a:endParaRPr lang="en-US"/>
        </a:p>
      </dgm:t>
    </dgm:pt>
    <dgm:pt modelId="{6EF79110-2889-4233-BD87-7B752A734698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/>
            <a:t>Greater social engagement compared to non-clients.</a:t>
          </a:r>
          <a:endParaRPr lang="en-IN"/>
        </a:p>
      </dgm:t>
    </dgm:pt>
    <dgm:pt modelId="{22DF097E-61D5-4F67-B806-7FAB94CBF764}" type="parTrans" cxnId="{6CE7A9F4-867A-47DF-8ED8-9967878A0806}">
      <dgm:prSet/>
      <dgm:spPr/>
      <dgm:t>
        <a:bodyPr/>
        <a:lstStyle/>
        <a:p>
          <a:endParaRPr lang="en-US"/>
        </a:p>
      </dgm:t>
    </dgm:pt>
    <dgm:pt modelId="{607E4496-49AA-4180-9801-0DFA0C265830}" type="sibTrans" cxnId="{6CE7A9F4-867A-47DF-8ED8-9967878A0806}">
      <dgm:prSet/>
      <dgm:spPr/>
      <dgm:t>
        <a:bodyPr/>
        <a:lstStyle/>
        <a:p>
          <a:endParaRPr lang="en-US"/>
        </a:p>
      </dgm:t>
    </dgm:pt>
    <dgm:pt modelId="{94CA1621-2FC3-4804-97D9-0525F18706A6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/>
            <a:t>Improved esteem &amp; recognition from family and neighbors.</a:t>
          </a:r>
          <a:endParaRPr lang="en-IN"/>
        </a:p>
      </dgm:t>
    </dgm:pt>
    <dgm:pt modelId="{880A632E-C37F-428F-B941-F2692AF0F6C2}" type="parTrans" cxnId="{27D5EF7A-EAE2-492E-A5BF-FBCBB70A7207}">
      <dgm:prSet/>
      <dgm:spPr/>
      <dgm:t>
        <a:bodyPr/>
        <a:lstStyle/>
        <a:p>
          <a:endParaRPr lang="en-US"/>
        </a:p>
      </dgm:t>
    </dgm:pt>
    <dgm:pt modelId="{E5E6A5D3-8D3C-4D66-AD4B-D0C0C11A2080}" type="sibTrans" cxnId="{27D5EF7A-EAE2-492E-A5BF-FBCBB70A7207}">
      <dgm:prSet/>
      <dgm:spPr/>
      <dgm:t>
        <a:bodyPr/>
        <a:lstStyle/>
        <a:p>
          <a:endParaRPr lang="en-US"/>
        </a:p>
      </dgm:t>
    </dgm:pt>
    <dgm:pt modelId="{D46DA96B-9EFD-429A-9745-BD984936C9A5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b="1" dirty="0"/>
            <a:t>Increase in Assets</a:t>
          </a:r>
          <a:endParaRPr lang="en-IN" dirty="0"/>
        </a:p>
      </dgm:t>
    </dgm:pt>
    <dgm:pt modelId="{1DB706C6-A048-439A-8086-87F6126BBD7C}" type="parTrans" cxnId="{5EADF586-D8CB-4430-8323-769BC5F8480C}">
      <dgm:prSet/>
      <dgm:spPr/>
      <dgm:t>
        <a:bodyPr/>
        <a:lstStyle/>
        <a:p>
          <a:endParaRPr lang="en-US"/>
        </a:p>
      </dgm:t>
    </dgm:pt>
    <dgm:pt modelId="{3EFDCAE1-7B73-4177-A483-D2DDA528F12D}" type="sibTrans" cxnId="{5EADF586-D8CB-4430-8323-769BC5F8480C}">
      <dgm:prSet/>
      <dgm:spPr/>
      <dgm:t>
        <a:bodyPr/>
        <a:lstStyle/>
        <a:p>
          <a:endParaRPr lang="en-US"/>
        </a:p>
      </dgm:t>
    </dgm:pt>
    <dgm:pt modelId="{DD286D88-42AC-401A-9E55-A0F7FFC8C76C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/>
            <a:t>Mobile phones &amp; LPG stoves are the most purchased consumer durables in the last six months.</a:t>
          </a:r>
          <a:endParaRPr lang="en-IN"/>
        </a:p>
      </dgm:t>
    </dgm:pt>
    <dgm:pt modelId="{6AE11874-8052-402E-89A2-D05A7A8C34F8}" type="parTrans" cxnId="{D4CBC739-0E55-47B5-8C02-266DA401A76E}">
      <dgm:prSet/>
      <dgm:spPr/>
      <dgm:t>
        <a:bodyPr/>
        <a:lstStyle/>
        <a:p>
          <a:endParaRPr lang="en-US"/>
        </a:p>
      </dgm:t>
    </dgm:pt>
    <dgm:pt modelId="{C2C83F89-2A11-4003-B8D7-71A9C6B24B48}" type="sibTrans" cxnId="{D4CBC739-0E55-47B5-8C02-266DA401A76E}">
      <dgm:prSet/>
      <dgm:spPr/>
      <dgm:t>
        <a:bodyPr/>
        <a:lstStyle/>
        <a:p>
          <a:endParaRPr lang="en-US"/>
        </a:p>
      </dgm:t>
    </dgm:pt>
    <dgm:pt modelId="{D1A28896-6F23-4FB6-9540-4F3E763723F6}" type="pres">
      <dgm:prSet presAssocID="{36890087-8E37-41E8-A8C7-5166F22FAB2F}" presName="linearFlow" presStyleCnt="0">
        <dgm:presLayoutVars>
          <dgm:dir/>
          <dgm:resizeHandles val="exact"/>
        </dgm:presLayoutVars>
      </dgm:prSet>
      <dgm:spPr/>
    </dgm:pt>
    <dgm:pt modelId="{1DA948D8-B12F-4DA4-9310-47FD7DDFA13E}" type="pres">
      <dgm:prSet presAssocID="{6CE7592B-4198-4616-B8A9-8446910FFDF4}" presName="composite" presStyleCnt="0"/>
      <dgm:spPr/>
    </dgm:pt>
    <dgm:pt modelId="{B36EDBFF-AA94-4025-9456-592C05043FF9}" type="pres">
      <dgm:prSet presAssocID="{6CE7592B-4198-4616-B8A9-8446910FFDF4}" presName="imgShp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0800BE-80D2-46C9-833C-96825C914C22}" type="pres">
      <dgm:prSet presAssocID="{6CE7592B-4198-4616-B8A9-8446910FFDF4}" presName="txShp" presStyleLbl="node1" presStyleIdx="0" presStyleCnt="3">
        <dgm:presLayoutVars>
          <dgm:bulletEnabled val="1"/>
        </dgm:presLayoutVars>
      </dgm:prSet>
      <dgm:spPr/>
    </dgm:pt>
    <dgm:pt modelId="{E1C50159-370D-457D-A34F-21A43A2C58A6}" type="pres">
      <dgm:prSet presAssocID="{968A63D1-AB19-499B-8309-78E854328BBA}" presName="spacing" presStyleCnt="0"/>
      <dgm:spPr/>
    </dgm:pt>
    <dgm:pt modelId="{F989DD6A-DFDD-4039-A20B-05275E699652}" type="pres">
      <dgm:prSet presAssocID="{304195C0-ACC1-42BF-8F39-2C8AC7BCDADC}" presName="composite" presStyleCnt="0"/>
      <dgm:spPr/>
    </dgm:pt>
    <dgm:pt modelId="{53DA6DEB-FAC7-4120-9B51-2EC54F59C731}" type="pres">
      <dgm:prSet presAssocID="{304195C0-ACC1-42BF-8F39-2C8AC7BCDADC}" presName="imgShp" presStyleLbl="f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D5ACDA40-2FDC-4D81-BB90-49D5E5011D93}" type="pres">
      <dgm:prSet presAssocID="{304195C0-ACC1-42BF-8F39-2C8AC7BCDADC}" presName="txShp" presStyleLbl="node1" presStyleIdx="1" presStyleCnt="3">
        <dgm:presLayoutVars>
          <dgm:bulletEnabled val="1"/>
        </dgm:presLayoutVars>
      </dgm:prSet>
      <dgm:spPr/>
    </dgm:pt>
    <dgm:pt modelId="{759F76FE-B6B4-497B-899D-162054E7E602}" type="pres">
      <dgm:prSet presAssocID="{36D3CDC2-7402-4632-85D3-C07A6B944651}" presName="spacing" presStyleCnt="0"/>
      <dgm:spPr/>
    </dgm:pt>
    <dgm:pt modelId="{B1BB6023-39AD-4708-9155-41879D793988}" type="pres">
      <dgm:prSet presAssocID="{D46DA96B-9EFD-429A-9745-BD984936C9A5}" presName="composite" presStyleCnt="0"/>
      <dgm:spPr/>
    </dgm:pt>
    <dgm:pt modelId="{80C20CA9-D969-4502-A554-14CC2AEB814F}" type="pres">
      <dgm:prSet presAssocID="{D46DA96B-9EFD-429A-9745-BD984936C9A5}" presName="imgShp" presStyleLbl="fgImgPlace1" presStyleIdx="2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26074D8-07DA-4732-B971-0FEA5D67C2B4}" type="pres">
      <dgm:prSet presAssocID="{D46DA96B-9EFD-429A-9745-BD984936C9A5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234D0D-A036-40AA-9FEB-67A8229E4914}" srcId="{304195C0-ACC1-42BF-8F39-2C8AC7BCDADC}" destId="{0E77497B-E9CE-433F-8227-DCD44EC889B1}" srcOrd="0" destOrd="0" parTransId="{66B1FBFA-C391-4C8B-9D4A-06411116E6B1}" sibTransId="{8902F0E1-AA7A-488B-B43F-393A6364B17C}"/>
    <dgm:cxn modelId="{B768EE1F-4DBE-495D-A08E-635802049918}" srcId="{36890087-8E37-41E8-A8C7-5166F22FAB2F}" destId="{6CE7592B-4198-4616-B8A9-8446910FFDF4}" srcOrd="0" destOrd="0" parTransId="{6A21CDC7-D441-4261-B141-677CB8F02C31}" sibTransId="{968A63D1-AB19-499B-8309-78E854328BBA}"/>
    <dgm:cxn modelId="{8EA9D422-C861-4DBD-86EC-B46EA9B022D4}" type="presOf" srcId="{0E77497B-E9CE-433F-8227-DCD44EC889B1}" destId="{D5ACDA40-2FDC-4D81-BB90-49D5E5011D93}" srcOrd="0" destOrd="1" presId="urn:microsoft.com/office/officeart/2005/8/layout/vList3"/>
    <dgm:cxn modelId="{AC50DF26-BFFE-4799-810B-A8FC876E5E96}" srcId="{36890087-8E37-41E8-A8C7-5166F22FAB2F}" destId="{304195C0-ACC1-42BF-8F39-2C8AC7BCDADC}" srcOrd="1" destOrd="0" parTransId="{3C3368A3-39F0-46BB-B222-8D3D0A66D2F3}" sibTransId="{36D3CDC2-7402-4632-85D3-C07A6B944651}"/>
    <dgm:cxn modelId="{ECE22729-E8AC-49CC-BC01-5D50F9EED449}" type="presOf" srcId="{6CE7592B-4198-4616-B8A9-8446910FFDF4}" destId="{130800BE-80D2-46C9-833C-96825C914C22}" srcOrd="0" destOrd="0" presId="urn:microsoft.com/office/officeart/2005/8/layout/vList3"/>
    <dgm:cxn modelId="{D4CBC739-0E55-47B5-8C02-266DA401A76E}" srcId="{D46DA96B-9EFD-429A-9745-BD984936C9A5}" destId="{DD286D88-42AC-401A-9E55-A0F7FFC8C76C}" srcOrd="0" destOrd="0" parTransId="{6AE11874-8052-402E-89A2-D05A7A8C34F8}" sibTransId="{C2C83F89-2A11-4003-B8D7-71A9C6B24B48}"/>
    <dgm:cxn modelId="{51DE4C48-1AEE-46EE-9594-D5BDBF2B65A0}" type="presOf" srcId="{36890087-8E37-41E8-A8C7-5166F22FAB2F}" destId="{D1A28896-6F23-4FB6-9540-4F3E763723F6}" srcOrd="0" destOrd="0" presId="urn:microsoft.com/office/officeart/2005/8/layout/vList3"/>
    <dgm:cxn modelId="{3670016A-D3B9-4BFB-87A7-B6FD89581CE7}" type="presOf" srcId="{089426BE-9D16-4216-8E66-C3154092C9EA}" destId="{130800BE-80D2-46C9-833C-96825C914C22}" srcOrd="0" destOrd="2" presId="urn:microsoft.com/office/officeart/2005/8/layout/vList3"/>
    <dgm:cxn modelId="{27D5EF7A-EAE2-492E-A5BF-FBCBB70A7207}" srcId="{304195C0-ACC1-42BF-8F39-2C8AC7BCDADC}" destId="{94CA1621-2FC3-4804-97D9-0525F18706A6}" srcOrd="2" destOrd="0" parTransId="{880A632E-C37F-428F-B941-F2692AF0F6C2}" sibTransId="{E5E6A5D3-8D3C-4D66-AD4B-D0C0C11A2080}"/>
    <dgm:cxn modelId="{9AF88483-FBD5-40AB-AC1F-1A953D1FC73C}" type="presOf" srcId="{DD286D88-42AC-401A-9E55-A0F7FFC8C76C}" destId="{C26074D8-07DA-4732-B971-0FEA5D67C2B4}" srcOrd="0" destOrd="1" presId="urn:microsoft.com/office/officeart/2005/8/layout/vList3"/>
    <dgm:cxn modelId="{5EADF586-D8CB-4430-8323-769BC5F8480C}" srcId="{36890087-8E37-41E8-A8C7-5166F22FAB2F}" destId="{D46DA96B-9EFD-429A-9745-BD984936C9A5}" srcOrd="2" destOrd="0" parTransId="{1DB706C6-A048-439A-8086-87F6126BBD7C}" sibTransId="{3EFDCAE1-7B73-4177-A483-D2DDA528F12D}"/>
    <dgm:cxn modelId="{30172588-ED86-41D0-9098-465824CF971F}" type="presOf" srcId="{0ACC03F8-0BE0-42B9-98AC-99A49B960F89}" destId="{130800BE-80D2-46C9-833C-96825C914C22}" srcOrd="0" destOrd="1" presId="urn:microsoft.com/office/officeart/2005/8/layout/vList3"/>
    <dgm:cxn modelId="{741DE58E-D7BE-412B-AC55-A019E180E5FD}" type="presOf" srcId="{6EF79110-2889-4233-BD87-7B752A734698}" destId="{D5ACDA40-2FDC-4D81-BB90-49D5E5011D93}" srcOrd="0" destOrd="2" presId="urn:microsoft.com/office/officeart/2005/8/layout/vList3"/>
    <dgm:cxn modelId="{434F01B6-E623-4A7B-9ECD-96EF526F5581}" type="presOf" srcId="{94CA1621-2FC3-4804-97D9-0525F18706A6}" destId="{D5ACDA40-2FDC-4D81-BB90-49D5E5011D93}" srcOrd="0" destOrd="3" presId="urn:microsoft.com/office/officeart/2005/8/layout/vList3"/>
    <dgm:cxn modelId="{EEA995BE-6054-4F38-A977-2CEEAC401AB5}" type="presOf" srcId="{304195C0-ACC1-42BF-8F39-2C8AC7BCDADC}" destId="{D5ACDA40-2FDC-4D81-BB90-49D5E5011D93}" srcOrd="0" destOrd="0" presId="urn:microsoft.com/office/officeart/2005/8/layout/vList3"/>
    <dgm:cxn modelId="{6B75E2D5-2530-452A-89AB-67979970B9B9}" srcId="{6CE7592B-4198-4616-B8A9-8446910FFDF4}" destId="{0ACC03F8-0BE0-42B9-98AC-99A49B960F89}" srcOrd="0" destOrd="0" parTransId="{E5835A83-9066-409C-8A67-5F8664A2C3A2}" sibTransId="{782FFC40-8A01-4A05-9159-1F74BE67F19C}"/>
    <dgm:cxn modelId="{9E651BEF-66AA-401D-96C7-DB3351A84268}" srcId="{6CE7592B-4198-4616-B8A9-8446910FFDF4}" destId="{089426BE-9D16-4216-8E66-C3154092C9EA}" srcOrd="1" destOrd="0" parTransId="{788132B8-D2FC-4114-85C8-5711DE022BDB}" sibTransId="{3A0F3FCB-6961-41A9-82B6-FCFA946E80F4}"/>
    <dgm:cxn modelId="{2BF8CCF2-330E-4143-B954-CF8E6216A30C}" type="presOf" srcId="{D46DA96B-9EFD-429A-9745-BD984936C9A5}" destId="{C26074D8-07DA-4732-B971-0FEA5D67C2B4}" srcOrd="0" destOrd="0" presId="urn:microsoft.com/office/officeart/2005/8/layout/vList3"/>
    <dgm:cxn modelId="{6CE7A9F4-867A-47DF-8ED8-9967878A0806}" srcId="{304195C0-ACC1-42BF-8F39-2C8AC7BCDADC}" destId="{6EF79110-2889-4233-BD87-7B752A734698}" srcOrd="1" destOrd="0" parTransId="{22DF097E-61D5-4F67-B806-7FAB94CBF764}" sibTransId="{607E4496-49AA-4180-9801-0DFA0C265830}"/>
    <dgm:cxn modelId="{6A968692-FA4D-495F-8728-3822FA154AAF}" type="presParOf" srcId="{D1A28896-6F23-4FB6-9540-4F3E763723F6}" destId="{1DA948D8-B12F-4DA4-9310-47FD7DDFA13E}" srcOrd="0" destOrd="0" presId="urn:microsoft.com/office/officeart/2005/8/layout/vList3"/>
    <dgm:cxn modelId="{61C03710-6476-429D-A274-EDF076E7A357}" type="presParOf" srcId="{1DA948D8-B12F-4DA4-9310-47FD7DDFA13E}" destId="{B36EDBFF-AA94-4025-9456-592C05043FF9}" srcOrd="0" destOrd="0" presId="urn:microsoft.com/office/officeart/2005/8/layout/vList3"/>
    <dgm:cxn modelId="{236A08F0-F0DB-4DA9-BE04-240AAE5E6554}" type="presParOf" srcId="{1DA948D8-B12F-4DA4-9310-47FD7DDFA13E}" destId="{130800BE-80D2-46C9-833C-96825C914C22}" srcOrd="1" destOrd="0" presId="urn:microsoft.com/office/officeart/2005/8/layout/vList3"/>
    <dgm:cxn modelId="{9C29F294-C538-4700-94ED-8A973B004CAD}" type="presParOf" srcId="{D1A28896-6F23-4FB6-9540-4F3E763723F6}" destId="{E1C50159-370D-457D-A34F-21A43A2C58A6}" srcOrd="1" destOrd="0" presId="urn:microsoft.com/office/officeart/2005/8/layout/vList3"/>
    <dgm:cxn modelId="{F5111B28-B349-4CDB-AAAA-885884ECEC2A}" type="presParOf" srcId="{D1A28896-6F23-4FB6-9540-4F3E763723F6}" destId="{F989DD6A-DFDD-4039-A20B-05275E699652}" srcOrd="2" destOrd="0" presId="urn:microsoft.com/office/officeart/2005/8/layout/vList3"/>
    <dgm:cxn modelId="{74187DF2-29AE-4EB8-B69C-6D305E12B18C}" type="presParOf" srcId="{F989DD6A-DFDD-4039-A20B-05275E699652}" destId="{53DA6DEB-FAC7-4120-9B51-2EC54F59C731}" srcOrd="0" destOrd="0" presId="urn:microsoft.com/office/officeart/2005/8/layout/vList3"/>
    <dgm:cxn modelId="{2248BBB8-59B8-4CF0-9FBF-84F792EF7A77}" type="presParOf" srcId="{F989DD6A-DFDD-4039-A20B-05275E699652}" destId="{D5ACDA40-2FDC-4D81-BB90-49D5E5011D93}" srcOrd="1" destOrd="0" presId="urn:microsoft.com/office/officeart/2005/8/layout/vList3"/>
    <dgm:cxn modelId="{DA050D3B-C075-4669-83D1-6640551607DA}" type="presParOf" srcId="{D1A28896-6F23-4FB6-9540-4F3E763723F6}" destId="{759F76FE-B6B4-497B-899D-162054E7E602}" srcOrd="3" destOrd="0" presId="urn:microsoft.com/office/officeart/2005/8/layout/vList3"/>
    <dgm:cxn modelId="{C83E332A-B127-4733-962D-210F5E87CD32}" type="presParOf" srcId="{D1A28896-6F23-4FB6-9540-4F3E763723F6}" destId="{B1BB6023-39AD-4708-9155-41879D793988}" srcOrd="4" destOrd="0" presId="urn:microsoft.com/office/officeart/2005/8/layout/vList3"/>
    <dgm:cxn modelId="{AFC62D4F-A109-4C7C-95B8-AC7EC198E4CD}" type="presParOf" srcId="{B1BB6023-39AD-4708-9155-41879D793988}" destId="{80C20CA9-D969-4502-A554-14CC2AEB814F}" srcOrd="0" destOrd="0" presId="urn:microsoft.com/office/officeart/2005/8/layout/vList3"/>
    <dgm:cxn modelId="{8040A040-75C0-4AF8-8013-CE5AA127E99C}" type="presParOf" srcId="{B1BB6023-39AD-4708-9155-41879D793988}" destId="{C26074D8-07DA-4732-B971-0FEA5D67C2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A10CD-6F99-4E28-AF20-E86E581C180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00910-9F6D-4998-B467-10AF6C6F86A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/>
            <a:t>Expanding Financial Services</a:t>
          </a:r>
          <a:endParaRPr lang="en-IN"/>
        </a:p>
      </dgm:t>
    </dgm:pt>
    <dgm:pt modelId="{D4EA5559-D6CF-4588-9F0D-8A868B5C3729}" type="parTrans" cxnId="{5FBE99F3-B93C-400D-8DE3-8067F128FA4E}">
      <dgm:prSet/>
      <dgm:spPr/>
      <dgm:t>
        <a:bodyPr/>
        <a:lstStyle/>
        <a:p>
          <a:endParaRPr lang="en-US"/>
        </a:p>
      </dgm:t>
    </dgm:pt>
    <dgm:pt modelId="{25B7365D-BB6B-4657-8347-0E60CA3262A2}" type="sibTrans" cxnId="{5FBE99F3-B93C-400D-8DE3-8067F128FA4E}">
      <dgm:prSet/>
      <dgm:spPr/>
      <dgm:t>
        <a:bodyPr/>
        <a:lstStyle/>
        <a:p>
          <a:endParaRPr lang="en-US"/>
        </a:p>
      </dgm:t>
    </dgm:pt>
    <dgm:pt modelId="{14EE7E42-959B-4C87-ABFA-41448D3C3B59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Extend financial support to family members (mothers, wives, sisters) of persons with disabilities.</a:t>
          </a:r>
          <a:endParaRPr lang="en-IN" dirty="0"/>
        </a:p>
      </dgm:t>
    </dgm:pt>
    <dgm:pt modelId="{A0BA549A-9D85-4267-9E08-CD09E8298140}" type="parTrans" cxnId="{5C1FE6A7-D56D-43C6-958E-D526864C28AB}">
      <dgm:prSet/>
      <dgm:spPr/>
      <dgm:t>
        <a:bodyPr/>
        <a:lstStyle/>
        <a:p>
          <a:endParaRPr lang="en-US"/>
        </a:p>
      </dgm:t>
    </dgm:pt>
    <dgm:pt modelId="{0F1CB66C-35AD-41BD-969C-06BFA9E26D1B}" type="sibTrans" cxnId="{5C1FE6A7-D56D-43C6-958E-D526864C28AB}">
      <dgm:prSet/>
      <dgm:spPr/>
      <dgm:t>
        <a:bodyPr/>
        <a:lstStyle/>
        <a:p>
          <a:endParaRPr lang="en-US"/>
        </a:p>
      </dgm:t>
    </dgm:pt>
    <dgm:pt modelId="{170337C9-75E4-4495-9027-1F1BC1851973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Conduct an in-house impact study to develop a sustainable long-term strategy.</a:t>
          </a:r>
          <a:endParaRPr lang="en-IN" dirty="0"/>
        </a:p>
      </dgm:t>
    </dgm:pt>
    <dgm:pt modelId="{538E5C6E-2A27-4CFA-8763-740E42D6824F}" type="parTrans" cxnId="{7486F0B8-1A6F-40F6-9D2A-03C7FEC3DE85}">
      <dgm:prSet/>
      <dgm:spPr/>
      <dgm:t>
        <a:bodyPr/>
        <a:lstStyle/>
        <a:p>
          <a:endParaRPr lang="en-US"/>
        </a:p>
      </dgm:t>
    </dgm:pt>
    <dgm:pt modelId="{A64E1032-372F-43B7-8387-560FA4524DCD}" type="sibTrans" cxnId="{7486F0B8-1A6F-40F6-9D2A-03C7FEC3DE85}">
      <dgm:prSet/>
      <dgm:spPr/>
      <dgm:t>
        <a:bodyPr/>
        <a:lstStyle/>
        <a:p>
          <a:endParaRPr lang="en-US"/>
        </a:p>
      </dgm:t>
    </dgm:pt>
    <dgm:pt modelId="{1FAF4716-A2FD-4AF6-AEF5-196FF65C0E0C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/>
            <a:t>Share best practices with other financial institutions to scale disability-inclusive microfinance models.</a:t>
          </a:r>
          <a:endParaRPr lang="en-IN"/>
        </a:p>
      </dgm:t>
    </dgm:pt>
    <dgm:pt modelId="{4B308A92-82E7-4B1E-8631-E0E89475BB73}" type="parTrans" cxnId="{28FF84FE-3F67-4258-B83E-83D79626FF30}">
      <dgm:prSet/>
      <dgm:spPr/>
      <dgm:t>
        <a:bodyPr/>
        <a:lstStyle/>
        <a:p>
          <a:endParaRPr lang="en-US"/>
        </a:p>
      </dgm:t>
    </dgm:pt>
    <dgm:pt modelId="{A93D6246-D5BC-43EB-AAE5-99B875B4C369}" type="sibTrans" cxnId="{28FF84FE-3F67-4258-B83E-83D79626FF30}">
      <dgm:prSet/>
      <dgm:spPr/>
      <dgm:t>
        <a:bodyPr/>
        <a:lstStyle/>
        <a:p>
          <a:endParaRPr lang="en-US"/>
        </a:p>
      </dgm:t>
    </dgm:pt>
    <dgm:pt modelId="{7B10897C-1A6D-470F-A562-5643926EB7C9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dirty="0"/>
            <a:t>Reaching More Clients Through DPO Partnerships</a:t>
          </a:r>
          <a:endParaRPr lang="en-IN" dirty="0"/>
        </a:p>
      </dgm:t>
    </dgm:pt>
    <dgm:pt modelId="{7F7EF48F-CF09-43F5-815F-403E85257CEF}" type="parTrans" cxnId="{04C1EEC4-2C8D-4103-82BF-A93B685DEF42}">
      <dgm:prSet/>
      <dgm:spPr/>
      <dgm:t>
        <a:bodyPr/>
        <a:lstStyle/>
        <a:p>
          <a:endParaRPr lang="en-US"/>
        </a:p>
      </dgm:t>
    </dgm:pt>
    <dgm:pt modelId="{F7D7F91D-1DE3-4175-958B-5C969FFAB6A6}" type="sibTrans" cxnId="{04C1EEC4-2C8D-4103-82BF-A93B685DEF42}">
      <dgm:prSet/>
      <dgm:spPr/>
      <dgm:t>
        <a:bodyPr/>
        <a:lstStyle/>
        <a:p>
          <a:endParaRPr lang="en-US"/>
        </a:p>
      </dgm:t>
    </dgm:pt>
    <dgm:pt modelId="{A1BD332C-A24F-4E82-93D7-0A5D880D1230}">
      <dgm:prSet/>
      <dgm:spPr>
        <a:solidFill>
          <a:srgbClr val="99FF99">
            <a:alpha val="89804"/>
          </a:srgbClr>
        </a:solidFill>
      </dgm:spPr>
      <dgm:t>
        <a:bodyPr/>
        <a:lstStyle/>
        <a:p>
          <a:pPr rtl="0"/>
          <a:r>
            <a:rPr lang="en-US" dirty="0"/>
            <a:t>Collaborate with Disabled People’s Organizations (DPOs) to identify eligible clients.</a:t>
          </a:r>
          <a:endParaRPr lang="en-IN" dirty="0"/>
        </a:p>
      </dgm:t>
    </dgm:pt>
    <dgm:pt modelId="{C568E616-3709-499F-8E05-0511DA70FAC1}" type="parTrans" cxnId="{C42BB359-B9E3-4DDB-AB51-34760E19FD3C}">
      <dgm:prSet/>
      <dgm:spPr/>
      <dgm:t>
        <a:bodyPr/>
        <a:lstStyle/>
        <a:p>
          <a:endParaRPr lang="en-US"/>
        </a:p>
      </dgm:t>
    </dgm:pt>
    <dgm:pt modelId="{B42A7673-4B82-4481-90FD-9EE47E6E426B}" type="sibTrans" cxnId="{C42BB359-B9E3-4DDB-AB51-34760E19FD3C}">
      <dgm:prSet/>
      <dgm:spPr/>
      <dgm:t>
        <a:bodyPr/>
        <a:lstStyle/>
        <a:p>
          <a:endParaRPr lang="en-US"/>
        </a:p>
      </dgm:t>
    </dgm:pt>
    <dgm:pt modelId="{48BCC0C9-1EFC-4805-B714-9BFF90F72B22}">
      <dgm:prSet/>
      <dgm:spPr>
        <a:solidFill>
          <a:srgbClr val="CCFFCC">
            <a:alpha val="89804"/>
          </a:srgbClr>
        </a:solidFill>
      </dgm:spPr>
      <dgm:t>
        <a:bodyPr/>
        <a:lstStyle/>
        <a:p>
          <a:pPr rtl="0"/>
          <a:r>
            <a:rPr lang="en-US" dirty="0"/>
            <a:t>DPOs select &amp; share profiles of suitable clients with Equitas.</a:t>
          </a:r>
          <a:endParaRPr lang="en-IN" dirty="0"/>
        </a:p>
      </dgm:t>
    </dgm:pt>
    <dgm:pt modelId="{CA5693DE-F41E-4614-ABE5-273C6A032A11}" type="parTrans" cxnId="{9B1087AF-9A5B-4806-ADF9-791F7B1D32D4}">
      <dgm:prSet/>
      <dgm:spPr/>
      <dgm:t>
        <a:bodyPr/>
        <a:lstStyle/>
        <a:p>
          <a:endParaRPr lang="en-US"/>
        </a:p>
      </dgm:t>
    </dgm:pt>
    <dgm:pt modelId="{FFC948DE-C0C1-49F9-BD96-02F2DD82ED8A}" type="sibTrans" cxnId="{9B1087AF-9A5B-4806-ADF9-791F7B1D32D4}">
      <dgm:prSet/>
      <dgm:spPr/>
      <dgm:t>
        <a:bodyPr/>
        <a:lstStyle/>
        <a:p>
          <a:endParaRPr lang="en-US"/>
        </a:p>
      </dgm:t>
    </dgm:pt>
    <dgm:pt modelId="{0FA5565D-AD1D-4CB1-8D29-CE03D3EBB05F}">
      <dgm:prSet/>
      <dgm:spPr>
        <a:solidFill>
          <a:srgbClr val="CCFFCC">
            <a:alpha val="89804"/>
          </a:srgbClr>
        </a:solidFill>
      </dgm:spPr>
      <dgm:t>
        <a:bodyPr/>
        <a:lstStyle/>
        <a:p>
          <a:pPr rtl="0"/>
          <a:r>
            <a:rPr lang="en-US" dirty="0"/>
            <a:t>Equitas staff &amp; group leaders engage with identified clients to integrate them into mainstream financial inclusion.</a:t>
          </a:r>
          <a:endParaRPr lang="en-IN" dirty="0"/>
        </a:p>
      </dgm:t>
    </dgm:pt>
    <dgm:pt modelId="{67AA2249-D18A-41B7-964D-2EBE506B4305}" type="parTrans" cxnId="{9FA03934-2A5D-4838-88F6-5D15BF068321}">
      <dgm:prSet/>
      <dgm:spPr/>
      <dgm:t>
        <a:bodyPr/>
        <a:lstStyle/>
        <a:p>
          <a:endParaRPr lang="en-US"/>
        </a:p>
      </dgm:t>
    </dgm:pt>
    <dgm:pt modelId="{B5FA0EDE-86D2-4A89-B927-F896112243D1}" type="sibTrans" cxnId="{9FA03934-2A5D-4838-88F6-5D15BF068321}">
      <dgm:prSet/>
      <dgm:spPr/>
      <dgm:t>
        <a:bodyPr/>
        <a:lstStyle/>
        <a:p>
          <a:endParaRPr lang="en-US"/>
        </a:p>
      </dgm:t>
    </dgm:pt>
    <dgm:pt modelId="{E591F095-727A-4556-B423-8BECF4EF913D}" type="pres">
      <dgm:prSet presAssocID="{855A10CD-6F99-4E28-AF20-E86E581C180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5896805-74FD-49EA-8115-E4DBAF59C0D3}" type="pres">
      <dgm:prSet presAssocID="{8A000910-9F6D-4998-B467-10AF6C6F86AB}" presName="horFlow" presStyleCnt="0"/>
      <dgm:spPr/>
    </dgm:pt>
    <dgm:pt modelId="{4865ABC1-7600-496A-A4CA-7068A5C843EE}" type="pres">
      <dgm:prSet presAssocID="{8A000910-9F6D-4998-B467-10AF6C6F86AB}" presName="bigChev" presStyleLbl="node1" presStyleIdx="0" presStyleCnt="2"/>
      <dgm:spPr/>
    </dgm:pt>
    <dgm:pt modelId="{DB5B7F77-40E8-40F9-8BB0-A9081C283F13}" type="pres">
      <dgm:prSet presAssocID="{A0BA549A-9D85-4267-9E08-CD09E8298140}" presName="parTrans" presStyleCnt="0"/>
      <dgm:spPr/>
    </dgm:pt>
    <dgm:pt modelId="{299E6FC8-65C0-4B4E-96DD-CB4BD4702016}" type="pres">
      <dgm:prSet presAssocID="{14EE7E42-959B-4C87-ABFA-41448D3C3B59}" presName="node" presStyleLbl="alignAccFollowNode1" presStyleIdx="0" presStyleCnt="6">
        <dgm:presLayoutVars>
          <dgm:bulletEnabled val="1"/>
        </dgm:presLayoutVars>
      </dgm:prSet>
      <dgm:spPr/>
    </dgm:pt>
    <dgm:pt modelId="{B1CA825C-9100-404E-9024-334AAD6B8368}" type="pres">
      <dgm:prSet presAssocID="{0F1CB66C-35AD-41BD-969C-06BFA9E26D1B}" presName="sibTrans" presStyleCnt="0"/>
      <dgm:spPr/>
    </dgm:pt>
    <dgm:pt modelId="{2FE0A7D0-B0A9-4280-B1DE-CDB5BEB2F2AF}" type="pres">
      <dgm:prSet presAssocID="{170337C9-75E4-4495-9027-1F1BC1851973}" presName="node" presStyleLbl="alignAccFollowNode1" presStyleIdx="1" presStyleCnt="6">
        <dgm:presLayoutVars>
          <dgm:bulletEnabled val="1"/>
        </dgm:presLayoutVars>
      </dgm:prSet>
      <dgm:spPr/>
    </dgm:pt>
    <dgm:pt modelId="{0E7A194C-C4E0-4288-ABE4-EF1099831EE3}" type="pres">
      <dgm:prSet presAssocID="{A64E1032-372F-43B7-8387-560FA4524DCD}" presName="sibTrans" presStyleCnt="0"/>
      <dgm:spPr/>
    </dgm:pt>
    <dgm:pt modelId="{7260E8A5-8B28-4732-BEE1-3CBBEB3BC23B}" type="pres">
      <dgm:prSet presAssocID="{1FAF4716-A2FD-4AF6-AEF5-196FF65C0E0C}" presName="node" presStyleLbl="alignAccFollowNode1" presStyleIdx="2" presStyleCnt="6">
        <dgm:presLayoutVars>
          <dgm:bulletEnabled val="1"/>
        </dgm:presLayoutVars>
      </dgm:prSet>
      <dgm:spPr/>
    </dgm:pt>
    <dgm:pt modelId="{7911F690-55BE-4D92-9306-0934B7D2AD28}" type="pres">
      <dgm:prSet presAssocID="{8A000910-9F6D-4998-B467-10AF6C6F86AB}" presName="vSp" presStyleCnt="0"/>
      <dgm:spPr/>
    </dgm:pt>
    <dgm:pt modelId="{AB42A08B-205E-4904-950C-90D78EFAB7B1}" type="pres">
      <dgm:prSet presAssocID="{7B10897C-1A6D-470F-A562-5643926EB7C9}" presName="horFlow" presStyleCnt="0"/>
      <dgm:spPr/>
    </dgm:pt>
    <dgm:pt modelId="{EB042399-970E-4912-92B8-6BA22D4E0B58}" type="pres">
      <dgm:prSet presAssocID="{7B10897C-1A6D-470F-A562-5643926EB7C9}" presName="bigChev" presStyleLbl="node1" presStyleIdx="1" presStyleCnt="2"/>
      <dgm:spPr/>
    </dgm:pt>
    <dgm:pt modelId="{CC482B28-6A41-4BDC-B3AA-3C9F44391D71}" type="pres">
      <dgm:prSet presAssocID="{C568E616-3709-499F-8E05-0511DA70FAC1}" presName="parTrans" presStyleCnt="0"/>
      <dgm:spPr/>
    </dgm:pt>
    <dgm:pt modelId="{DB441049-9498-4074-B885-8D825CB08EA5}" type="pres">
      <dgm:prSet presAssocID="{A1BD332C-A24F-4E82-93D7-0A5D880D1230}" presName="node" presStyleLbl="alignAccFollowNode1" presStyleIdx="3" presStyleCnt="6">
        <dgm:presLayoutVars>
          <dgm:bulletEnabled val="1"/>
        </dgm:presLayoutVars>
      </dgm:prSet>
      <dgm:spPr/>
    </dgm:pt>
    <dgm:pt modelId="{A454D076-1919-4929-B644-104A690569BC}" type="pres">
      <dgm:prSet presAssocID="{B42A7673-4B82-4481-90FD-9EE47E6E426B}" presName="sibTrans" presStyleCnt="0"/>
      <dgm:spPr/>
    </dgm:pt>
    <dgm:pt modelId="{776A3D64-8F1A-4C01-AB74-1FDCE3C4E7C5}" type="pres">
      <dgm:prSet presAssocID="{48BCC0C9-1EFC-4805-B714-9BFF90F72B22}" presName="node" presStyleLbl="alignAccFollowNode1" presStyleIdx="4" presStyleCnt="6">
        <dgm:presLayoutVars>
          <dgm:bulletEnabled val="1"/>
        </dgm:presLayoutVars>
      </dgm:prSet>
      <dgm:spPr/>
    </dgm:pt>
    <dgm:pt modelId="{2879D482-47D2-4D77-89A6-1036CE7AB303}" type="pres">
      <dgm:prSet presAssocID="{FFC948DE-C0C1-49F9-BD96-02F2DD82ED8A}" presName="sibTrans" presStyleCnt="0"/>
      <dgm:spPr/>
    </dgm:pt>
    <dgm:pt modelId="{575B4DA9-68FE-4600-8197-627EF139C7FE}" type="pres">
      <dgm:prSet presAssocID="{0FA5565D-AD1D-4CB1-8D29-CE03D3EBB05F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1036FE06-30BA-4A18-8C83-9BEBB7D9357B}" type="presOf" srcId="{170337C9-75E4-4495-9027-1F1BC1851973}" destId="{2FE0A7D0-B0A9-4280-B1DE-CDB5BEB2F2AF}" srcOrd="0" destOrd="0" presId="urn:microsoft.com/office/officeart/2005/8/layout/lProcess3"/>
    <dgm:cxn modelId="{399C6E13-F21D-4195-83EB-6AAA4EDFBBA9}" type="presOf" srcId="{7B10897C-1A6D-470F-A562-5643926EB7C9}" destId="{EB042399-970E-4912-92B8-6BA22D4E0B58}" srcOrd="0" destOrd="0" presId="urn:microsoft.com/office/officeart/2005/8/layout/lProcess3"/>
    <dgm:cxn modelId="{9FA03934-2A5D-4838-88F6-5D15BF068321}" srcId="{7B10897C-1A6D-470F-A562-5643926EB7C9}" destId="{0FA5565D-AD1D-4CB1-8D29-CE03D3EBB05F}" srcOrd="2" destOrd="0" parTransId="{67AA2249-D18A-41B7-964D-2EBE506B4305}" sibTransId="{B5FA0EDE-86D2-4A89-B927-F896112243D1}"/>
    <dgm:cxn modelId="{60AA223A-3EDB-451F-A815-CB1179AF2BD3}" type="presOf" srcId="{855A10CD-6F99-4E28-AF20-E86E581C1805}" destId="{E591F095-727A-4556-B423-8BECF4EF913D}" srcOrd="0" destOrd="0" presId="urn:microsoft.com/office/officeart/2005/8/layout/lProcess3"/>
    <dgm:cxn modelId="{8214213B-B721-49A3-A094-BA60748E59B4}" type="presOf" srcId="{A1BD332C-A24F-4E82-93D7-0A5D880D1230}" destId="{DB441049-9498-4074-B885-8D825CB08EA5}" srcOrd="0" destOrd="0" presId="urn:microsoft.com/office/officeart/2005/8/layout/lProcess3"/>
    <dgm:cxn modelId="{4ED03A60-C208-454D-8135-EEDC3481F2F5}" type="presOf" srcId="{0FA5565D-AD1D-4CB1-8D29-CE03D3EBB05F}" destId="{575B4DA9-68FE-4600-8197-627EF139C7FE}" srcOrd="0" destOrd="0" presId="urn:microsoft.com/office/officeart/2005/8/layout/lProcess3"/>
    <dgm:cxn modelId="{0A275369-69F0-4156-B612-55137AA6CFCD}" type="presOf" srcId="{48BCC0C9-1EFC-4805-B714-9BFF90F72B22}" destId="{776A3D64-8F1A-4C01-AB74-1FDCE3C4E7C5}" srcOrd="0" destOrd="0" presId="urn:microsoft.com/office/officeart/2005/8/layout/lProcess3"/>
    <dgm:cxn modelId="{C42BB359-B9E3-4DDB-AB51-34760E19FD3C}" srcId="{7B10897C-1A6D-470F-A562-5643926EB7C9}" destId="{A1BD332C-A24F-4E82-93D7-0A5D880D1230}" srcOrd="0" destOrd="0" parTransId="{C568E616-3709-499F-8E05-0511DA70FAC1}" sibTransId="{B42A7673-4B82-4481-90FD-9EE47E6E426B}"/>
    <dgm:cxn modelId="{5C1FE6A7-D56D-43C6-958E-D526864C28AB}" srcId="{8A000910-9F6D-4998-B467-10AF6C6F86AB}" destId="{14EE7E42-959B-4C87-ABFA-41448D3C3B59}" srcOrd="0" destOrd="0" parTransId="{A0BA549A-9D85-4267-9E08-CD09E8298140}" sibTransId="{0F1CB66C-35AD-41BD-969C-06BFA9E26D1B}"/>
    <dgm:cxn modelId="{9B1087AF-9A5B-4806-ADF9-791F7B1D32D4}" srcId="{7B10897C-1A6D-470F-A562-5643926EB7C9}" destId="{48BCC0C9-1EFC-4805-B714-9BFF90F72B22}" srcOrd="1" destOrd="0" parTransId="{CA5693DE-F41E-4614-ABE5-273C6A032A11}" sibTransId="{FFC948DE-C0C1-49F9-BD96-02F2DD82ED8A}"/>
    <dgm:cxn modelId="{F330BDB5-906F-48E6-BAAD-31E0344C9D94}" type="presOf" srcId="{14EE7E42-959B-4C87-ABFA-41448D3C3B59}" destId="{299E6FC8-65C0-4B4E-96DD-CB4BD4702016}" srcOrd="0" destOrd="0" presId="urn:microsoft.com/office/officeart/2005/8/layout/lProcess3"/>
    <dgm:cxn modelId="{7486F0B8-1A6F-40F6-9D2A-03C7FEC3DE85}" srcId="{8A000910-9F6D-4998-B467-10AF6C6F86AB}" destId="{170337C9-75E4-4495-9027-1F1BC1851973}" srcOrd="1" destOrd="0" parTransId="{538E5C6E-2A27-4CFA-8763-740E42D6824F}" sibTransId="{A64E1032-372F-43B7-8387-560FA4524DCD}"/>
    <dgm:cxn modelId="{04C1EEC4-2C8D-4103-82BF-A93B685DEF42}" srcId="{855A10CD-6F99-4E28-AF20-E86E581C1805}" destId="{7B10897C-1A6D-470F-A562-5643926EB7C9}" srcOrd="1" destOrd="0" parTransId="{7F7EF48F-CF09-43F5-815F-403E85257CEF}" sibTransId="{F7D7F91D-1DE3-4175-958B-5C969FFAB6A6}"/>
    <dgm:cxn modelId="{1D956DEA-D608-4CAE-804C-950723ADC4F9}" type="presOf" srcId="{8A000910-9F6D-4998-B467-10AF6C6F86AB}" destId="{4865ABC1-7600-496A-A4CA-7068A5C843EE}" srcOrd="0" destOrd="0" presId="urn:microsoft.com/office/officeart/2005/8/layout/lProcess3"/>
    <dgm:cxn modelId="{2A8FBEF1-93A2-483D-AB5B-EED04164741D}" type="presOf" srcId="{1FAF4716-A2FD-4AF6-AEF5-196FF65C0E0C}" destId="{7260E8A5-8B28-4732-BEE1-3CBBEB3BC23B}" srcOrd="0" destOrd="0" presId="urn:microsoft.com/office/officeart/2005/8/layout/lProcess3"/>
    <dgm:cxn modelId="{5FBE99F3-B93C-400D-8DE3-8067F128FA4E}" srcId="{855A10CD-6F99-4E28-AF20-E86E581C1805}" destId="{8A000910-9F6D-4998-B467-10AF6C6F86AB}" srcOrd="0" destOrd="0" parTransId="{D4EA5559-D6CF-4588-9F0D-8A868B5C3729}" sibTransId="{25B7365D-BB6B-4657-8347-0E60CA3262A2}"/>
    <dgm:cxn modelId="{28FF84FE-3F67-4258-B83E-83D79626FF30}" srcId="{8A000910-9F6D-4998-B467-10AF6C6F86AB}" destId="{1FAF4716-A2FD-4AF6-AEF5-196FF65C0E0C}" srcOrd="2" destOrd="0" parTransId="{4B308A92-82E7-4B1E-8631-E0E89475BB73}" sibTransId="{A93D6246-D5BC-43EB-AAE5-99B875B4C369}"/>
    <dgm:cxn modelId="{3EB6DA1B-B41A-45CF-B0DB-7C9AFEAA6FFE}" type="presParOf" srcId="{E591F095-727A-4556-B423-8BECF4EF913D}" destId="{15896805-74FD-49EA-8115-E4DBAF59C0D3}" srcOrd="0" destOrd="0" presId="urn:microsoft.com/office/officeart/2005/8/layout/lProcess3"/>
    <dgm:cxn modelId="{D35A7D2C-881D-4190-A0E2-18FF6E8C7036}" type="presParOf" srcId="{15896805-74FD-49EA-8115-E4DBAF59C0D3}" destId="{4865ABC1-7600-496A-A4CA-7068A5C843EE}" srcOrd="0" destOrd="0" presId="urn:microsoft.com/office/officeart/2005/8/layout/lProcess3"/>
    <dgm:cxn modelId="{16275F8F-244D-457F-8098-A1A189A68FC1}" type="presParOf" srcId="{15896805-74FD-49EA-8115-E4DBAF59C0D3}" destId="{DB5B7F77-40E8-40F9-8BB0-A9081C283F13}" srcOrd="1" destOrd="0" presId="urn:microsoft.com/office/officeart/2005/8/layout/lProcess3"/>
    <dgm:cxn modelId="{47F643FE-A1FE-4614-91D3-405E28A39EB5}" type="presParOf" srcId="{15896805-74FD-49EA-8115-E4DBAF59C0D3}" destId="{299E6FC8-65C0-4B4E-96DD-CB4BD4702016}" srcOrd="2" destOrd="0" presId="urn:microsoft.com/office/officeart/2005/8/layout/lProcess3"/>
    <dgm:cxn modelId="{274BA762-76BB-4203-8D36-98B88A3E3C82}" type="presParOf" srcId="{15896805-74FD-49EA-8115-E4DBAF59C0D3}" destId="{B1CA825C-9100-404E-9024-334AAD6B8368}" srcOrd="3" destOrd="0" presId="urn:microsoft.com/office/officeart/2005/8/layout/lProcess3"/>
    <dgm:cxn modelId="{FEF24CEB-966A-4319-BFB2-FF778A3439B2}" type="presParOf" srcId="{15896805-74FD-49EA-8115-E4DBAF59C0D3}" destId="{2FE0A7D0-B0A9-4280-B1DE-CDB5BEB2F2AF}" srcOrd="4" destOrd="0" presId="urn:microsoft.com/office/officeart/2005/8/layout/lProcess3"/>
    <dgm:cxn modelId="{45845FC3-68B4-4C24-A352-7068704D2A39}" type="presParOf" srcId="{15896805-74FD-49EA-8115-E4DBAF59C0D3}" destId="{0E7A194C-C4E0-4288-ABE4-EF1099831EE3}" srcOrd="5" destOrd="0" presId="urn:microsoft.com/office/officeart/2005/8/layout/lProcess3"/>
    <dgm:cxn modelId="{CF1DD3D8-2DB5-46B3-9A95-02632FC91E08}" type="presParOf" srcId="{15896805-74FD-49EA-8115-E4DBAF59C0D3}" destId="{7260E8A5-8B28-4732-BEE1-3CBBEB3BC23B}" srcOrd="6" destOrd="0" presId="urn:microsoft.com/office/officeart/2005/8/layout/lProcess3"/>
    <dgm:cxn modelId="{5E0EBF6D-714E-41CE-80C9-82EB32FCC1AA}" type="presParOf" srcId="{E591F095-727A-4556-B423-8BECF4EF913D}" destId="{7911F690-55BE-4D92-9306-0934B7D2AD28}" srcOrd="1" destOrd="0" presId="urn:microsoft.com/office/officeart/2005/8/layout/lProcess3"/>
    <dgm:cxn modelId="{340C0E16-6F1C-4787-9C47-D1F2C6E02898}" type="presParOf" srcId="{E591F095-727A-4556-B423-8BECF4EF913D}" destId="{AB42A08B-205E-4904-950C-90D78EFAB7B1}" srcOrd="2" destOrd="0" presId="urn:microsoft.com/office/officeart/2005/8/layout/lProcess3"/>
    <dgm:cxn modelId="{2D2817FE-3738-46D3-9405-900B20A0E776}" type="presParOf" srcId="{AB42A08B-205E-4904-950C-90D78EFAB7B1}" destId="{EB042399-970E-4912-92B8-6BA22D4E0B58}" srcOrd="0" destOrd="0" presId="urn:microsoft.com/office/officeart/2005/8/layout/lProcess3"/>
    <dgm:cxn modelId="{780CE903-16EA-4D38-AE88-A2469FF3D7D4}" type="presParOf" srcId="{AB42A08B-205E-4904-950C-90D78EFAB7B1}" destId="{CC482B28-6A41-4BDC-B3AA-3C9F44391D71}" srcOrd="1" destOrd="0" presId="urn:microsoft.com/office/officeart/2005/8/layout/lProcess3"/>
    <dgm:cxn modelId="{7ACAE511-2A7D-47FD-8C16-C31ECBAF6F13}" type="presParOf" srcId="{AB42A08B-205E-4904-950C-90D78EFAB7B1}" destId="{DB441049-9498-4074-B885-8D825CB08EA5}" srcOrd="2" destOrd="0" presId="urn:microsoft.com/office/officeart/2005/8/layout/lProcess3"/>
    <dgm:cxn modelId="{763331F3-79ED-4AFF-B17B-1C6F76C35465}" type="presParOf" srcId="{AB42A08B-205E-4904-950C-90D78EFAB7B1}" destId="{A454D076-1919-4929-B644-104A690569BC}" srcOrd="3" destOrd="0" presId="urn:microsoft.com/office/officeart/2005/8/layout/lProcess3"/>
    <dgm:cxn modelId="{29FE51FE-3345-4E80-9D75-C5B402C6AA2C}" type="presParOf" srcId="{AB42A08B-205E-4904-950C-90D78EFAB7B1}" destId="{776A3D64-8F1A-4C01-AB74-1FDCE3C4E7C5}" srcOrd="4" destOrd="0" presId="urn:microsoft.com/office/officeart/2005/8/layout/lProcess3"/>
    <dgm:cxn modelId="{BC6ADCEF-94D6-424B-B820-33E9C24E40F0}" type="presParOf" srcId="{AB42A08B-205E-4904-950C-90D78EFAB7B1}" destId="{2879D482-47D2-4D77-89A6-1036CE7AB303}" srcOrd="5" destOrd="0" presId="urn:microsoft.com/office/officeart/2005/8/layout/lProcess3"/>
    <dgm:cxn modelId="{9381A4DC-FCD4-4BA7-A5D7-F67864180111}" type="presParOf" srcId="{AB42A08B-205E-4904-950C-90D78EFAB7B1}" destId="{575B4DA9-68FE-4600-8197-627EF139C7F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1DD03-DE6E-4C7E-A460-5E72AA168B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54D20-9E02-42C1-81A4-D98F2A2B37B6}">
      <dgm:prSet/>
      <dgm:spPr/>
      <dgm:t>
        <a:bodyPr/>
        <a:lstStyle/>
        <a:p>
          <a:pPr rtl="0"/>
          <a:r>
            <a:rPr lang="en-US" dirty="0" err="1"/>
            <a:t>Navnath</a:t>
          </a:r>
          <a:r>
            <a:rPr lang="en-US" dirty="0"/>
            <a:t> </a:t>
          </a:r>
          <a:r>
            <a:rPr lang="en-US" dirty="0" err="1"/>
            <a:t>Randive</a:t>
          </a:r>
          <a:r>
            <a:rPr lang="en-US" dirty="0"/>
            <a:t>: A Vision Beyond Sight</a:t>
          </a:r>
          <a:endParaRPr lang="en-IN" dirty="0"/>
        </a:p>
      </dgm:t>
    </dgm:pt>
    <dgm:pt modelId="{01793C2F-38FE-4777-A733-13834736A750}" type="parTrans" cxnId="{7F8628E2-FCEB-4040-81AF-EF88C4719632}">
      <dgm:prSet/>
      <dgm:spPr/>
      <dgm:t>
        <a:bodyPr/>
        <a:lstStyle/>
        <a:p>
          <a:endParaRPr lang="en-US"/>
        </a:p>
      </dgm:t>
    </dgm:pt>
    <dgm:pt modelId="{EC06973B-83C1-4622-A835-0D3A5CCD2FAE}" type="sibTrans" cxnId="{7F8628E2-FCEB-4040-81AF-EF88C4719632}">
      <dgm:prSet/>
      <dgm:spPr/>
      <dgm:t>
        <a:bodyPr/>
        <a:lstStyle/>
        <a:p>
          <a:endParaRPr lang="en-US"/>
        </a:p>
      </dgm:t>
    </dgm:pt>
    <dgm:pt modelId="{66D880AF-2AC0-4C43-A101-B3E16855825B}">
      <dgm:prSet/>
      <dgm:spPr/>
      <dgm:t>
        <a:bodyPr/>
        <a:lstStyle/>
        <a:p>
          <a:pPr rtl="0"/>
          <a:r>
            <a:rPr lang="en-US" dirty="0" err="1"/>
            <a:t>Kavitas’s</a:t>
          </a:r>
          <a:r>
            <a:rPr lang="en-US" dirty="0"/>
            <a:t> Journey: Overcoming Adversity</a:t>
          </a:r>
          <a:endParaRPr lang="en-IN" dirty="0"/>
        </a:p>
      </dgm:t>
    </dgm:pt>
    <dgm:pt modelId="{C85A0806-915D-4052-A7E6-4FB39C6745E9}" type="parTrans" cxnId="{236FA1B9-9327-41D5-9D85-2BB9FB8FAD0C}">
      <dgm:prSet/>
      <dgm:spPr/>
      <dgm:t>
        <a:bodyPr/>
        <a:lstStyle/>
        <a:p>
          <a:endParaRPr lang="en-US"/>
        </a:p>
      </dgm:t>
    </dgm:pt>
    <dgm:pt modelId="{8E1D7E3F-86E9-46CA-814E-D31E3BB94533}" type="sibTrans" cxnId="{236FA1B9-9327-41D5-9D85-2BB9FB8FAD0C}">
      <dgm:prSet/>
      <dgm:spPr/>
      <dgm:t>
        <a:bodyPr/>
        <a:lstStyle/>
        <a:p>
          <a:endParaRPr lang="en-US"/>
        </a:p>
      </dgm:t>
    </dgm:pt>
    <dgm:pt modelId="{E3104A60-9E66-4D58-867F-F0ABA2F1C579}">
      <dgm:prSet/>
      <dgm:spPr/>
      <dgm:t>
        <a:bodyPr/>
        <a:lstStyle/>
        <a:p>
          <a:pPr rtl="0"/>
          <a:r>
            <a:rPr lang="en-US" dirty="0"/>
            <a:t>Lost vision due to an acid attack; confined at home for years</a:t>
          </a:r>
          <a:endParaRPr lang="en-IN" dirty="0"/>
        </a:p>
      </dgm:t>
    </dgm:pt>
    <dgm:pt modelId="{EBCBD68D-6560-41B7-B60F-DB5D699EF6F8}" type="sibTrans" cxnId="{C335CEB2-30C7-4503-9FFA-12C825749AA8}">
      <dgm:prSet/>
      <dgm:spPr/>
      <dgm:t>
        <a:bodyPr/>
        <a:lstStyle/>
        <a:p>
          <a:endParaRPr lang="en-US"/>
        </a:p>
      </dgm:t>
    </dgm:pt>
    <dgm:pt modelId="{5EE90C45-F136-44CE-963C-A85B78353078}" type="parTrans" cxnId="{C335CEB2-30C7-4503-9FFA-12C825749AA8}">
      <dgm:prSet/>
      <dgm:spPr/>
      <dgm:t>
        <a:bodyPr/>
        <a:lstStyle/>
        <a:p>
          <a:endParaRPr lang="en-US"/>
        </a:p>
      </dgm:t>
    </dgm:pt>
    <dgm:pt modelId="{22D9B6B6-CB31-4468-A447-3F9AE3F9CDE9}">
      <dgm:prSet/>
      <dgm:spPr/>
      <dgm:t>
        <a:bodyPr/>
        <a:lstStyle/>
        <a:p>
          <a:pPr rtl="0"/>
          <a:r>
            <a:rPr lang="en-US" dirty="0"/>
            <a:t>Faced rejection from banks &amp; government schemes</a:t>
          </a:r>
          <a:endParaRPr lang="en-IN" dirty="0"/>
        </a:p>
      </dgm:t>
    </dgm:pt>
    <dgm:pt modelId="{0A5A4605-1C4B-43A5-A309-79CEA821EFC1}" type="sibTrans" cxnId="{1F7DDA48-8524-4D75-916E-346CF4B7D73E}">
      <dgm:prSet/>
      <dgm:spPr/>
      <dgm:t>
        <a:bodyPr/>
        <a:lstStyle/>
        <a:p>
          <a:endParaRPr lang="en-US"/>
        </a:p>
      </dgm:t>
    </dgm:pt>
    <dgm:pt modelId="{CCDB2AAC-1306-4517-8A8E-6EC05B3E6D7E}" type="parTrans" cxnId="{1F7DDA48-8524-4D75-916E-346CF4B7D73E}">
      <dgm:prSet/>
      <dgm:spPr/>
      <dgm:t>
        <a:bodyPr/>
        <a:lstStyle/>
        <a:p>
          <a:endParaRPr lang="en-US"/>
        </a:p>
      </dgm:t>
    </dgm:pt>
    <dgm:pt modelId="{0DAF754E-BEF6-428E-A3A7-9940FB81F230}">
      <dgm:prSet/>
      <dgm:spPr/>
      <dgm:t>
        <a:bodyPr/>
        <a:lstStyle/>
        <a:p>
          <a:pPr rtl="0"/>
          <a:r>
            <a:rPr lang="en-US" dirty="0"/>
            <a:t>Received a microfinance loan  of ₹25,000 from Equitas to restart her life</a:t>
          </a:r>
          <a:endParaRPr lang="en-IN" dirty="0"/>
        </a:p>
      </dgm:t>
    </dgm:pt>
    <dgm:pt modelId="{D4B4BCA8-BBA0-4CDC-B259-7AA62E8A97BD}" type="sibTrans" cxnId="{096BF0F2-ABF2-4ABB-8901-8EF3BB3494D7}">
      <dgm:prSet/>
      <dgm:spPr/>
      <dgm:t>
        <a:bodyPr/>
        <a:lstStyle/>
        <a:p>
          <a:endParaRPr lang="en-US"/>
        </a:p>
      </dgm:t>
    </dgm:pt>
    <dgm:pt modelId="{656F5D10-3FCE-4DAA-A138-9E33CB03F819}" type="parTrans" cxnId="{096BF0F2-ABF2-4ABB-8901-8EF3BB3494D7}">
      <dgm:prSet/>
      <dgm:spPr/>
      <dgm:t>
        <a:bodyPr/>
        <a:lstStyle/>
        <a:p>
          <a:endParaRPr lang="en-US"/>
        </a:p>
      </dgm:t>
    </dgm:pt>
    <dgm:pt modelId="{4896486C-4BE0-4861-8609-238A1F47BCA4}">
      <dgm:prSet/>
      <dgm:spPr/>
      <dgm:t>
        <a:bodyPr/>
        <a:lstStyle/>
        <a:p>
          <a:pPr rtl="0"/>
          <a:r>
            <a:rPr lang="en-US" dirty="0"/>
            <a:t>Small support measures (reciting MFI pledge, assisted mobility) enabled participation</a:t>
          </a:r>
          <a:endParaRPr lang="en-IN" dirty="0"/>
        </a:p>
      </dgm:t>
    </dgm:pt>
    <dgm:pt modelId="{59ED3933-0BFE-49C4-B248-17B0B539DCD7}" type="sibTrans" cxnId="{9F39BAAD-9642-4384-B981-CF8CE7D66BD1}">
      <dgm:prSet/>
      <dgm:spPr/>
      <dgm:t>
        <a:bodyPr/>
        <a:lstStyle/>
        <a:p>
          <a:endParaRPr lang="en-US"/>
        </a:p>
      </dgm:t>
    </dgm:pt>
    <dgm:pt modelId="{C0A7AEB6-2920-4057-AA19-6C562C25B5ED}" type="parTrans" cxnId="{9F39BAAD-9642-4384-B981-CF8CE7D66BD1}">
      <dgm:prSet/>
      <dgm:spPr/>
      <dgm:t>
        <a:bodyPr/>
        <a:lstStyle/>
        <a:p>
          <a:endParaRPr lang="en-US"/>
        </a:p>
      </dgm:t>
    </dgm:pt>
    <dgm:pt modelId="{1ABF0B6D-D33E-465D-A06E-C411B6843794}">
      <dgm:prSet/>
      <dgm:spPr/>
      <dgm:t>
        <a:bodyPr/>
        <a:lstStyle/>
        <a:p>
          <a:pPr rtl="0"/>
          <a:r>
            <a:rPr lang="en-US" dirty="0"/>
            <a:t>Used ₹10,000 seed capital from Equitas to start his business</a:t>
          </a:r>
          <a:endParaRPr lang="en-IN" dirty="0"/>
        </a:p>
      </dgm:t>
    </dgm:pt>
    <dgm:pt modelId="{BE780AC7-751E-4AF8-8FCB-926E37696A16}" type="sibTrans" cxnId="{26B9D3C5-0575-4B1E-B988-A21796B77401}">
      <dgm:prSet/>
      <dgm:spPr/>
      <dgm:t>
        <a:bodyPr/>
        <a:lstStyle/>
        <a:p>
          <a:endParaRPr lang="en-US"/>
        </a:p>
      </dgm:t>
    </dgm:pt>
    <dgm:pt modelId="{46AE6929-BCFB-4B84-853B-EA2D3A69F107}" type="parTrans" cxnId="{26B9D3C5-0575-4B1E-B988-A21796B77401}">
      <dgm:prSet/>
      <dgm:spPr/>
      <dgm:t>
        <a:bodyPr/>
        <a:lstStyle/>
        <a:p>
          <a:endParaRPr lang="en-US"/>
        </a:p>
      </dgm:t>
    </dgm:pt>
    <dgm:pt modelId="{36740B4A-09F9-4D4F-8CC0-650EDE64DD2C}">
      <dgm:prSet/>
      <dgm:spPr/>
      <dgm:t>
        <a:bodyPr/>
        <a:lstStyle/>
        <a:p>
          <a:pPr rtl="0"/>
          <a:r>
            <a:rPr lang="en-US" dirty="0"/>
            <a:t>Shop value doubled to ₹20,000, earning ₹10,000/month</a:t>
          </a:r>
          <a:endParaRPr lang="en-IN" dirty="0"/>
        </a:p>
      </dgm:t>
    </dgm:pt>
    <dgm:pt modelId="{82747D82-8B3C-4EDC-A106-5DB0693DD7AA}" type="sibTrans" cxnId="{E448CAD3-6253-478E-B71A-D3C330E70E0C}">
      <dgm:prSet/>
      <dgm:spPr/>
      <dgm:t>
        <a:bodyPr/>
        <a:lstStyle/>
        <a:p>
          <a:endParaRPr lang="en-US"/>
        </a:p>
      </dgm:t>
    </dgm:pt>
    <dgm:pt modelId="{7A7F7036-4570-4847-B769-B3226C90E095}" type="parTrans" cxnId="{E448CAD3-6253-478E-B71A-D3C330E70E0C}">
      <dgm:prSet/>
      <dgm:spPr/>
      <dgm:t>
        <a:bodyPr/>
        <a:lstStyle/>
        <a:p>
          <a:endParaRPr lang="en-US"/>
        </a:p>
      </dgm:t>
    </dgm:pt>
    <dgm:pt modelId="{C351C101-8D58-4896-B4CC-6D8A4A65C21F}">
      <dgm:prSet/>
      <dgm:spPr/>
      <dgm:t>
        <a:bodyPr/>
        <a:lstStyle/>
        <a:p>
          <a:pPr rtl="0"/>
          <a:r>
            <a:rPr lang="en-US" dirty="0"/>
            <a:t>A model of financial independence through skill &amp; support</a:t>
          </a:r>
          <a:endParaRPr lang="en-IN" dirty="0"/>
        </a:p>
      </dgm:t>
    </dgm:pt>
    <dgm:pt modelId="{89A68497-C91B-4A8B-BC1D-6AB5661635D0}" type="sibTrans" cxnId="{79CC860B-9A7C-4895-B2FD-A9862906011C}">
      <dgm:prSet/>
      <dgm:spPr/>
      <dgm:t>
        <a:bodyPr/>
        <a:lstStyle/>
        <a:p>
          <a:endParaRPr lang="en-US"/>
        </a:p>
      </dgm:t>
    </dgm:pt>
    <dgm:pt modelId="{20C67931-239E-4F2C-82DA-91F7C0372059}" type="parTrans" cxnId="{79CC860B-9A7C-4895-B2FD-A9862906011C}">
      <dgm:prSet/>
      <dgm:spPr/>
      <dgm:t>
        <a:bodyPr/>
        <a:lstStyle/>
        <a:p>
          <a:endParaRPr lang="en-US"/>
        </a:p>
      </dgm:t>
    </dgm:pt>
    <dgm:pt modelId="{D5EFD3DE-C7E8-4C72-B5BC-93210ABDF2C7}">
      <dgm:prSet/>
      <dgm:spPr/>
      <dgm:t>
        <a:bodyPr/>
        <a:lstStyle/>
        <a:p>
          <a:pPr rtl="0"/>
          <a:r>
            <a:rPr lang="en-US" dirty="0"/>
            <a:t>100% visually impaired, trained in assembling LED lights &amp; solar panels</a:t>
          </a:r>
          <a:endParaRPr lang="en-IN" dirty="0"/>
        </a:p>
      </dgm:t>
    </dgm:pt>
    <dgm:pt modelId="{5E5EB264-EC56-4E50-B92F-8AC1ABD6AA7E}" type="sibTrans" cxnId="{75DDFF93-53DE-458F-A734-4C56B08E77E1}">
      <dgm:prSet/>
      <dgm:spPr/>
      <dgm:t>
        <a:bodyPr/>
        <a:lstStyle/>
        <a:p>
          <a:endParaRPr lang="en-US"/>
        </a:p>
      </dgm:t>
    </dgm:pt>
    <dgm:pt modelId="{9BC9659A-C155-4BB6-9CE5-D8A3258C6840}" type="parTrans" cxnId="{75DDFF93-53DE-458F-A734-4C56B08E77E1}">
      <dgm:prSet/>
      <dgm:spPr/>
      <dgm:t>
        <a:bodyPr/>
        <a:lstStyle/>
        <a:p>
          <a:endParaRPr lang="en-US"/>
        </a:p>
      </dgm:t>
    </dgm:pt>
    <dgm:pt modelId="{AE952EE1-65DE-4210-B43C-93DFA1178725}" type="pres">
      <dgm:prSet presAssocID="{7BD1DD03-DE6E-4C7E-A460-5E72AA168B22}" presName="Name0" presStyleCnt="0">
        <dgm:presLayoutVars>
          <dgm:dir/>
          <dgm:resizeHandles val="exact"/>
        </dgm:presLayoutVars>
      </dgm:prSet>
      <dgm:spPr/>
    </dgm:pt>
    <dgm:pt modelId="{11C24DCA-09A4-48B1-929E-7712F9D04768}" type="pres">
      <dgm:prSet presAssocID="{16A54D20-9E02-42C1-81A4-D98F2A2B37B6}" presName="composite" presStyleCnt="0"/>
      <dgm:spPr/>
    </dgm:pt>
    <dgm:pt modelId="{6384DFAD-3214-4FB7-953D-B2C61C043FF0}" type="pres">
      <dgm:prSet presAssocID="{16A54D20-9E02-42C1-81A4-D98F2A2B37B6}" presName="rect1" presStyleLbl="trAlignAcc1" presStyleIdx="0" presStyleCnt="2">
        <dgm:presLayoutVars>
          <dgm:bulletEnabled val="1"/>
        </dgm:presLayoutVars>
      </dgm:prSet>
      <dgm:spPr/>
    </dgm:pt>
    <dgm:pt modelId="{265884F2-C00F-4A99-9024-2D87429CA10C}" type="pres">
      <dgm:prSet presAssocID="{16A54D20-9E02-42C1-81A4-D98F2A2B37B6}" presName="rect2" presStyleLbl="fgImgPlace1" presStyleIdx="0" presStyleCnt="2" custScaleX="178068" custLinFactNeighborX="-86237" custLinFactNeighborY="47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F9E6BAA-C189-4EB5-AF76-2F5157EA2DED}" type="pres">
      <dgm:prSet presAssocID="{EC06973B-83C1-4622-A835-0D3A5CCD2FAE}" presName="sibTrans" presStyleCnt="0"/>
      <dgm:spPr/>
    </dgm:pt>
    <dgm:pt modelId="{A08C38EF-C4EE-4AFF-BAB9-010E734C6C91}" type="pres">
      <dgm:prSet presAssocID="{66D880AF-2AC0-4C43-A101-B3E16855825B}" presName="composite" presStyleCnt="0"/>
      <dgm:spPr/>
    </dgm:pt>
    <dgm:pt modelId="{005848CD-642B-4347-8B9B-9A6A1CA86BC7}" type="pres">
      <dgm:prSet presAssocID="{66D880AF-2AC0-4C43-A101-B3E16855825B}" presName="rect1" presStyleLbl="trAlignAcc1" presStyleIdx="1" presStyleCnt="2">
        <dgm:presLayoutVars>
          <dgm:bulletEnabled val="1"/>
        </dgm:presLayoutVars>
      </dgm:prSet>
      <dgm:spPr/>
    </dgm:pt>
    <dgm:pt modelId="{A8158DDA-EB9E-4CDD-9411-D7F73AE07D3D}" type="pres">
      <dgm:prSet presAssocID="{66D880AF-2AC0-4C43-A101-B3E16855825B}" presName="rect2" presStyleLbl="fgImgPlace1" presStyleIdx="1" presStyleCnt="2" custScaleX="162941" custLinFactNeighborX="-82833" custLinFactNeighborY="6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79CC860B-9A7C-4895-B2FD-A9862906011C}" srcId="{16A54D20-9E02-42C1-81A4-D98F2A2B37B6}" destId="{C351C101-8D58-4896-B4CC-6D8A4A65C21F}" srcOrd="3" destOrd="0" parTransId="{20C67931-239E-4F2C-82DA-91F7C0372059}" sibTransId="{89A68497-C91B-4A8B-BC1D-6AB5661635D0}"/>
    <dgm:cxn modelId="{E20BC220-70D7-4DD3-80AB-CED8A632F167}" type="presOf" srcId="{1ABF0B6D-D33E-465D-A06E-C411B6843794}" destId="{6384DFAD-3214-4FB7-953D-B2C61C043FF0}" srcOrd="0" destOrd="2" presId="urn:microsoft.com/office/officeart/2008/layout/PictureStrips"/>
    <dgm:cxn modelId="{F576175F-1FBF-4718-A7F4-F922EAA44391}" type="presOf" srcId="{16A54D20-9E02-42C1-81A4-D98F2A2B37B6}" destId="{6384DFAD-3214-4FB7-953D-B2C61C043FF0}" srcOrd="0" destOrd="0" presId="urn:microsoft.com/office/officeart/2008/layout/PictureStrips"/>
    <dgm:cxn modelId="{1F7DDA48-8524-4D75-916E-346CF4B7D73E}" srcId="{66D880AF-2AC0-4C43-A101-B3E16855825B}" destId="{22D9B6B6-CB31-4468-A447-3F9AE3F9CDE9}" srcOrd="1" destOrd="0" parTransId="{CCDB2AAC-1306-4517-8A8E-6EC05B3E6D7E}" sibTransId="{0A5A4605-1C4B-43A5-A309-79CEA821EFC1}"/>
    <dgm:cxn modelId="{5E5D914C-946F-47F6-9CB1-EE58CFC45BDC}" type="presOf" srcId="{36740B4A-09F9-4D4F-8CC0-650EDE64DD2C}" destId="{6384DFAD-3214-4FB7-953D-B2C61C043FF0}" srcOrd="0" destOrd="3" presId="urn:microsoft.com/office/officeart/2008/layout/PictureStrips"/>
    <dgm:cxn modelId="{BD498380-5FC9-4364-AB82-E357B0583291}" type="presOf" srcId="{4896486C-4BE0-4861-8609-238A1F47BCA4}" destId="{005848CD-642B-4347-8B9B-9A6A1CA86BC7}" srcOrd="0" destOrd="4" presId="urn:microsoft.com/office/officeart/2008/layout/PictureStrips"/>
    <dgm:cxn modelId="{75DDFF93-53DE-458F-A734-4C56B08E77E1}" srcId="{16A54D20-9E02-42C1-81A4-D98F2A2B37B6}" destId="{D5EFD3DE-C7E8-4C72-B5BC-93210ABDF2C7}" srcOrd="0" destOrd="0" parTransId="{9BC9659A-C155-4BB6-9CE5-D8A3258C6840}" sibTransId="{5E5EB264-EC56-4E50-B92F-8AC1ABD6AA7E}"/>
    <dgm:cxn modelId="{B6ACB9AC-F27F-4672-B135-7EC4B968CA4A}" type="presOf" srcId="{22D9B6B6-CB31-4468-A447-3F9AE3F9CDE9}" destId="{005848CD-642B-4347-8B9B-9A6A1CA86BC7}" srcOrd="0" destOrd="2" presId="urn:microsoft.com/office/officeart/2008/layout/PictureStrips"/>
    <dgm:cxn modelId="{9F39BAAD-9642-4384-B981-CF8CE7D66BD1}" srcId="{66D880AF-2AC0-4C43-A101-B3E16855825B}" destId="{4896486C-4BE0-4861-8609-238A1F47BCA4}" srcOrd="3" destOrd="0" parTransId="{C0A7AEB6-2920-4057-AA19-6C562C25B5ED}" sibTransId="{59ED3933-0BFE-49C4-B248-17B0B539DCD7}"/>
    <dgm:cxn modelId="{C335CEB2-30C7-4503-9FFA-12C825749AA8}" srcId="{66D880AF-2AC0-4C43-A101-B3E16855825B}" destId="{E3104A60-9E66-4D58-867F-F0ABA2F1C579}" srcOrd="0" destOrd="0" parTransId="{5EE90C45-F136-44CE-963C-A85B78353078}" sibTransId="{EBCBD68D-6560-41B7-B60F-DB5D699EF6F8}"/>
    <dgm:cxn modelId="{67CDEFB2-EE5A-4E3E-9AFB-EA6CAFCB58A7}" type="presOf" srcId="{C351C101-8D58-4896-B4CC-6D8A4A65C21F}" destId="{6384DFAD-3214-4FB7-953D-B2C61C043FF0}" srcOrd="0" destOrd="4" presId="urn:microsoft.com/office/officeart/2008/layout/PictureStrips"/>
    <dgm:cxn modelId="{94F2ACB3-A8F7-41F3-8C4A-213FE3EB2A3E}" type="presOf" srcId="{0DAF754E-BEF6-428E-A3A7-9940FB81F230}" destId="{005848CD-642B-4347-8B9B-9A6A1CA86BC7}" srcOrd="0" destOrd="3" presId="urn:microsoft.com/office/officeart/2008/layout/PictureStrips"/>
    <dgm:cxn modelId="{9E945EB9-A884-4F80-ACF1-A580EC49C04D}" type="presOf" srcId="{7BD1DD03-DE6E-4C7E-A460-5E72AA168B22}" destId="{AE952EE1-65DE-4210-B43C-93DFA1178725}" srcOrd="0" destOrd="0" presId="urn:microsoft.com/office/officeart/2008/layout/PictureStrips"/>
    <dgm:cxn modelId="{236FA1B9-9327-41D5-9D85-2BB9FB8FAD0C}" srcId="{7BD1DD03-DE6E-4C7E-A460-5E72AA168B22}" destId="{66D880AF-2AC0-4C43-A101-B3E16855825B}" srcOrd="1" destOrd="0" parTransId="{C85A0806-915D-4052-A7E6-4FB39C6745E9}" sibTransId="{8E1D7E3F-86E9-46CA-814E-D31E3BB94533}"/>
    <dgm:cxn modelId="{26B9D3C5-0575-4B1E-B988-A21796B77401}" srcId="{16A54D20-9E02-42C1-81A4-D98F2A2B37B6}" destId="{1ABF0B6D-D33E-465D-A06E-C411B6843794}" srcOrd="1" destOrd="0" parTransId="{46AE6929-BCFB-4B84-853B-EA2D3A69F107}" sibTransId="{BE780AC7-751E-4AF8-8FCB-926E37696A16}"/>
    <dgm:cxn modelId="{E448CAD3-6253-478E-B71A-D3C330E70E0C}" srcId="{16A54D20-9E02-42C1-81A4-D98F2A2B37B6}" destId="{36740B4A-09F9-4D4F-8CC0-650EDE64DD2C}" srcOrd="2" destOrd="0" parTransId="{7A7F7036-4570-4847-B769-B3226C90E095}" sibTransId="{82747D82-8B3C-4EDC-A106-5DB0693DD7AA}"/>
    <dgm:cxn modelId="{615B19E1-C8CB-4C3C-BA15-3F7D8D51E0A6}" type="presOf" srcId="{66D880AF-2AC0-4C43-A101-B3E16855825B}" destId="{005848CD-642B-4347-8B9B-9A6A1CA86BC7}" srcOrd="0" destOrd="0" presId="urn:microsoft.com/office/officeart/2008/layout/PictureStrips"/>
    <dgm:cxn modelId="{7F8628E2-FCEB-4040-81AF-EF88C4719632}" srcId="{7BD1DD03-DE6E-4C7E-A460-5E72AA168B22}" destId="{16A54D20-9E02-42C1-81A4-D98F2A2B37B6}" srcOrd="0" destOrd="0" parTransId="{01793C2F-38FE-4777-A733-13834736A750}" sibTransId="{EC06973B-83C1-4622-A835-0D3A5CCD2FAE}"/>
    <dgm:cxn modelId="{6FB12CF2-2CE1-4B69-879D-03641CA5A4CE}" type="presOf" srcId="{E3104A60-9E66-4D58-867F-F0ABA2F1C579}" destId="{005848CD-642B-4347-8B9B-9A6A1CA86BC7}" srcOrd="0" destOrd="1" presId="urn:microsoft.com/office/officeart/2008/layout/PictureStrips"/>
    <dgm:cxn modelId="{096BF0F2-ABF2-4ABB-8901-8EF3BB3494D7}" srcId="{66D880AF-2AC0-4C43-A101-B3E16855825B}" destId="{0DAF754E-BEF6-428E-A3A7-9940FB81F230}" srcOrd="2" destOrd="0" parTransId="{656F5D10-3FCE-4DAA-A138-9E33CB03F819}" sibTransId="{D4B4BCA8-BBA0-4CDC-B259-7AA62E8A97BD}"/>
    <dgm:cxn modelId="{62927BF9-BC9D-4E32-9753-4F81FC1A5F16}" type="presOf" srcId="{D5EFD3DE-C7E8-4C72-B5BC-93210ABDF2C7}" destId="{6384DFAD-3214-4FB7-953D-B2C61C043FF0}" srcOrd="0" destOrd="1" presId="urn:microsoft.com/office/officeart/2008/layout/PictureStrips"/>
    <dgm:cxn modelId="{64E68A9A-B3B7-4619-922B-9F005B0DA86D}" type="presParOf" srcId="{AE952EE1-65DE-4210-B43C-93DFA1178725}" destId="{11C24DCA-09A4-48B1-929E-7712F9D04768}" srcOrd="0" destOrd="0" presId="urn:microsoft.com/office/officeart/2008/layout/PictureStrips"/>
    <dgm:cxn modelId="{2CD4EC0B-E784-4203-B2A9-CAE5C54DC1AE}" type="presParOf" srcId="{11C24DCA-09A4-48B1-929E-7712F9D04768}" destId="{6384DFAD-3214-4FB7-953D-B2C61C043FF0}" srcOrd="0" destOrd="0" presId="urn:microsoft.com/office/officeart/2008/layout/PictureStrips"/>
    <dgm:cxn modelId="{7615C584-8805-4AA1-B253-7EFA55C482DF}" type="presParOf" srcId="{11C24DCA-09A4-48B1-929E-7712F9D04768}" destId="{265884F2-C00F-4A99-9024-2D87429CA10C}" srcOrd="1" destOrd="0" presId="urn:microsoft.com/office/officeart/2008/layout/PictureStrips"/>
    <dgm:cxn modelId="{B871FE9D-1DFD-4002-ADDB-375B59E4C226}" type="presParOf" srcId="{AE952EE1-65DE-4210-B43C-93DFA1178725}" destId="{4F9E6BAA-C189-4EB5-AF76-2F5157EA2DED}" srcOrd="1" destOrd="0" presId="urn:microsoft.com/office/officeart/2008/layout/PictureStrips"/>
    <dgm:cxn modelId="{F8362BE5-8A77-439D-950D-ADBC337EB0EF}" type="presParOf" srcId="{AE952EE1-65DE-4210-B43C-93DFA1178725}" destId="{A08C38EF-C4EE-4AFF-BAB9-010E734C6C91}" srcOrd="2" destOrd="0" presId="urn:microsoft.com/office/officeart/2008/layout/PictureStrips"/>
    <dgm:cxn modelId="{630CB240-F3EF-495A-B7A5-A636AD30F1CA}" type="presParOf" srcId="{A08C38EF-C4EE-4AFF-BAB9-010E734C6C91}" destId="{005848CD-642B-4347-8B9B-9A6A1CA86BC7}" srcOrd="0" destOrd="0" presId="urn:microsoft.com/office/officeart/2008/layout/PictureStrips"/>
    <dgm:cxn modelId="{468B1B92-A568-40BB-9114-6602D715A66F}" type="presParOf" srcId="{A08C38EF-C4EE-4AFF-BAB9-010E734C6C91}" destId="{A8158DDA-EB9E-4CDD-9411-D7F73AE07D3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C1F31B-2C9E-4BAD-A2ED-5683544BB611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787E4-E72C-4637-9B28-5391B86E169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Scaling Inclusion: Expand financial services to more persons with disabilities &amp; their families</a:t>
          </a:r>
          <a:endParaRPr lang="en-IN" dirty="0"/>
        </a:p>
      </dgm:t>
    </dgm:pt>
    <dgm:pt modelId="{85A8F1A5-0DFB-4F22-9AB2-E4891C81B4DC}" type="parTrans" cxnId="{75BBFF71-3655-4700-BDE7-25E26311269D}">
      <dgm:prSet/>
      <dgm:spPr/>
      <dgm:t>
        <a:bodyPr/>
        <a:lstStyle/>
        <a:p>
          <a:endParaRPr lang="en-US"/>
        </a:p>
      </dgm:t>
    </dgm:pt>
    <dgm:pt modelId="{F9A0B8B8-4246-446D-900B-163C9EA2E6EE}" type="sibTrans" cxnId="{75BBFF71-3655-4700-BDE7-25E26311269D}">
      <dgm:prSet/>
      <dgm:spPr/>
      <dgm:t>
        <a:bodyPr/>
        <a:lstStyle/>
        <a:p>
          <a:endParaRPr lang="en-US"/>
        </a:p>
      </dgm:t>
    </dgm:pt>
    <dgm:pt modelId="{CD7FD72A-A293-4CED-B8D8-F6D3850DF040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/>
            <a:t>Strengthening Impact: Conduct impact studies to refine and improve initiatives</a:t>
          </a:r>
          <a:endParaRPr lang="en-IN" dirty="0"/>
        </a:p>
      </dgm:t>
    </dgm:pt>
    <dgm:pt modelId="{B1A0A0B2-55AB-49FD-A847-7A288EE37590}" type="parTrans" cxnId="{72063288-FFCB-4C94-AD3B-A8E382B0456F}">
      <dgm:prSet/>
      <dgm:spPr/>
      <dgm:t>
        <a:bodyPr/>
        <a:lstStyle/>
        <a:p>
          <a:endParaRPr lang="en-US"/>
        </a:p>
      </dgm:t>
    </dgm:pt>
    <dgm:pt modelId="{E6854E88-CC99-4E97-95C6-0451862425AA}" type="sibTrans" cxnId="{72063288-FFCB-4C94-AD3B-A8E382B0456F}">
      <dgm:prSet/>
      <dgm:spPr/>
      <dgm:t>
        <a:bodyPr/>
        <a:lstStyle/>
        <a:p>
          <a:endParaRPr lang="en-US"/>
        </a:p>
      </dgm:t>
    </dgm:pt>
    <dgm:pt modelId="{62D2341F-11F6-4BD2-9C87-39B6A5A5EDDD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/>
            <a:t>Collaborative Growth: Share best practices with other financial institutions</a:t>
          </a:r>
          <a:endParaRPr lang="en-IN"/>
        </a:p>
      </dgm:t>
    </dgm:pt>
    <dgm:pt modelId="{5723EC00-DF5F-43D4-9E28-275F6511CB3B}" type="parTrans" cxnId="{D10A1573-791A-44D3-B243-93F170E4F47D}">
      <dgm:prSet/>
      <dgm:spPr/>
      <dgm:t>
        <a:bodyPr/>
        <a:lstStyle/>
        <a:p>
          <a:endParaRPr lang="en-US"/>
        </a:p>
      </dgm:t>
    </dgm:pt>
    <dgm:pt modelId="{02C2E1FC-5928-4BC2-8DA4-CE282EF361E6}" type="sibTrans" cxnId="{D10A1573-791A-44D3-B243-93F170E4F47D}">
      <dgm:prSet/>
      <dgm:spPr/>
      <dgm:t>
        <a:bodyPr/>
        <a:lstStyle/>
        <a:p>
          <a:endParaRPr lang="en-US"/>
        </a:p>
      </dgm:t>
    </dgm:pt>
    <dgm:pt modelId="{53A4D315-DC60-4105-95ED-822CB47ED7A1}">
      <dgm:prSet/>
      <dgm:spPr>
        <a:solidFill>
          <a:srgbClr val="FF99CC"/>
        </a:solidFill>
      </dgm:spPr>
      <dgm:t>
        <a:bodyPr/>
        <a:lstStyle/>
        <a:p>
          <a:pPr rtl="0"/>
          <a:r>
            <a:rPr lang="en-US" dirty="0"/>
            <a:t>Empowerment Beyond Finance: Continue integrating skills training &amp; community support</a:t>
          </a:r>
          <a:endParaRPr lang="en-IN" dirty="0"/>
        </a:p>
      </dgm:t>
    </dgm:pt>
    <dgm:pt modelId="{0B0B23BC-72C8-41E2-9A96-68AE98EF08E1}" type="parTrans" cxnId="{00516272-7961-4963-83FE-0DFE2D69C409}">
      <dgm:prSet/>
      <dgm:spPr/>
      <dgm:t>
        <a:bodyPr/>
        <a:lstStyle/>
        <a:p>
          <a:endParaRPr lang="en-US"/>
        </a:p>
      </dgm:t>
    </dgm:pt>
    <dgm:pt modelId="{3475232B-1B73-42BB-8617-F27D72AF9F3F}" type="sibTrans" cxnId="{00516272-7961-4963-83FE-0DFE2D69C409}">
      <dgm:prSet/>
      <dgm:spPr/>
      <dgm:t>
        <a:bodyPr/>
        <a:lstStyle/>
        <a:p>
          <a:endParaRPr lang="en-US"/>
        </a:p>
      </dgm:t>
    </dgm:pt>
    <dgm:pt modelId="{D0A9AF2B-5314-4EC3-9778-4E8894CA75BF}" type="pres">
      <dgm:prSet presAssocID="{20C1F31B-2C9E-4BAD-A2ED-5683544BB611}" presName="Name0" presStyleCnt="0">
        <dgm:presLayoutVars>
          <dgm:dir/>
          <dgm:resizeHandles val="exact"/>
        </dgm:presLayoutVars>
      </dgm:prSet>
      <dgm:spPr/>
    </dgm:pt>
    <dgm:pt modelId="{B4FCDA85-D111-40BD-BBB2-F5B0C4164645}" type="pres">
      <dgm:prSet presAssocID="{A09787E4-E72C-4637-9B28-5391B86E1691}" presName="Name5" presStyleLbl="vennNode1" presStyleIdx="0" presStyleCnt="4">
        <dgm:presLayoutVars>
          <dgm:bulletEnabled val="1"/>
        </dgm:presLayoutVars>
      </dgm:prSet>
      <dgm:spPr/>
    </dgm:pt>
    <dgm:pt modelId="{745F6CFB-38B1-4DBB-A682-9E8381CF8D3A}" type="pres">
      <dgm:prSet presAssocID="{F9A0B8B8-4246-446D-900B-163C9EA2E6EE}" presName="space" presStyleCnt="0"/>
      <dgm:spPr/>
    </dgm:pt>
    <dgm:pt modelId="{9FF5D211-49FC-4460-BD8B-CC2E566B58F7}" type="pres">
      <dgm:prSet presAssocID="{CD7FD72A-A293-4CED-B8D8-F6D3850DF040}" presName="Name5" presStyleLbl="vennNode1" presStyleIdx="1" presStyleCnt="4">
        <dgm:presLayoutVars>
          <dgm:bulletEnabled val="1"/>
        </dgm:presLayoutVars>
      </dgm:prSet>
      <dgm:spPr/>
    </dgm:pt>
    <dgm:pt modelId="{FD9F501A-AC88-42C7-880D-1D878DC3D619}" type="pres">
      <dgm:prSet presAssocID="{E6854E88-CC99-4E97-95C6-0451862425AA}" presName="space" presStyleCnt="0"/>
      <dgm:spPr/>
    </dgm:pt>
    <dgm:pt modelId="{6E5AAAA7-DACA-482A-B271-B9F537DF58E0}" type="pres">
      <dgm:prSet presAssocID="{62D2341F-11F6-4BD2-9C87-39B6A5A5EDDD}" presName="Name5" presStyleLbl="vennNode1" presStyleIdx="2" presStyleCnt="4">
        <dgm:presLayoutVars>
          <dgm:bulletEnabled val="1"/>
        </dgm:presLayoutVars>
      </dgm:prSet>
      <dgm:spPr/>
    </dgm:pt>
    <dgm:pt modelId="{00B6B184-BA2F-4A88-A89F-3D0582AA22E3}" type="pres">
      <dgm:prSet presAssocID="{02C2E1FC-5928-4BC2-8DA4-CE282EF361E6}" presName="space" presStyleCnt="0"/>
      <dgm:spPr/>
    </dgm:pt>
    <dgm:pt modelId="{6695DD3C-F784-4202-9A8B-0C940C99C1A1}" type="pres">
      <dgm:prSet presAssocID="{53A4D315-DC60-4105-95ED-822CB47ED7A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6DD6CC3C-C4FD-4B99-A70D-1517E3E0049D}" type="presOf" srcId="{20C1F31B-2C9E-4BAD-A2ED-5683544BB611}" destId="{D0A9AF2B-5314-4EC3-9778-4E8894CA75BF}" srcOrd="0" destOrd="0" presId="urn:microsoft.com/office/officeart/2005/8/layout/venn3"/>
    <dgm:cxn modelId="{C4FEFB44-1B44-418E-A673-B8DD87983D59}" type="presOf" srcId="{62D2341F-11F6-4BD2-9C87-39B6A5A5EDDD}" destId="{6E5AAAA7-DACA-482A-B271-B9F537DF58E0}" srcOrd="0" destOrd="0" presId="urn:microsoft.com/office/officeart/2005/8/layout/venn3"/>
    <dgm:cxn modelId="{7EE83D49-F9DA-470A-A810-CC99D0F2CA50}" type="presOf" srcId="{A09787E4-E72C-4637-9B28-5391B86E1691}" destId="{B4FCDA85-D111-40BD-BBB2-F5B0C4164645}" srcOrd="0" destOrd="0" presId="urn:microsoft.com/office/officeart/2005/8/layout/venn3"/>
    <dgm:cxn modelId="{75BBFF71-3655-4700-BDE7-25E26311269D}" srcId="{20C1F31B-2C9E-4BAD-A2ED-5683544BB611}" destId="{A09787E4-E72C-4637-9B28-5391B86E1691}" srcOrd="0" destOrd="0" parTransId="{85A8F1A5-0DFB-4F22-9AB2-E4891C81B4DC}" sibTransId="{F9A0B8B8-4246-446D-900B-163C9EA2E6EE}"/>
    <dgm:cxn modelId="{00516272-7961-4963-83FE-0DFE2D69C409}" srcId="{20C1F31B-2C9E-4BAD-A2ED-5683544BB611}" destId="{53A4D315-DC60-4105-95ED-822CB47ED7A1}" srcOrd="3" destOrd="0" parTransId="{0B0B23BC-72C8-41E2-9A96-68AE98EF08E1}" sibTransId="{3475232B-1B73-42BB-8617-F27D72AF9F3F}"/>
    <dgm:cxn modelId="{D10A1573-791A-44D3-B243-93F170E4F47D}" srcId="{20C1F31B-2C9E-4BAD-A2ED-5683544BB611}" destId="{62D2341F-11F6-4BD2-9C87-39B6A5A5EDDD}" srcOrd="2" destOrd="0" parTransId="{5723EC00-DF5F-43D4-9E28-275F6511CB3B}" sibTransId="{02C2E1FC-5928-4BC2-8DA4-CE282EF361E6}"/>
    <dgm:cxn modelId="{F3632383-7CEC-4A64-A579-A0C9EA7380B0}" type="presOf" srcId="{CD7FD72A-A293-4CED-B8D8-F6D3850DF040}" destId="{9FF5D211-49FC-4460-BD8B-CC2E566B58F7}" srcOrd="0" destOrd="0" presId="urn:microsoft.com/office/officeart/2005/8/layout/venn3"/>
    <dgm:cxn modelId="{72063288-FFCB-4C94-AD3B-A8E382B0456F}" srcId="{20C1F31B-2C9E-4BAD-A2ED-5683544BB611}" destId="{CD7FD72A-A293-4CED-B8D8-F6D3850DF040}" srcOrd="1" destOrd="0" parTransId="{B1A0A0B2-55AB-49FD-A847-7A288EE37590}" sibTransId="{E6854E88-CC99-4E97-95C6-0451862425AA}"/>
    <dgm:cxn modelId="{246D75B8-E7C9-4509-92D0-7B93FE6AEC4B}" type="presOf" srcId="{53A4D315-DC60-4105-95ED-822CB47ED7A1}" destId="{6695DD3C-F784-4202-9A8B-0C940C99C1A1}" srcOrd="0" destOrd="0" presId="urn:microsoft.com/office/officeart/2005/8/layout/venn3"/>
    <dgm:cxn modelId="{4DFCB171-7B58-49B3-AEE9-EE7622DDCA52}" type="presParOf" srcId="{D0A9AF2B-5314-4EC3-9778-4E8894CA75BF}" destId="{B4FCDA85-D111-40BD-BBB2-F5B0C4164645}" srcOrd="0" destOrd="0" presId="urn:microsoft.com/office/officeart/2005/8/layout/venn3"/>
    <dgm:cxn modelId="{65A33BD3-216D-42B0-A7FF-E3B089679F24}" type="presParOf" srcId="{D0A9AF2B-5314-4EC3-9778-4E8894CA75BF}" destId="{745F6CFB-38B1-4DBB-A682-9E8381CF8D3A}" srcOrd="1" destOrd="0" presId="urn:microsoft.com/office/officeart/2005/8/layout/venn3"/>
    <dgm:cxn modelId="{1048FF94-F016-4E79-9962-D1190B19C4F7}" type="presParOf" srcId="{D0A9AF2B-5314-4EC3-9778-4E8894CA75BF}" destId="{9FF5D211-49FC-4460-BD8B-CC2E566B58F7}" srcOrd="2" destOrd="0" presId="urn:microsoft.com/office/officeart/2005/8/layout/venn3"/>
    <dgm:cxn modelId="{68DDC4E3-BD8B-4EF5-AF1E-927CA36C6C79}" type="presParOf" srcId="{D0A9AF2B-5314-4EC3-9778-4E8894CA75BF}" destId="{FD9F501A-AC88-42C7-880D-1D878DC3D619}" srcOrd="3" destOrd="0" presId="urn:microsoft.com/office/officeart/2005/8/layout/venn3"/>
    <dgm:cxn modelId="{01AE911B-A5C8-4669-8724-2ABBE44E3C0F}" type="presParOf" srcId="{D0A9AF2B-5314-4EC3-9778-4E8894CA75BF}" destId="{6E5AAAA7-DACA-482A-B271-B9F537DF58E0}" srcOrd="4" destOrd="0" presId="urn:microsoft.com/office/officeart/2005/8/layout/venn3"/>
    <dgm:cxn modelId="{119174BE-0518-41A4-974A-60775B6C51E9}" type="presParOf" srcId="{D0A9AF2B-5314-4EC3-9778-4E8894CA75BF}" destId="{00B6B184-BA2F-4A88-A89F-3D0582AA22E3}" srcOrd="5" destOrd="0" presId="urn:microsoft.com/office/officeart/2005/8/layout/venn3"/>
    <dgm:cxn modelId="{D9F4AFAD-6E46-418A-B8DB-F35B1F6553C8}" type="presParOf" srcId="{D0A9AF2B-5314-4EC3-9778-4E8894CA75BF}" destId="{6695DD3C-F784-4202-9A8B-0C940C99C1A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19B31-DE9A-48F6-8975-6310A4CAC41F}">
      <dsp:nvSpPr>
        <dsp:cNvPr id="0" name=""/>
        <dsp:cNvSpPr/>
      </dsp:nvSpPr>
      <dsp:spPr>
        <a:xfrm>
          <a:off x="0" y="11002"/>
          <a:ext cx="10515600" cy="5662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📝 Training &amp; Sensitization of Loan Officers</a:t>
          </a:r>
          <a:endParaRPr lang="en-IN" sz="2200" kern="1200" dirty="0"/>
        </a:p>
      </dsp:txBody>
      <dsp:txXfrm>
        <a:off x="27644" y="38646"/>
        <a:ext cx="10460312" cy="510992"/>
      </dsp:txXfrm>
    </dsp:sp>
    <dsp:sp modelId="{FD14A5C8-F3DF-4B77-9607-EB77CEDF7D9C}">
      <dsp:nvSpPr>
        <dsp:cNvPr id="0" name=""/>
        <dsp:cNvSpPr/>
      </dsp:nvSpPr>
      <dsp:spPr>
        <a:xfrm>
          <a:off x="0" y="577282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Dispelling disability myths &amp; promoting inclusive etiquette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Practical training to identify clients with disabilities.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Integrated disability awareness into loan officer certification.</a:t>
          </a:r>
          <a:endParaRPr lang="en-IN" sz="1700" kern="1200" dirty="0"/>
        </a:p>
      </dsp:txBody>
      <dsp:txXfrm>
        <a:off x="0" y="577282"/>
        <a:ext cx="10515600" cy="888030"/>
      </dsp:txXfrm>
    </dsp:sp>
    <dsp:sp modelId="{0665B92D-481B-449A-BF4C-DA59B7D9CE35}">
      <dsp:nvSpPr>
        <dsp:cNvPr id="0" name=""/>
        <dsp:cNvSpPr/>
      </dsp:nvSpPr>
      <dsp:spPr>
        <a:xfrm>
          <a:off x="0" y="1465313"/>
          <a:ext cx="10515600" cy="56628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🏦 Building Inclusive Systems &amp; Processes</a:t>
          </a:r>
          <a:endParaRPr lang="en-IN" sz="2200" kern="1200"/>
        </a:p>
      </dsp:txBody>
      <dsp:txXfrm>
        <a:off x="27644" y="1492957"/>
        <a:ext cx="10460312" cy="510992"/>
      </dsp:txXfrm>
    </dsp:sp>
    <dsp:sp modelId="{DA9F6162-C7E0-4CE6-B191-00CA01451F66}">
      <dsp:nvSpPr>
        <dsp:cNvPr id="0" name=""/>
        <dsp:cNvSpPr/>
      </dsp:nvSpPr>
      <dsp:spPr>
        <a:xfrm>
          <a:off x="0" y="2031593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Conducted Disability Access Audit at branches</a:t>
          </a:r>
          <a:endParaRPr lang="en-IN" sz="1700" kern="1200" dirty="0"/>
        </a:p>
      </dsp:txBody>
      <dsp:txXfrm>
        <a:off x="0" y="2031593"/>
        <a:ext cx="10515600" cy="364320"/>
      </dsp:txXfrm>
    </dsp:sp>
    <dsp:sp modelId="{7CB48BB5-8F31-4985-889F-80707F4F68DE}">
      <dsp:nvSpPr>
        <dsp:cNvPr id="0" name=""/>
        <dsp:cNvSpPr/>
      </dsp:nvSpPr>
      <dsp:spPr>
        <a:xfrm>
          <a:off x="0" y="2395913"/>
          <a:ext cx="10515600" cy="56628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📘Accessible banking services</a:t>
          </a:r>
          <a:endParaRPr lang="en-IN" sz="2200" kern="1200" dirty="0"/>
        </a:p>
      </dsp:txBody>
      <dsp:txXfrm>
        <a:off x="27644" y="2423557"/>
        <a:ext cx="10460312" cy="510992"/>
      </dsp:txXfrm>
    </dsp:sp>
    <dsp:sp modelId="{42F238C3-1CD2-41FE-8CAF-E2A92669D002}">
      <dsp:nvSpPr>
        <dsp:cNvPr id="0" name=""/>
        <dsp:cNvSpPr/>
      </dsp:nvSpPr>
      <dsp:spPr>
        <a:xfrm>
          <a:off x="0" y="2962193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Basic sign language training for loan officers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Tactile markings on passbooks.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Home visits for clients with mobility challenges</a:t>
          </a:r>
          <a:endParaRPr lang="en-IN" sz="1700" kern="1200" dirty="0"/>
        </a:p>
      </dsp:txBody>
      <dsp:txXfrm>
        <a:off x="0" y="2962193"/>
        <a:ext cx="10515600" cy="888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800BE-80D2-46C9-833C-96825C914C22}">
      <dsp:nvSpPr>
        <dsp:cNvPr id="0" name=""/>
        <dsp:cNvSpPr/>
      </dsp:nvSpPr>
      <dsp:spPr>
        <a:xfrm rot="10800000">
          <a:off x="2033135" y="2088"/>
          <a:ext cx="6992874" cy="1087091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77" tIns="64770" rIns="120904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Economic Growth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Increased business income after availing the loan.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Higher savings from business earnings.</a:t>
          </a:r>
          <a:endParaRPr lang="en-IN" sz="1300" kern="1200"/>
        </a:p>
      </dsp:txBody>
      <dsp:txXfrm rot="10800000">
        <a:off x="2304908" y="2088"/>
        <a:ext cx="6721101" cy="1087091"/>
      </dsp:txXfrm>
    </dsp:sp>
    <dsp:sp modelId="{B36EDBFF-AA94-4025-9456-592C05043FF9}">
      <dsp:nvSpPr>
        <dsp:cNvPr id="0" name=""/>
        <dsp:cNvSpPr/>
      </dsp:nvSpPr>
      <dsp:spPr>
        <a:xfrm>
          <a:off x="1489590" y="2088"/>
          <a:ext cx="1087091" cy="1087091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CDA40-2FDC-4D81-BB90-49D5E5011D93}">
      <dsp:nvSpPr>
        <dsp:cNvPr id="0" name=""/>
        <dsp:cNvSpPr/>
      </dsp:nvSpPr>
      <dsp:spPr>
        <a:xfrm rot="10800000">
          <a:off x="2033135" y="1387067"/>
          <a:ext cx="6992874" cy="108709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77" tIns="64770" rIns="120904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Social Empowerment</a:t>
          </a:r>
          <a:endParaRPr lang="en-IN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Clients are more socially active post-loan.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Greater social engagement compared to non-clients.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Improved esteem &amp; recognition from family and neighbors.</a:t>
          </a:r>
          <a:endParaRPr lang="en-IN" sz="1300" kern="1200"/>
        </a:p>
      </dsp:txBody>
      <dsp:txXfrm rot="10800000">
        <a:off x="2304908" y="1387067"/>
        <a:ext cx="6721101" cy="1087091"/>
      </dsp:txXfrm>
    </dsp:sp>
    <dsp:sp modelId="{53DA6DEB-FAC7-4120-9B51-2EC54F59C731}">
      <dsp:nvSpPr>
        <dsp:cNvPr id="0" name=""/>
        <dsp:cNvSpPr/>
      </dsp:nvSpPr>
      <dsp:spPr>
        <a:xfrm>
          <a:off x="1489590" y="1387067"/>
          <a:ext cx="1087091" cy="1087091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74D8-07DA-4732-B971-0FEA5D67C2B4}">
      <dsp:nvSpPr>
        <dsp:cNvPr id="0" name=""/>
        <dsp:cNvSpPr/>
      </dsp:nvSpPr>
      <dsp:spPr>
        <a:xfrm rot="10800000">
          <a:off x="2033135" y="2772046"/>
          <a:ext cx="6992874" cy="1087091"/>
        </a:xfrm>
        <a:prstGeom prst="homePlat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77" tIns="64770" rIns="120904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Increase in Assets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Mobile phones &amp; LPG stoves are the most purchased consumer durables in the last six months.</a:t>
          </a:r>
          <a:endParaRPr lang="en-IN" sz="1300" kern="1200"/>
        </a:p>
      </dsp:txBody>
      <dsp:txXfrm rot="10800000">
        <a:off x="2304908" y="2772046"/>
        <a:ext cx="6721101" cy="1087091"/>
      </dsp:txXfrm>
    </dsp:sp>
    <dsp:sp modelId="{80C20CA9-D969-4502-A554-14CC2AEB814F}">
      <dsp:nvSpPr>
        <dsp:cNvPr id="0" name=""/>
        <dsp:cNvSpPr/>
      </dsp:nvSpPr>
      <dsp:spPr>
        <a:xfrm>
          <a:off x="1489590" y="2772046"/>
          <a:ext cx="1087091" cy="1087091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5ABC1-7600-496A-A4CA-7068A5C843EE}">
      <dsp:nvSpPr>
        <dsp:cNvPr id="0" name=""/>
        <dsp:cNvSpPr/>
      </dsp:nvSpPr>
      <dsp:spPr>
        <a:xfrm>
          <a:off x="6545" y="493385"/>
          <a:ext cx="3358008" cy="134320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Expanding Financial Services</a:t>
          </a:r>
          <a:endParaRPr lang="en-IN" sz="2300" kern="1200"/>
        </a:p>
      </dsp:txBody>
      <dsp:txXfrm>
        <a:off x="678147" y="493385"/>
        <a:ext cx="2014805" cy="1343203"/>
      </dsp:txXfrm>
    </dsp:sp>
    <dsp:sp modelId="{299E6FC8-65C0-4B4E-96DD-CB4BD4702016}">
      <dsp:nvSpPr>
        <dsp:cNvPr id="0" name=""/>
        <dsp:cNvSpPr/>
      </dsp:nvSpPr>
      <dsp:spPr>
        <a:xfrm>
          <a:off x="2928013" y="607557"/>
          <a:ext cx="2787147" cy="111485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Extend financial support to family members (mothers, wives, sisters) of persons with disabilities.</a:t>
          </a:r>
          <a:endParaRPr lang="en-IN" sz="1300" kern="1200" dirty="0"/>
        </a:p>
      </dsp:txBody>
      <dsp:txXfrm>
        <a:off x="3485442" y="607557"/>
        <a:ext cx="1672289" cy="1114858"/>
      </dsp:txXfrm>
    </dsp:sp>
    <dsp:sp modelId="{2FE0A7D0-B0A9-4280-B1DE-CDB5BEB2F2AF}">
      <dsp:nvSpPr>
        <dsp:cNvPr id="0" name=""/>
        <dsp:cNvSpPr/>
      </dsp:nvSpPr>
      <dsp:spPr>
        <a:xfrm>
          <a:off x="5324960" y="607557"/>
          <a:ext cx="2787147" cy="1114858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Conduct an in-house impact study to develop a sustainable long-term strategy.</a:t>
          </a:r>
          <a:endParaRPr lang="en-IN" sz="1300" kern="1200" dirty="0"/>
        </a:p>
      </dsp:txBody>
      <dsp:txXfrm>
        <a:off x="5882389" y="607557"/>
        <a:ext cx="1672289" cy="1114858"/>
      </dsp:txXfrm>
    </dsp:sp>
    <dsp:sp modelId="{7260E8A5-8B28-4732-BEE1-3CBBEB3BC23B}">
      <dsp:nvSpPr>
        <dsp:cNvPr id="0" name=""/>
        <dsp:cNvSpPr/>
      </dsp:nvSpPr>
      <dsp:spPr>
        <a:xfrm>
          <a:off x="7721906" y="607557"/>
          <a:ext cx="2787147" cy="1114858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Share best practices with other financial institutions to scale disability-inclusive microfinance models.</a:t>
          </a:r>
          <a:endParaRPr lang="en-IN" sz="1300" kern="1200"/>
        </a:p>
      </dsp:txBody>
      <dsp:txXfrm>
        <a:off x="8279335" y="607557"/>
        <a:ext cx="1672289" cy="1114858"/>
      </dsp:txXfrm>
    </dsp:sp>
    <dsp:sp modelId="{EB042399-970E-4912-92B8-6BA22D4E0B58}">
      <dsp:nvSpPr>
        <dsp:cNvPr id="0" name=""/>
        <dsp:cNvSpPr/>
      </dsp:nvSpPr>
      <dsp:spPr>
        <a:xfrm>
          <a:off x="6545" y="2024637"/>
          <a:ext cx="3358008" cy="134320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Reaching More Clients Through DPO Partnerships</a:t>
          </a:r>
          <a:endParaRPr lang="en-IN" sz="2300" kern="1200" dirty="0"/>
        </a:p>
      </dsp:txBody>
      <dsp:txXfrm>
        <a:off x="678147" y="2024637"/>
        <a:ext cx="2014805" cy="1343203"/>
      </dsp:txXfrm>
    </dsp:sp>
    <dsp:sp modelId="{DB441049-9498-4074-B885-8D825CB08EA5}">
      <dsp:nvSpPr>
        <dsp:cNvPr id="0" name=""/>
        <dsp:cNvSpPr/>
      </dsp:nvSpPr>
      <dsp:spPr>
        <a:xfrm>
          <a:off x="2928013" y="2138809"/>
          <a:ext cx="2787147" cy="1114858"/>
        </a:xfrm>
        <a:prstGeom prst="chevron">
          <a:avLst/>
        </a:prstGeom>
        <a:solidFill>
          <a:srgbClr val="99FF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Collaborate with Disabled People’s Organizations (DPOs) to identify eligible clients.</a:t>
          </a:r>
          <a:endParaRPr lang="en-IN" sz="1300" kern="1200" dirty="0"/>
        </a:p>
      </dsp:txBody>
      <dsp:txXfrm>
        <a:off x="3485442" y="2138809"/>
        <a:ext cx="1672289" cy="1114858"/>
      </dsp:txXfrm>
    </dsp:sp>
    <dsp:sp modelId="{776A3D64-8F1A-4C01-AB74-1FDCE3C4E7C5}">
      <dsp:nvSpPr>
        <dsp:cNvPr id="0" name=""/>
        <dsp:cNvSpPr/>
      </dsp:nvSpPr>
      <dsp:spPr>
        <a:xfrm>
          <a:off x="5324960" y="2138809"/>
          <a:ext cx="2787147" cy="1114858"/>
        </a:xfrm>
        <a:prstGeom prst="chevron">
          <a:avLst/>
        </a:prstGeom>
        <a:solidFill>
          <a:srgbClr val="CCFFCC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DPOs select &amp; share profiles of suitable clients with Equitas.</a:t>
          </a:r>
          <a:endParaRPr lang="en-IN" sz="1300" kern="1200" dirty="0"/>
        </a:p>
      </dsp:txBody>
      <dsp:txXfrm>
        <a:off x="5882389" y="2138809"/>
        <a:ext cx="1672289" cy="1114858"/>
      </dsp:txXfrm>
    </dsp:sp>
    <dsp:sp modelId="{575B4DA9-68FE-4600-8197-627EF139C7FE}">
      <dsp:nvSpPr>
        <dsp:cNvPr id="0" name=""/>
        <dsp:cNvSpPr/>
      </dsp:nvSpPr>
      <dsp:spPr>
        <a:xfrm>
          <a:off x="7721906" y="2138809"/>
          <a:ext cx="2787147" cy="1114858"/>
        </a:xfrm>
        <a:prstGeom prst="chevron">
          <a:avLst/>
        </a:prstGeom>
        <a:solidFill>
          <a:srgbClr val="CCFFCC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Equitas staff &amp; group leaders engage with identified clients to integrate them into mainstream financial inclusion.</a:t>
          </a:r>
          <a:endParaRPr lang="en-IN" sz="1300" kern="1200" dirty="0"/>
        </a:p>
      </dsp:txBody>
      <dsp:txXfrm>
        <a:off x="8279335" y="2138809"/>
        <a:ext cx="1672289" cy="111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DFAD-3214-4FB7-953D-B2C61C043FF0}">
      <dsp:nvSpPr>
        <dsp:cNvPr id="0" name=""/>
        <dsp:cNvSpPr/>
      </dsp:nvSpPr>
      <dsp:spPr>
        <a:xfrm>
          <a:off x="3024586" y="240214"/>
          <a:ext cx="5116496" cy="1598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992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Navnath</a:t>
          </a:r>
          <a:r>
            <a:rPr lang="en-US" sz="1600" kern="1200" dirty="0"/>
            <a:t> </a:t>
          </a:r>
          <a:r>
            <a:rPr lang="en-US" sz="1600" kern="1200" dirty="0" err="1"/>
            <a:t>Randive</a:t>
          </a:r>
          <a:r>
            <a:rPr lang="en-US" sz="1600" kern="1200" dirty="0"/>
            <a:t>: A Vision Beyond Sight</a:t>
          </a:r>
          <a:endParaRPr lang="en-IN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100% visually impaired, trained in assembling LED lights &amp; solar panels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Used ₹10,000 seed capital from Equitas to start his business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Shop value doubled to ₹20,000, earning ₹10,000/month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 model of financial independence through skill &amp; support</a:t>
          </a:r>
          <a:endParaRPr lang="en-IN" sz="1200" kern="1200" dirty="0"/>
        </a:p>
      </dsp:txBody>
      <dsp:txXfrm>
        <a:off x="3024586" y="240214"/>
        <a:ext cx="5116496" cy="1598905"/>
      </dsp:txXfrm>
    </dsp:sp>
    <dsp:sp modelId="{265884F2-C00F-4A99-9024-2D87429CA10C}">
      <dsp:nvSpPr>
        <dsp:cNvPr id="0" name=""/>
        <dsp:cNvSpPr/>
      </dsp:nvSpPr>
      <dsp:spPr>
        <a:xfrm>
          <a:off x="1409323" y="88906"/>
          <a:ext cx="1992996" cy="1678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848CD-642B-4347-8B9B-9A6A1CA86BC7}">
      <dsp:nvSpPr>
        <dsp:cNvPr id="0" name=""/>
        <dsp:cNvSpPr/>
      </dsp:nvSpPr>
      <dsp:spPr>
        <a:xfrm>
          <a:off x="2982259" y="2253058"/>
          <a:ext cx="5116496" cy="1598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992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Kavitas’s</a:t>
          </a:r>
          <a:r>
            <a:rPr lang="en-US" sz="1600" kern="1200" dirty="0"/>
            <a:t> Journey: Overcoming Adversity</a:t>
          </a:r>
          <a:endParaRPr lang="en-IN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Lost vision due to an acid attack; confined at home for years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Faced rejection from banks &amp; government schemes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Received a microfinance loan  of ₹25,000 from Equitas to restart her life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Small support measures (reciting MFI pledge, assisted mobility) enabled participation</a:t>
          </a:r>
          <a:endParaRPr lang="en-IN" sz="1200" kern="1200" dirty="0"/>
        </a:p>
      </dsp:txBody>
      <dsp:txXfrm>
        <a:off x="2982259" y="2253058"/>
        <a:ext cx="5116496" cy="1598905"/>
      </dsp:txXfrm>
    </dsp:sp>
    <dsp:sp modelId="{A8158DDA-EB9E-4CDD-9411-D7F73AE07D3D}">
      <dsp:nvSpPr>
        <dsp:cNvPr id="0" name=""/>
        <dsp:cNvSpPr/>
      </dsp:nvSpPr>
      <dsp:spPr>
        <a:xfrm>
          <a:off x="1489748" y="2033723"/>
          <a:ext cx="1823690" cy="16788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DA85-D111-40BD-BBB2-F5B0C4164645}">
      <dsp:nvSpPr>
        <dsp:cNvPr id="0" name=""/>
        <dsp:cNvSpPr/>
      </dsp:nvSpPr>
      <dsp:spPr>
        <a:xfrm>
          <a:off x="2884" y="160610"/>
          <a:ext cx="2893689" cy="2893689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249" tIns="25400" rIns="159249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Scaling Inclusion: Expand financial services to more persons with disabilities &amp; their families</a:t>
          </a:r>
          <a:endParaRPr lang="en-IN" sz="2000" kern="1200" dirty="0"/>
        </a:p>
      </dsp:txBody>
      <dsp:txXfrm>
        <a:off x="426655" y="584381"/>
        <a:ext cx="2046147" cy="2046147"/>
      </dsp:txXfrm>
    </dsp:sp>
    <dsp:sp modelId="{9FF5D211-49FC-4460-BD8B-CC2E566B58F7}">
      <dsp:nvSpPr>
        <dsp:cNvPr id="0" name=""/>
        <dsp:cNvSpPr/>
      </dsp:nvSpPr>
      <dsp:spPr>
        <a:xfrm>
          <a:off x="2317836" y="160610"/>
          <a:ext cx="2893689" cy="289368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249" tIns="25400" rIns="159249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Strengthening Impact: Conduct impact studies to refine and improve initiatives</a:t>
          </a:r>
          <a:endParaRPr lang="en-IN" sz="2000" kern="1200" dirty="0"/>
        </a:p>
      </dsp:txBody>
      <dsp:txXfrm>
        <a:off x="2741607" y="584381"/>
        <a:ext cx="2046147" cy="2046147"/>
      </dsp:txXfrm>
    </dsp:sp>
    <dsp:sp modelId="{6E5AAAA7-DACA-482A-B271-B9F537DF58E0}">
      <dsp:nvSpPr>
        <dsp:cNvPr id="0" name=""/>
        <dsp:cNvSpPr/>
      </dsp:nvSpPr>
      <dsp:spPr>
        <a:xfrm>
          <a:off x="4632788" y="160610"/>
          <a:ext cx="2893689" cy="2893689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249" tIns="25400" rIns="159249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Collaborative Growth: Share best practices with other financial institutions</a:t>
          </a:r>
          <a:endParaRPr lang="en-IN" sz="2000" kern="1200"/>
        </a:p>
      </dsp:txBody>
      <dsp:txXfrm>
        <a:off x="5056559" y="584381"/>
        <a:ext cx="2046147" cy="2046147"/>
      </dsp:txXfrm>
    </dsp:sp>
    <dsp:sp modelId="{6695DD3C-F784-4202-9A8B-0C940C99C1A1}">
      <dsp:nvSpPr>
        <dsp:cNvPr id="0" name=""/>
        <dsp:cNvSpPr/>
      </dsp:nvSpPr>
      <dsp:spPr>
        <a:xfrm>
          <a:off x="6947739" y="160610"/>
          <a:ext cx="2893689" cy="2893689"/>
        </a:xfrm>
        <a:prstGeom prst="ellipse">
          <a:avLst/>
        </a:prstGeom>
        <a:solidFill>
          <a:srgbClr val="FF99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249" tIns="25400" rIns="159249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Empowerment Beyond Finance: Continue integrating skills training &amp; community support</a:t>
          </a:r>
          <a:endParaRPr lang="en-IN" sz="2000" kern="1200" dirty="0"/>
        </a:p>
      </dsp:txBody>
      <dsp:txXfrm>
        <a:off x="7371510" y="584381"/>
        <a:ext cx="2046147" cy="204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9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Inclusive Credit &amp; Community Empowerment Model</a:t>
            </a:r>
            <a:endParaRPr lang="en-US" dirty="0"/>
          </a:p>
          <a:p>
            <a:r>
              <a:rPr lang="en-US" b="1" dirty="0"/>
              <a:t>Integrated Credit Access:</a:t>
            </a:r>
            <a:endParaRPr lang="en-US" dirty="0"/>
          </a:p>
          <a:p>
            <a:pPr lvl="1"/>
            <a:r>
              <a:rPr lang="en-US" dirty="0"/>
              <a:t>Disadvantaged groups access credit through the main program.</a:t>
            </a:r>
          </a:p>
          <a:p>
            <a:r>
              <a:rPr lang="en-US" b="1" dirty="0"/>
              <a:t>Community Outreach:</a:t>
            </a:r>
            <a:endParaRPr lang="en-US" dirty="0"/>
          </a:p>
          <a:p>
            <a:pPr lvl="1"/>
            <a:r>
              <a:rPr lang="en-US" dirty="0"/>
              <a:t>Local groups identify persons with disabilities in their neighborhoods.</a:t>
            </a:r>
          </a:p>
          <a:p>
            <a:r>
              <a:rPr lang="en-US" b="1" dirty="0"/>
              <a:t>Business Support:</a:t>
            </a:r>
            <a:endParaRPr lang="en-US" dirty="0"/>
          </a:p>
          <a:p>
            <a:pPr lvl="1"/>
            <a:r>
              <a:rPr lang="en-US" dirty="0"/>
              <a:t>Community members help pinpoint viable business opportunities and support startups.</a:t>
            </a:r>
          </a:p>
          <a:p>
            <a:r>
              <a:rPr lang="en-US" b="1" dirty="0"/>
              <a:t>Tailored Interventions:</a:t>
            </a:r>
            <a:endParaRPr lang="en-US" dirty="0"/>
          </a:p>
          <a:p>
            <a:pPr lvl="1"/>
            <a:r>
              <a:rPr lang="en-US" dirty="0"/>
              <a:t>Equitas offers loans and skill development training.</a:t>
            </a:r>
          </a:p>
          <a:p>
            <a:pPr lvl="1"/>
            <a:r>
              <a:rPr lang="en-US" dirty="0"/>
              <a:t>Local groups provide ongoing moral support.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1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4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7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4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01/03/2025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01/03/2025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Finance Without Barriers: Microfinance for an Inclusive Future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Alex </a:t>
            </a:r>
          </a:p>
          <a:p>
            <a:r>
              <a:rPr lang="en-US" dirty="0"/>
              <a:t>CSR Head of Equitas Small Finance Bank  </a:t>
            </a:r>
          </a:p>
          <a:p>
            <a:r>
              <a:rPr lang="en-US" dirty="0"/>
              <a:t>Program Director Equitas Development Initiative Trust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/>
              <a:t>India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IN" b="1" dirty="0"/>
              <a:t>Microfinance models by and for persons with disabilities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Day and Time of the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Forward: Building a Truly Inclusive Future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77"/>
              </p:ext>
            </p:extLst>
          </p:nvPr>
        </p:nvGraphicFramePr>
        <p:xfrm>
          <a:off x="1173843" y="1690688"/>
          <a:ext cx="9844314" cy="321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60715" y="5215499"/>
            <a:ext cx="980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Microfinance is not just about loans—it’s about dignity, independence, and equal opportunity. By ensuring fair and transparent financial access, we can create a world where inclusion is a reality for all</a:t>
            </a:r>
            <a:endParaRPr lang="en-IN" sz="2000" i="1" dirty="0"/>
          </a:p>
        </p:txBody>
      </p:sp>
    </p:spTree>
    <p:extLst>
      <p:ext uri="{BB962C8B-B14F-4D97-AF65-F5344CB8AC3E}">
        <p14:creationId xmlns:p14="http://schemas.microsoft.com/office/powerpoint/2010/main" val="126467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dirty="0"/>
              <a:t>About 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37" y="1690688"/>
            <a:ext cx="10056223" cy="3861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Since 2007, Equitas has empowered 15+ million beneficiaries across 10 states</a:t>
            </a:r>
          </a:p>
          <a:p>
            <a:r>
              <a:rPr lang="en-US" sz="1800" dirty="0">
                <a:latin typeface="+mn-lt"/>
              </a:rPr>
              <a:t>Inclusive Finance Impact: 1,79,105 women with disabilities have received microfinance loans</a:t>
            </a:r>
          </a:p>
          <a:p>
            <a:r>
              <a:rPr lang="en-US" sz="1800" dirty="0">
                <a:latin typeface="+mn-lt"/>
              </a:rPr>
              <a:t> Disability Breakdown: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81866886"/>
              </p:ext>
            </p:extLst>
          </p:nvPr>
        </p:nvGraphicFramePr>
        <p:xfrm>
          <a:off x="2415259" y="3430536"/>
          <a:ext cx="6889041" cy="29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did we bring about disability inclusion?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2"/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18646" r="15035" b="16706"/>
          <a:stretch/>
        </p:blipFill>
        <p:spPr>
          <a:xfrm>
            <a:off x="1475154" y="1743749"/>
            <a:ext cx="8049846" cy="41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Community &amp; Infrastructure for Inclusion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46843"/>
              </p:ext>
            </p:extLst>
          </p:nvPr>
        </p:nvGraphicFramePr>
        <p:xfrm>
          <a:off x="1244600" y="2300288"/>
          <a:ext cx="9436101" cy="401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367">
                  <a:extLst>
                    <a:ext uri="{9D8B030D-6E8A-4147-A177-3AD203B41FA5}">
                      <a16:colId xmlns:a16="http://schemas.microsoft.com/office/drawing/2014/main" val="1643657731"/>
                    </a:ext>
                  </a:extLst>
                </a:gridCol>
                <a:gridCol w="3145367">
                  <a:extLst>
                    <a:ext uri="{9D8B030D-6E8A-4147-A177-3AD203B41FA5}">
                      <a16:colId xmlns:a16="http://schemas.microsoft.com/office/drawing/2014/main" val="1126289275"/>
                    </a:ext>
                  </a:extLst>
                </a:gridCol>
                <a:gridCol w="3145367">
                  <a:extLst>
                    <a:ext uri="{9D8B030D-6E8A-4147-A177-3AD203B41FA5}">
                      <a16:colId xmlns:a16="http://schemas.microsoft.com/office/drawing/2014/main" val="480371966"/>
                    </a:ext>
                  </a:extLst>
                </a:gridCol>
              </a:tblGrid>
              <a:tr h="901830">
                <a:tc>
                  <a:txBody>
                    <a:bodyPr/>
                    <a:lstStyle/>
                    <a:p>
                      <a:pPr algn="ctr"/>
                      <a:r>
                        <a:rPr lang="en-IN" sz="3000" dirty="0"/>
                        <a:t>Opportunities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000" dirty="0"/>
                        <a:t>Challenges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000" dirty="0"/>
                        <a:t>Impact &amp; Benefits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171598"/>
                  </a:ext>
                </a:extLst>
              </a:tr>
              <a:tr h="21953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Community groups identify persons with disabilities.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Support in business selection &amp; startup.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Equitas provides loans &amp; skill training.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Ongoing moral and peer support.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Gaining buy-in from the board &amp; organization.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Convincing and motivating field staff.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Building trust with existing group members.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Encouraging groups to identify and mentor target individuals.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Boosting confidence among persons with disabilities.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Direct Benefits: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Stronger support mechanisms for the target segment.</a:t>
                      </a:r>
                    </a:p>
                    <a:p>
                      <a:r>
                        <a:rPr lang="en-US" b="1" dirty="0"/>
                        <a:t>Other Benefits: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Increased social capital at the group level.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Enhanced staff alignment with the company’s philosophy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5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4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Progressing Inclusion: Actions Taken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0951"/>
              </p:ext>
            </p:extLst>
          </p:nvPr>
        </p:nvGraphicFramePr>
        <p:xfrm>
          <a:off x="838200" y="1792518"/>
          <a:ext cx="10515600" cy="38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5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Roboto" panose="02000000000000000000"/>
              </a:rPr>
              <a:t>Impact of Financial Inclusion (UNITUS REPORT)</a:t>
            </a:r>
            <a:endParaRPr lang="en-IN" dirty="0">
              <a:latin typeface="Roboto" panose="0200000000000000000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58460"/>
              </p:ext>
            </p:extLst>
          </p:nvPr>
        </p:nvGraphicFramePr>
        <p:xfrm>
          <a:off x="838200" y="1792518"/>
          <a:ext cx="10515600" cy="38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0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Roadmap for inclusive finance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824254"/>
              </p:ext>
            </p:extLst>
          </p:nvPr>
        </p:nvGraphicFramePr>
        <p:xfrm>
          <a:off x="838200" y="1792518"/>
          <a:ext cx="10515600" cy="38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2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&amp; Opportunity: The Power of Inclusive Finance</a:t>
            </a:r>
            <a:endParaRPr lang="en-IN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179381"/>
              </p:ext>
            </p:extLst>
          </p:nvPr>
        </p:nvGraphicFramePr>
        <p:xfrm>
          <a:off x="838200" y="1792518"/>
          <a:ext cx="10515600" cy="38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Awards and Accolades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66150" y="4062413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en-IN" sz="1800" dirty="0">
                <a:latin typeface="+mn-lt"/>
              </a:rPr>
              <a:t>2014 NCDEDP Award for working group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8713252" y="3414612"/>
            <a:ext cx="3107409" cy="823912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  <a:p>
            <a:pPr algn="ctr"/>
            <a:r>
              <a:rPr lang="en-IN" sz="1800" dirty="0">
                <a:latin typeface="+mn-lt"/>
              </a:rPr>
              <a:t>Zero Project Award for Innovative Practice-Recognized for empowering women with disabilities at the UNO, Vienna ( Feb. 2017). The award was presented by Michigan Supreme Court Justice Richard Bernstein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69" y="1714725"/>
            <a:ext cx="3376612" cy="2308794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59" y="1642879"/>
            <a:ext cx="2763441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13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VDATA" val="ew0KICAiZG9jSUQiOiAiMWM5MGVmN2YtOWVlOC00MmY1LWFlOTktYzIwMTFhZTRkZDBlIg0KfQ=="/>
  <p:tag name="GVDATA0" val="(end)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835</Words>
  <Application>Microsoft Office PowerPoint</Application>
  <PresentationFormat>Widescreen</PresentationFormat>
  <Paragraphs>127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Finance Without Barriers: Microfinance for an Inclusive Future</vt:lpstr>
      <vt:lpstr>About Us</vt:lpstr>
      <vt:lpstr>How did we bring about disability inclusion? </vt:lpstr>
      <vt:lpstr>Leveraging Community &amp; Infrastructure for Inclusion</vt:lpstr>
      <vt:lpstr>Progressing Inclusion: Actions Taken</vt:lpstr>
      <vt:lpstr>Impact of Financial Inclusion (UNITUS REPORT)</vt:lpstr>
      <vt:lpstr>Roadmap for inclusive finance</vt:lpstr>
      <vt:lpstr>Resilience &amp; Opportunity: The Power of Inclusive Finance</vt:lpstr>
      <vt:lpstr>Awards and Accolades</vt:lpstr>
      <vt:lpstr>The Way Forward: Building a Truly Inclusive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John Alex</cp:lastModifiedBy>
  <cp:revision>34</cp:revision>
  <dcterms:created xsi:type="dcterms:W3CDTF">2022-12-05T13:52:15Z</dcterms:created>
  <dcterms:modified xsi:type="dcterms:W3CDTF">2025-03-01T15:10:23Z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VData">
    <vt:lpwstr>ew0KICAiZG9jSUQiOiAiMWM5MGVmN2YtOWVlOC00MmY1LWFlOTktYzIwMTFhZTRkZDBlIg0KfQ==</vt:lpwstr>
  </property>
  <property fmtid="{D5CDD505-2E9C-101B-9397-08002B2CF9AE}" pid="3" name="GVData0">
    <vt:lpwstr>(end)</vt:lpwstr>
  </property>
</Properties>
</file>