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8" r:id="rId2"/>
    <p:sldId id="259" r:id="rId3"/>
    <p:sldId id="260" r:id="rId4"/>
    <p:sldId id="261" r:id="rId5"/>
    <p:sldId id="267" r:id="rId6"/>
    <p:sldId id="262" r:id="rId7"/>
    <p:sldId id="268" r:id="rId8"/>
    <p:sldId id="269" r:id="rId9"/>
    <p:sldId id="263" r:id="rId10"/>
    <p:sldId id="270" r:id="rId11"/>
    <p:sldId id="271" r:id="rId12"/>
    <p:sldId id="264" r:id="rId13"/>
    <p:sldId id="272" r:id="rId14"/>
    <p:sldId id="273" r:id="rId15"/>
    <p:sldId id="274" r:id="rId16"/>
    <p:sldId id="275" r:id="rId17"/>
    <p:sldId id="265" r:id="rId18"/>
    <p:sldId id="2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670" autoAdjust="0"/>
    <p:restoredTop sz="75497" autoAdjust="0"/>
  </p:normalViewPr>
  <p:slideViewPr>
    <p:cSldViewPr snapToGrid="0">
      <p:cViewPr>
        <p:scale>
          <a:sx n="125" d="100"/>
          <a:sy n="125" d="100"/>
        </p:scale>
        <p:origin x="-1626" y="-666"/>
      </p:cViewPr>
      <p:guideLst/>
    </p:cSldViewPr>
  </p:slid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13/02/2024</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13/02/2024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notes here.</a:t>
            </a:r>
          </a:p>
          <a:p>
            <a:r>
              <a:rPr lang="en-US" dirty="0"/>
              <a:t>Title; First name, last name of speaker(s); Name of Organization, Name of Country, Name of Session (as written in Agenda)</a:t>
            </a:r>
          </a:p>
          <a:p>
            <a:r>
              <a:rPr lang="en-US" dirty="0"/>
              <a:t>#ZeroCon24</a:t>
            </a:r>
          </a:p>
          <a:p>
            <a:r>
              <a:rPr lang="en-US" dirty="0"/>
              <a:t>Day and Time of Session</a:t>
            </a: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Slide: presenting three points on our project and the relationship to this year’s theme of the Zero Project Conference. Point 1; Point 2; Point 3 connect together in this way. </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260333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10"/>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1881896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10"/>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2347307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9284A5B7-3009-3078-DA1C-A775027F1201}"/>
              </a:ext>
            </a:extLst>
          </p:cNvPr>
          <p:cNvSpPr>
            <a:spLocks noGrp="1"/>
          </p:cNvSpPr>
          <p:nvPr>
            <p:ph type="ftr" sz="quarter" idx="11"/>
          </p:nvPr>
        </p:nvSpPr>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3010922" cy="646331"/>
          </a:xfrm>
          <a:prstGeom prst="rect">
            <a:avLst/>
          </a:prstGeom>
          <a:noFill/>
        </p:spPr>
        <p:txBody>
          <a:bodyPr wrap="square">
            <a:spAutoFit/>
          </a:bodyPr>
          <a:lstStyle/>
          <a:p>
            <a:r>
              <a:rPr lang="en-US" sz="3600" b="1" dirty="0">
                <a:solidFill>
                  <a:srgbClr val="2B882E"/>
                </a:solidFill>
                <a:latin typeface="Arial" panose="020B0604020202020204" pitchFamily="34" charset="0"/>
                <a:cs typeface="Arial" panose="020B0604020202020204" pitchFamily="34" charset="0"/>
              </a:rPr>
              <a:t>#ZeroCon24</a:t>
            </a:r>
            <a:endParaRPr lang="en-GB" sz="3600" b="1"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13/02/2024</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13/02/2024</a:t>
            </a:fld>
            <a:endParaRPr lang="en-GB"/>
          </a:p>
        </p:txBody>
      </p:sp>
      <p:sp>
        <p:nvSpPr>
          <p:cNvPr id="5" name="Footer Placeholder 4">
            <a:extLst>
              <a:ext uri="{FF2B5EF4-FFF2-40B4-BE49-F238E27FC236}">
                <a16:creationId xmlns:a16="http://schemas.microsoft.com/office/drawing/2014/main" id="{DB28D991-9ADE-8892-D016-6590D6AF8F22}"/>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13/02/2024</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13/02/2024</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13/02/2024</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13/02/2024</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#ZeroCon23</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13/02/2024</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#ZeroCon23</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13/02/2024</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#ZeroCon23</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13/02/2024</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13/02/2024</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13/02/2024</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#ZeroCon23</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1524000" y="1122363"/>
            <a:ext cx="9144000" cy="1434024"/>
          </a:xfrm>
        </p:spPr>
        <p:txBody>
          <a:bodyPr/>
          <a:lstStyle/>
          <a:p>
            <a:r>
              <a:rPr lang="en-US" sz="7200" dirty="0"/>
              <a:t>Steps Project</a:t>
            </a:r>
            <a:endParaRPr lang="en-GB" dirty="0"/>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1524000" y="2556387"/>
            <a:ext cx="9144000" cy="2701413"/>
          </a:xfrm>
        </p:spPr>
        <p:txBody>
          <a:bodyPr>
            <a:normAutofit lnSpcReduction="10000"/>
          </a:bodyPr>
          <a:lstStyle/>
          <a:p>
            <a:r>
              <a:rPr lang="en-US" sz="2800" dirty="0"/>
              <a:t>Jamil  </a:t>
            </a:r>
            <a:r>
              <a:rPr lang="en-US" sz="2800" dirty="0" err="1"/>
              <a:t>Derbashi</a:t>
            </a:r>
            <a:endParaRPr lang="en-US" sz="2800" dirty="0"/>
          </a:p>
          <a:p>
            <a:r>
              <a:rPr lang="en-US" sz="2800" dirty="0" err="1"/>
              <a:t>Deema</a:t>
            </a:r>
            <a:r>
              <a:rPr lang="en-US" sz="2800" dirty="0"/>
              <a:t> </a:t>
            </a:r>
            <a:r>
              <a:rPr lang="en-US" sz="2800" dirty="0" err="1"/>
              <a:t>Juneidi</a:t>
            </a:r>
            <a:endParaRPr lang="en-US" sz="2800" dirty="0"/>
          </a:p>
          <a:p>
            <a:r>
              <a:rPr lang="en-US" sz="2800" dirty="0"/>
              <a:t>Palestinian Center for Communication and Development Strategies “PCCDS”</a:t>
            </a:r>
          </a:p>
          <a:p>
            <a:r>
              <a:rPr lang="en-US" sz="2800" dirty="0"/>
              <a:t>Palestine</a:t>
            </a:r>
          </a:p>
          <a:p>
            <a:r>
              <a:rPr lang="en-US" sz="2800" dirty="0"/>
              <a:t>Educational and support strategies during humanitarian crises</a:t>
            </a:r>
            <a:endParaRPr lang="en-GB" sz="2800" dirty="0"/>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3903248" y="5692088"/>
            <a:ext cx="4385503"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sz="2400" b="1" dirty="0">
                <a:latin typeface="Arial"/>
              </a:rPr>
              <a:t>Wednesday, 21 February 2024 | 16:00 - 17:20</a:t>
            </a:r>
          </a:p>
          <a:p>
            <a:pPr algn="ctr"/>
            <a:endParaRPr lang="en-US" sz="2400" b="1" dirty="0">
              <a:latin typeface="Arial"/>
            </a:endParaRPr>
          </a:p>
        </p:txBody>
      </p:sp>
      <p:sp>
        <p:nvSpPr>
          <p:cNvPr id="6" name="Footer Placeholder 5">
            <a:extLst>
              <a:ext uri="{FF2B5EF4-FFF2-40B4-BE49-F238E27FC236}">
                <a16:creationId xmlns:a16="http://schemas.microsoft.com/office/drawing/2014/main" id="{EA6B4AAB-13CC-0101-7D17-6ABAF03583F8}"/>
              </a:ext>
            </a:extLst>
          </p:cNvPr>
          <p:cNvSpPr>
            <a:spLocks noGrp="1"/>
          </p:cNvSpPr>
          <p:nvPr>
            <p:ph type="ftr" sz="quarter" idx="11"/>
          </p:nvPr>
        </p:nvSpPr>
        <p:spPr/>
        <p:txBody>
          <a:bodyPr/>
          <a:lstStyle/>
          <a:p>
            <a:r>
              <a:rPr lang="en-US" dirty="0"/>
              <a:t>#ZeroCon24</a:t>
            </a:r>
            <a:endParaRPr lang="en-GB" dirty="0"/>
          </a:p>
        </p:txBody>
      </p:sp>
      <p:sp>
        <p:nvSpPr>
          <p:cNvPr id="7" name="Slide Number Placeholder 6">
            <a:extLst>
              <a:ext uri="{FF2B5EF4-FFF2-40B4-BE49-F238E27FC236}">
                <a16:creationId xmlns:a16="http://schemas.microsoft.com/office/drawing/2014/main" id="{59DF2F47-DE12-0075-6EDB-366148F7F176}"/>
              </a:ext>
            </a:extLst>
          </p:cNvPr>
          <p:cNvSpPr>
            <a:spLocks noGrp="1"/>
          </p:cNvSpPr>
          <p:nvPr>
            <p:ph type="sldNum" sz="quarter" idx="12"/>
          </p:nvPr>
        </p:nvSpPr>
        <p:spPr/>
        <p:txBody>
          <a:bodyPr/>
          <a:lstStyle/>
          <a:p>
            <a:fld id="{1195A9E4-2CE9-4E32-BE85-7C32F0F78A6D}" type="slidenum">
              <a:rPr lang="en-GB" smtClean="0"/>
              <a:t>1</a:t>
            </a:fld>
            <a:endParaRPr lang="en-GB"/>
          </a:p>
        </p:txBody>
      </p:sp>
    </p:spTree>
    <p:extLst>
      <p:ext uri="{BB962C8B-B14F-4D97-AF65-F5344CB8AC3E}">
        <p14:creationId xmlns:p14="http://schemas.microsoft.com/office/powerpoint/2010/main" val="5437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Photos</a:t>
            </a:r>
            <a:endParaRPr lang="ar-JO" dirty="0"/>
          </a:p>
        </p:txBody>
      </p:sp>
      <p:pic>
        <p:nvPicPr>
          <p:cNvPr id="6" name="عنصر نائب للمحتوى 5" descr="a student is undergoing an eyesight test with the support of a man, another student and a man are standing by the doo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4867" y="1344059"/>
            <a:ext cx="4663399" cy="4012566"/>
          </a:xfrm>
        </p:spPr>
      </p:pic>
      <p:sp>
        <p:nvSpPr>
          <p:cNvPr id="4" name="عنصر نائب للتذييل 3"/>
          <p:cNvSpPr>
            <a:spLocks noGrp="1"/>
          </p:cNvSpPr>
          <p:nvPr>
            <p:ph type="ftr" sz="quarter" idx="11"/>
          </p:nvPr>
        </p:nvSpPr>
        <p:spPr/>
        <p:txBody>
          <a:bodyPr/>
          <a:lstStyle/>
          <a:p>
            <a:r>
              <a:rPr lang="en-US" dirty="0"/>
              <a:t>#ZeroCon24</a:t>
            </a:r>
            <a:endParaRPr lang="en-GB" dirty="0"/>
          </a:p>
        </p:txBody>
      </p:sp>
      <p:sp>
        <p:nvSpPr>
          <p:cNvPr id="5" name="عنصر نائب لرقم الشريحة 4"/>
          <p:cNvSpPr>
            <a:spLocks noGrp="1"/>
          </p:cNvSpPr>
          <p:nvPr>
            <p:ph type="sldNum" sz="quarter" idx="12"/>
          </p:nvPr>
        </p:nvSpPr>
        <p:spPr/>
        <p:txBody>
          <a:bodyPr/>
          <a:lstStyle/>
          <a:p>
            <a:fld id="{1195A9E4-2CE9-4E32-BE85-7C32F0F78A6D}" type="slidenum">
              <a:rPr lang="en-GB" smtClean="0"/>
              <a:t>10</a:t>
            </a:fld>
            <a:endParaRPr lang="en-GB"/>
          </a:p>
        </p:txBody>
      </p:sp>
      <p:pic>
        <p:nvPicPr>
          <p:cNvPr id="7" name="صورة 6" descr="six young boys are posing and smiling with a smiley man in a white lab coat"/>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14361" y="1344059"/>
            <a:ext cx="4022969" cy="4012566"/>
          </a:xfrm>
          <a:prstGeom prst="rect">
            <a:avLst/>
          </a:prstGeom>
        </p:spPr>
      </p:pic>
    </p:spTree>
    <p:extLst>
      <p:ext uri="{BB962C8B-B14F-4D97-AF65-F5344CB8AC3E}">
        <p14:creationId xmlns:p14="http://schemas.microsoft.com/office/powerpoint/2010/main" val="352360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Photos</a:t>
            </a:r>
            <a:endParaRPr lang="ar-JO" dirty="0"/>
          </a:p>
        </p:txBody>
      </p:sp>
      <p:pic>
        <p:nvPicPr>
          <p:cNvPr id="6" name="عنصر نائب للمحتوى 5" descr="8 young girls are sitting in a room that looks like an elementary school room holding paper bags and wearing glasses"/>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838200" y="1836355"/>
            <a:ext cx="5147733" cy="3860800"/>
          </a:xfrm>
        </p:spPr>
      </p:pic>
      <p:sp>
        <p:nvSpPr>
          <p:cNvPr id="4" name="عنصر نائب للتذييل 3"/>
          <p:cNvSpPr>
            <a:spLocks noGrp="1"/>
          </p:cNvSpPr>
          <p:nvPr>
            <p:ph type="ftr" sz="quarter" idx="11"/>
          </p:nvPr>
        </p:nvSpPr>
        <p:spPr/>
        <p:txBody>
          <a:bodyPr/>
          <a:lstStyle/>
          <a:p>
            <a:r>
              <a:rPr lang="en-US" dirty="0"/>
              <a:t>#ZeroCon24</a:t>
            </a:r>
            <a:endParaRPr lang="en-GB" dirty="0"/>
          </a:p>
        </p:txBody>
      </p:sp>
      <p:sp>
        <p:nvSpPr>
          <p:cNvPr id="5" name="عنصر نائب لرقم الشريحة 4"/>
          <p:cNvSpPr>
            <a:spLocks noGrp="1"/>
          </p:cNvSpPr>
          <p:nvPr>
            <p:ph type="sldNum" sz="quarter" idx="12"/>
          </p:nvPr>
        </p:nvSpPr>
        <p:spPr/>
        <p:txBody>
          <a:bodyPr/>
          <a:lstStyle/>
          <a:p>
            <a:fld id="{1195A9E4-2CE9-4E32-BE85-7C32F0F78A6D}" type="slidenum">
              <a:rPr lang="en-GB" smtClean="0"/>
              <a:t>11</a:t>
            </a:fld>
            <a:endParaRPr lang="en-GB"/>
          </a:p>
        </p:txBody>
      </p:sp>
      <p:pic>
        <p:nvPicPr>
          <p:cNvPr id="7" name="صورة 6" descr="16 young girls are sitting in a room that looks like an elementary school room holding paper bags and wearing glasses, a man and a woman are posing behind them"/>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89750" y="1836355"/>
            <a:ext cx="5147734" cy="3860800"/>
          </a:xfrm>
          <a:prstGeom prst="rect">
            <a:avLst/>
          </a:prstGeom>
        </p:spPr>
      </p:pic>
    </p:spTree>
    <p:extLst>
      <p:ext uri="{BB962C8B-B14F-4D97-AF65-F5344CB8AC3E}">
        <p14:creationId xmlns:p14="http://schemas.microsoft.com/office/powerpoint/2010/main" val="3009215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The success factors:</a:t>
            </a:r>
            <a:endParaRPr lang="ar-JO" dirty="0"/>
          </a:p>
        </p:txBody>
      </p:sp>
      <p:sp>
        <p:nvSpPr>
          <p:cNvPr id="3" name="عنصر نائب للمحتوى 2"/>
          <p:cNvSpPr>
            <a:spLocks noGrp="1"/>
          </p:cNvSpPr>
          <p:nvPr>
            <p:ph idx="1"/>
          </p:nvPr>
        </p:nvSpPr>
        <p:spPr/>
        <p:txBody>
          <a:bodyPr/>
          <a:lstStyle/>
          <a:p>
            <a:r>
              <a:rPr lang="en-US" dirty="0"/>
              <a:t>Building a strong relationship with the Education Department of the International Relief Agency</a:t>
            </a:r>
          </a:p>
          <a:p>
            <a:r>
              <a:rPr lang="en-US" dirty="0"/>
              <a:t>The relationship with school principals and teachers</a:t>
            </a:r>
          </a:p>
          <a:p>
            <a:r>
              <a:rPr lang="en-US" dirty="0"/>
              <a:t>There is a dire need for this service in camp schools</a:t>
            </a:r>
          </a:p>
          <a:p>
            <a:r>
              <a:rPr lang="en-US" dirty="0"/>
              <a:t>Parents’ cooperation</a:t>
            </a:r>
          </a:p>
          <a:p>
            <a:r>
              <a:rPr lang="en-US" dirty="0"/>
              <a:t>Extensive experience of the project crew</a:t>
            </a:r>
          </a:p>
          <a:p>
            <a:r>
              <a:rPr lang="en-US" dirty="0"/>
              <a:t> The presence of Al-</a:t>
            </a:r>
            <a:r>
              <a:rPr lang="en-US" dirty="0" err="1"/>
              <a:t>Maddad</a:t>
            </a:r>
            <a:r>
              <a:rPr lang="en-US" dirty="0"/>
              <a:t> Foundation as a main partner in the project</a:t>
            </a:r>
            <a:endParaRPr lang="ar-JO" dirty="0"/>
          </a:p>
        </p:txBody>
      </p:sp>
      <p:sp>
        <p:nvSpPr>
          <p:cNvPr id="4" name="عنصر نائب للتذييل 3"/>
          <p:cNvSpPr>
            <a:spLocks noGrp="1"/>
          </p:cNvSpPr>
          <p:nvPr>
            <p:ph type="ftr" sz="quarter" idx="11"/>
          </p:nvPr>
        </p:nvSpPr>
        <p:spPr/>
        <p:txBody>
          <a:bodyPr/>
          <a:lstStyle/>
          <a:p>
            <a:r>
              <a:rPr lang="en-US" dirty="0"/>
              <a:t>#ZeroCon24</a:t>
            </a:r>
            <a:endParaRPr lang="en-GB" dirty="0"/>
          </a:p>
        </p:txBody>
      </p:sp>
      <p:sp>
        <p:nvSpPr>
          <p:cNvPr id="5" name="عنصر نائب لرقم الشريحة 4"/>
          <p:cNvSpPr>
            <a:spLocks noGrp="1"/>
          </p:cNvSpPr>
          <p:nvPr>
            <p:ph type="sldNum" sz="quarter" idx="12"/>
          </p:nvPr>
        </p:nvSpPr>
        <p:spPr/>
        <p:txBody>
          <a:bodyPr/>
          <a:lstStyle/>
          <a:p>
            <a:fld id="{1195A9E4-2CE9-4E32-BE85-7C32F0F78A6D}" type="slidenum">
              <a:rPr lang="en-GB" smtClean="0"/>
              <a:t>12</a:t>
            </a:fld>
            <a:endParaRPr lang="en-GB"/>
          </a:p>
        </p:txBody>
      </p:sp>
    </p:spTree>
    <p:extLst>
      <p:ext uri="{BB962C8B-B14F-4D97-AF65-F5344CB8AC3E}">
        <p14:creationId xmlns:p14="http://schemas.microsoft.com/office/powerpoint/2010/main" val="195100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Photos</a:t>
            </a:r>
            <a:endParaRPr lang="ar-JO" dirty="0"/>
          </a:p>
        </p:txBody>
      </p:sp>
      <p:pic>
        <p:nvPicPr>
          <p:cNvPr id="8" name="عنصر نائب للمحتوى 7" descr="two young women, a woman, and a man, are standign behind some desks on which are many boxes with glasses. One of the young women is holding a pair of glass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720" y="1690688"/>
            <a:ext cx="5454090" cy="3542324"/>
          </a:xfrm>
        </p:spPr>
      </p:pic>
      <p:pic>
        <p:nvPicPr>
          <p:cNvPr id="9" name="صورة 8" descr="about 20 young students are posing with white paper bags in their hands and 5 adults. They seem to be in a school libra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290" y="1690688"/>
            <a:ext cx="5210127" cy="3542324"/>
          </a:xfrm>
          <a:prstGeom prst="rect">
            <a:avLst/>
          </a:prstGeom>
        </p:spPr>
      </p:pic>
      <p:sp>
        <p:nvSpPr>
          <p:cNvPr id="4" name="عنصر نائب للتذييل 3"/>
          <p:cNvSpPr>
            <a:spLocks noGrp="1"/>
          </p:cNvSpPr>
          <p:nvPr>
            <p:ph type="ftr" sz="quarter" idx="11"/>
          </p:nvPr>
        </p:nvSpPr>
        <p:spPr/>
        <p:txBody>
          <a:bodyPr/>
          <a:lstStyle/>
          <a:p>
            <a:r>
              <a:rPr lang="en-US" dirty="0"/>
              <a:t>#ZeroCon24</a:t>
            </a:r>
            <a:endParaRPr lang="en-GB" dirty="0"/>
          </a:p>
        </p:txBody>
      </p:sp>
      <p:sp>
        <p:nvSpPr>
          <p:cNvPr id="5" name="عنصر نائب لرقم الشريحة 4"/>
          <p:cNvSpPr>
            <a:spLocks noGrp="1"/>
          </p:cNvSpPr>
          <p:nvPr>
            <p:ph type="sldNum" sz="quarter" idx="12"/>
          </p:nvPr>
        </p:nvSpPr>
        <p:spPr/>
        <p:txBody>
          <a:bodyPr/>
          <a:lstStyle/>
          <a:p>
            <a:fld id="{1195A9E4-2CE9-4E32-BE85-7C32F0F78A6D}" type="slidenum">
              <a:rPr lang="en-GB" smtClean="0"/>
              <a:t>13</a:t>
            </a:fld>
            <a:endParaRPr lang="en-GB"/>
          </a:p>
        </p:txBody>
      </p:sp>
    </p:spTree>
    <p:extLst>
      <p:ext uri="{BB962C8B-B14F-4D97-AF65-F5344CB8AC3E}">
        <p14:creationId xmlns:p14="http://schemas.microsoft.com/office/powerpoint/2010/main" val="1996438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1325563"/>
          </a:xfrm>
        </p:spPr>
        <p:txBody>
          <a:bodyPr/>
          <a:lstStyle/>
          <a:p>
            <a:r>
              <a:rPr lang="en-US" dirty="0"/>
              <a:t>Photos</a:t>
            </a:r>
            <a:endParaRPr lang="ar-JO" dirty="0"/>
          </a:p>
        </p:txBody>
      </p:sp>
      <p:pic>
        <p:nvPicPr>
          <p:cNvPr id="8" name="عنصر نائب للمحتوى 7" descr="many children are standing in front of a man with a microphone who is talking to them. they seem to be outside a school"/>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33880" y="1492384"/>
            <a:ext cx="6687238" cy="4705091"/>
          </a:xfrm>
        </p:spPr>
      </p:pic>
      <p:sp>
        <p:nvSpPr>
          <p:cNvPr id="4" name="عنصر نائب للتذييل 3"/>
          <p:cNvSpPr>
            <a:spLocks noGrp="1"/>
          </p:cNvSpPr>
          <p:nvPr>
            <p:ph type="ftr" sz="quarter" idx="11"/>
          </p:nvPr>
        </p:nvSpPr>
        <p:spPr/>
        <p:txBody>
          <a:bodyPr/>
          <a:lstStyle/>
          <a:p>
            <a:r>
              <a:rPr lang="en-US" dirty="0"/>
              <a:t>#ZeroCon24</a:t>
            </a:r>
            <a:endParaRPr lang="en-GB" dirty="0"/>
          </a:p>
        </p:txBody>
      </p:sp>
      <p:sp>
        <p:nvSpPr>
          <p:cNvPr id="5" name="عنصر نائب لرقم الشريحة 4"/>
          <p:cNvSpPr>
            <a:spLocks noGrp="1"/>
          </p:cNvSpPr>
          <p:nvPr>
            <p:ph type="sldNum" sz="quarter" idx="12"/>
          </p:nvPr>
        </p:nvSpPr>
        <p:spPr/>
        <p:txBody>
          <a:bodyPr/>
          <a:lstStyle/>
          <a:p>
            <a:fld id="{1195A9E4-2CE9-4E32-BE85-7C32F0F78A6D}" type="slidenum">
              <a:rPr lang="en-GB" smtClean="0"/>
              <a:t>14</a:t>
            </a:fld>
            <a:endParaRPr lang="en-GB"/>
          </a:p>
        </p:txBody>
      </p:sp>
    </p:spTree>
    <p:extLst>
      <p:ext uri="{BB962C8B-B14F-4D97-AF65-F5344CB8AC3E}">
        <p14:creationId xmlns:p14="http://schemas.microsoft.com/office/powerpoint/2010/main" val="3050065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Photos</a:t>
            </a:r>
            <a:endParaRPr lang="ar-JO" dirty="0"/>
          </a:p>
        </p:txBody>
      </p:sp>
      <p:pic>
        <p:nvPicPr>
          <p:cNvPr id="6" name="عنصر نائب للمحتوى 5" descr="about 10 girls are posing showing a white paper bags in a classroom"/>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2494" y="1690688"/>
            <a:ext cx="5060007" cy="4456724"/>
          </a:xfrm>
        </p:spPr>
      </p:pic>
      <p:sp>
        <p:nvSpPr>
          <p:cNvPr id="4" name="عنصر نائب للتذييل 3"/>
          <p:cNvSpPr>
            <a:spLocks noGrp="1"/>
          </p:cNvSpPr>
          <p:nvPr>
            <p:ph type="ftr" sz="quarter" idx="11"/>
          </p:nvPr>
        </p:nvSpPr>
        <p:spPr/>
        <p:txBody>
          <a:bodyPr/>
          <a:lstStyle/>
          <a:p>
            <a:r>
              <a:rPr lang="en-US" dirty="0"/>
              <a:t>#ZeroCon24</a:t>
            </a:r>
            <a:endParaRPr lang="en-GB" dirty="0"/>
          </a:p>
        </p:txBody>
      </p:sp>
      <p:sp>
        <p:nvSpPr>
          <p:cNvPr id="5" name="عنصر نائب لرقم الشريحة 4"/>
          <p:cNvSpPr>
            <a:spLocks noGrp="1"/>
          </p:cNvSpPr>
          <p:nvPr>
            <p:ph type="sldNum" sz="quarter" idx="12"/>
          </p:nvPr>
        </p:nvSpPr>
        <p:spPr/>
        <p:txBody>
          <a:bodyPr/>
          <a:lstStyle/>
          <a:p>
            <a:fld id="{1195A9E4-2CE9-4E32-BE85-7C32F0F78A6D}" type="slidenum">
              <a:rPr lang="en-GB" smtClean="0"/>
              <a:t>15</a:t>
            </a:fld>
            <a:endParaRPr lang="en-GB"/>
          </a:p>
        </p:txBody>
      </p:sp>
      <p:pic>
        <p:nvPicPr>
          <p:cNvPr id="7" name="صورة 6" descr="10 to 15 young women wearing glasses are posing in a classroom in front of a banner that reads &quot; Steps, In all refugee Camp schools in the West Bank&quot;"/>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66053" y="1690688"/>
            <a:ext cx="4004861" cy="4456724"/>
          </a:xfrm>
          <a:prstGeom prst="rect">
            <a:avLst/>
          </a:prstGeom>
        </p:spPr>
      </p:pic>
    </p:spTree>
    <p:extLst>
      <p:ext uri="{BB962C8B-B14F-4D97-AF65-F5344CB8AC3E}">
        <p14:creationId xmlns:p14="http://schemas.microsoft.com/office/powerpoint/2010/main" val="3081704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Photos</a:t>
            </a:r>
            <a:endParaRPr lang="ar-JO" dirty="0"/>
          </a:p>
        </p:txBody>
      </p:sp>
      <p:pic>
        <p:nvPicPr>
          <p:cNvPr id="6" name="عنصر نائب للمحتوى 5" descr="a young woman is trying on glasses, another young woman is holding a mirror and a woman is looking at them"/>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2867" y="1792288"/>
            <a:ext cx="7809191" cy="4392670"/>
          </a:xfrm>
        </p:spPr>
      </p:pic>
      <p:sp>
        <p:nvSpPr>
          <p:cNvPr id="4" name="عنصر نائب للتذييل 3">
            <a:extLst>
              <a:ext uri="{C183D7F6-B498-43B3-948B-1728B52AA6E4}">
                <adec:decorative xmlns:adec="http://schemas.microsoft.com/office/drawing/2017/decorative" val="0"/>
              </a:ext>
            </a:extLst>
          </p:cNvPr>
          <p:cNvSpPr>
            <a:spLocks noGrp="1"/>
          </p:cNvSpPr>
          <p:nvPr>
            <p:ph type="ftr" sz="quarter" idx="11"/>
          </p:nvPr>
        </p:nvSpPr>
        <p:spPr/>
        <p:txBody>
          <a:bodyPr/>
          <a:lstStyle/>
          <a:p>
            <a:r>
              <a:rPr lang="en-US" dirty="0"/>
              <a:t>#ZeroCon24</a:t>
            </a:r>
            <a:endParaRPr lang="en-GB" dirty="0"/>
          </a:p>
        </p:txBody>
      </p:sp>
      <p:sp>
        <p:nvSpPr>
          <p:cNvPr id="5" name="عنصر نائب لرقم الشريحة 4">
            <a:extLst>
              <a:ext uri="{C183D7F6-B498-43B3-948B-1728B52AA6E4}">
                <adec:decorative xmlns:adec="http://schemas.microsoft.com/office/drawing/2017/decorative" val="0"/>
              </a:ext>
            </a:extLst>
          </p:cNvPr>
          <p:cNvSpPr>
            <a:spLocks noGrp="1"/>
          </p:cNvSpPr>
          <p:nvPr>
            <p:ph type="sldNum" sz="quarter" idx="12"/>
          </p:nvPr>
        </p:nvSpPr>
        <p:spPr/>
        <p:txBody>
          <a:bodyPr/>
          <a:lstStyle/>
          <a:p>
            <a:fld id="{1195A9E4-2CE9-4E32-BE85-7C32F0F78A6D}" type="slidenum">
              <a:rPr lang="en-GB" smtClean="0"/>
              <a:t>16</a:t>
            </a:fld>
            <a:endParaRPr lang="en-GB"/>
          </a:p>
        </p:txBody>
      </p:sp>
    </p:spTree>
    <p:extLst>
      <p:ext uri="{BB962C8B-B14F-4D97-AF65-F5344CB8AC3E}">
        <p14:creationId xmlns:p14="http://schemas.microsoft.com/office/powerpoint/2010/main" val="821879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Financing, sustainability, challenges </a:t>
            </a:r>
            <a:endParaRPr lang="ar-JO" dirty="0"/>
          </a:p>
        </p:txBody>
      </p:sp>
      <p:sp>
        <p:nvSpPr>
          <p:cNvPr id="3" name="عنصر نائب للمحتوى 2"/>
          <p:cNvSpPr>
            <a:spLocks noGrp="1"/>
          </p:cNvSpPr>
          <p:nvPr>
            <p:ph idx="1"/>
          </p:nvPr>
        </p:nvSpPr>
        <p:spPr/>
        <p:txBody>
          <a:bodyPr>
            <a:normAutofit fontScale="85000" lnSpcReduction="20000"/>
          </a:bodyPr>
          <a:lstStyle/>
          <a:p>
            <a:r>
              <a:rPr lang="en-US" dirty="0"/>
              <a:t>Funding: We obtained a grant from the Al-</a:t>
            </a:r>
            <a:r>
              <a:rPr lang="en-US" dirty="0" err="1"/>
              <a:t>Maddad</a:t>
            </a:r>
            <a:r>
              <a:rPr lang="en-US" dirty="0"/>
              <a:t> Foundation in London in the amount of 90,000 pounds to implement the project for two consecutive years.</a:t>
            </a:r>
          </a:p>
          <a:p>
            <a:r>
              <a:rPr lang="en-US" dirty="0"/>
              <a:t>Sustainability: We submitted another proposal for sustainability to the Solidarity Fund and the OPEC Fund with the aim of sustainability and expanding the scope of the project in the Gaza Strip camps.</a:t>
            </a:r>
          </a:p>
          <a:p>
            <a:r>
              <a:rPr lang="en-US" dirty="0"/>
              <a:t>Challenges</a:t>
            </a:r>
          </a:p>
          <a:p>
            <a:r>
              <a:rPr lang="en-US" dirty="0"/>
              <a:t>The widespread need in refugee camps, especially regarding glasses, as a result of the excessive use of social media devices.</a:t>
            </a:r>
          </a:p>
          <a:p>
            <a:r>
              <a:rPr lang="en-US" dirty="0"/>
              <a:t>The difficult security conditions inside the targeted Palestinian camps in the West Bank and the inability of the work team to move in the project’s target areas.</a:t>
            </a:r>
          </a:p>
          <a:p>
            <a:r>
              <a:rPr lang="en-US" dirty="0"/>
              <a:t>Repeated closures in West Bank schools</a:t>
            </a:r>
            <a:endParaRPr lang="ar-JO" dirty="0"/>
          </a:p>
        </p:txBody>
      </p:sp>
      <p:sp>
        <p:nvSpPr>
          <p:cNvPr id="4" name="عنصر نائب للتذييل 3"/>
          <p:cNvSpPr>
            <a:spLocks noGrp="1"/>
          </p:cNvSpPr>
          <p:nvPr>
            <p:ph type="ftr" sz="quarter" idx="11"/>
          </p:nvPr>
        </p:nvSpPr>
        <p:spPr/>
        <p:txBody>
          <a:bodyPr/>
          <a:lstStyle/>
          <a:p>
            <a:r>
              <a:rPr lang="en-US" dirty="0"/>
              <a:t>#ZeroCon24</a:t>
            </a:r>
            <a:endParaRPr lang="en-GB" dirty="0"/>
          </a:p>
        </p:txBody>
      </p:sp>
      <p:sp>
        <p:nvSpPr>
          <p:cNvPr id="5" name="عنصر نائب لرقم الشريحة 4"/>
          <p:cNvSpPr>
            <a:spLocks noGrp="1"/>
          </p:cNvSpPr>
          <p:nvPr>
            <p:ph type="sldNum" sz="quarter" idx="12"/>
          </p:nvPr>
        </p:nvSpPr>
        <p:spPr/>
        <p:txBody>
          <a:bodyPr/>
          <a:lstStyle/>
          <a:p>
            <a:fld id="{1195A9E4-2CE9-4E32-BE85-7C32F0F78A6D}" type="slidenum">
              <a:rPr lang="en-GB" smtClean="0"/>
              <a:t>17</a:t>
            </a:fld>
            <a:endParaRPr lang="en-GB"/>
          </a:p>
        </p:txBody>
      </p:sp>
    </p:spTree>
    <p:extLst>
      <p:ext uri="{BB962C8B-B14F-4D97-AF65-F5344CB8AC3E}">
        <p14:creationId xmlns:p14="http://schemas.microsoft.com/office/powerpoint/2010/main" val="517324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 The next steps for the project </a:t>
            </a:r>
            <a:br>
              <a:rPr lang="en-US" dirty="0"/>
            </a:br>
            <a:endParaRPr lang="ar-JO" dirty="0"/>
          </a:p>
        </p:txBody>
      </p:sp>
      <p:sp>
        <p:nvSpPr>
          <p:cNvPr id="3" name="عنصر نائب للمحتوى 2"/>
          <p:cNvSpPr>
            <a:spLocks noGrp="1"/>
          </p:cNvSpPr>
          <p:nvPr>
            <p:ph idx="1"/>
          </p:nvPr>
        </p:nvSpPr>
        <p:spPr/>
        <p:txBody>
          <a:bodyPr/>
          <a:lstStyle/>
          <a:p>
            <a:r>
              <a:rPr lang="en-US" dirty="0"/>
              <a:t>Improving education for students in refugee camps in the Gaza Strip and replicating the project methodology after it has proven its effectiveness and achieved results</a:t>
            </a:r>
          </a:p>
          <a:p>
            <a:r>
              <a:rPr lang="en-US" dirty="0"/>
              <a:t>Establishing the first school for teaching the deaf in Palestine, which will be located in the city of Hebron</a:t>
            </a:r>
            <a:endParaRPr lang="ar-JO" dirty="0"/>
          </a:p>
        </p:txBody>
      </p:sp>
      <p:sp>
        <p:nvSpPr>
          <p:cNvPr id="4" name="عنصر نائب للتذييل 3"/>
          <p:cNvSpPr>
            <a:spLocks noGrp="1"/>
          </p:cNvSpPr>
          <p:nvPr>
            <p:ph type="ftr" sz="quarter" idx="11"/>
          </p:nvPr>
        </p:nvSpPr>
        <p:spPr/>
        <p:txBody>
          <a:bodyPr/>
          <a:lstStyle/>
          <a:p>
            <a:r>
              <a:rPr lang="en-US" dirty="0"/>
              <a:t>#ZeroCon24</a:t>
            </a:r>
            <a:endParaRPr lang="en-GB" dirty="0"/>
          </a:p>
        </p:txBody>
      </p:sp>
      <p:sp>
        <p:nvSpPr>
          <p:cNvPr id="5" name="عنصر نائب لرقم الشريحة 4"/>
          <p:cNvSpPr>
            <a:spLocks noGrp="1"/>
          </p:cNvSpPr>
          <p:nvPr>
            <p:ph type="sldNum" sz="quarter" idx="12"/>
          </p:nvPr>
        </p:nvSpPr>
        <p:spPr/>
        <p:txBody>
          <a:bodyPr/>
          <a:lstStyle/>
          <a:p>
            <a:fld id="{1195A9E4-2CE9-4E32-BE85-7C32F0F78A6D}" type="slidenum">
              <a:rPr lang="en-GB" smtClean="0"/>
              <a:t>18</a:t>
            </a:fld>
            <a:endParaRPr lang="en-GB"/>
          </a:p>
        </p:txBody>
      </p:sp>
    </p:spTree>
    <p:extLst>
      <p:ext uri="{BB962C8B-B14F-4D97-AF65-F5344CB8AC3E}">
        <p14:creationId xmlns:p14="http://schemas.microsoft.com/office/powerpoint/2010/main" val="2995399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lstStyle/>
          <a:p>
            <a:r>
              <a:rPr lang="en-US" dirty="0"/>
              <a:t>Short background of our organization and project </a:t>
            </a:r>
            <a:endParaRPr lang="en-GB" dirty="0"/>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p:txBody>
          <a:bodyPr>
            <a:normAutofit fontScale="92500" lnSpcReduction="10000"/>
          </a:bodyPr>
          <a:lstStyle/>
          <a:p>
            <a:r>
              <a:rPr lang="en-US" dirty="0"/>
              <a:t>A Palestinian non-governmental organization co-founded by representatives of people with hearing and visual disabilities that aims primarily to protect human rights based on international and national law and the goals of the Sustainable Development Plan “Fourth Goal”</a:t>
            </a:r>
          </a:p>
          <a:p>
            <a:r>
              <a:rPr lang="en-US" dirty="0"/>
              <a:t>PCCDS holds the following awards</a:t>
            </a:r>
          </a:p>
          <a:p>
            <a:r>
              <a:rPr lang="en-US" dirty="0"/>
              <a:t> King Abdullah Award for Youth Creativity and Achievement</a:t>
            </a:r>
          </a:p>
          <a:p>
            <a:r>
              <a:rPr lang="en-US" dirty="0"/>
              <a:t>Award from the League of Arab States</a:t>
            </a:r>
          </a:p>
          <a:p>
            <a:r>
              <a:rPr lang="en-US" dirty="0" err="1"/>
              <a:t>Ashoka</a:t>
            </a:r>
            <a:r>
              <a:rPr lang="en-US" dirty="0"/>
              <a:t> International Award</a:t>
            </a:r>
          </a:p>
          <a:p>
            <a:r>
              <a:rPr lang="en-US" dirty="0"/>
              <a:t>Saudi Ministry of Foreign Affairs Award</a:t>
            </a: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2</a:t>
            </a:fld>
            <a:endParaRPr lang="en-GB"/>
          </a:p>
        </p:txBody>
      </p:sp>
    </p:spTree>
    <p:extLst>
      <p:ext uri="{BB962C8B-B14F-4D97-AF65-F5344CB8AC3E}">
        <p14:creationId xmlns:p14="http://schemas.microsoft.com/office/powerpoint/2010/main" val="205623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About the Project</a:t>
            </a:r>
            <a:endParaRPr lang="ar-JO" dirty="0"/>
          </a:p>
        </p:txBody>
      </p:sp>
      <p:sp>
        <p:nvSpPr>
          <p:cNvPr id="3" name="عنصر نائب للمحتوى 2"/>
          <p:cNvSpPr>
            <a:spLocks noGrp="1"/>
          </p:cNvSpPr>
          <p:nvPr>
            <p:ph idx="1"/>
          </p:nvPr>
        </p:nvSpPr>
        <p:spPr/>
        <p:txBody>
          <a:bodyPr>
            <a:normAutofit lnSpcReduction="10000"/>
          </a:bodyPr>
          <a:lstStyle/>
          <a:p>
            <a:r>
              <a:rPr lang="en-US" dirty="0"/>
              <a:t>Steps project</a:t>
            </a:r>
          </a:p>
          <a:p>
            <a:endParaRPr lang="en-US" dirty="0"/>
          </a:p>
          <a:p>
            <a:r>
              <a:rPr lang="en-US" dirty="0"/>
              <a:t>Improving the achievement and social integration of students with hearing and visual disabilities in UNRWA refugee camp schools in the West Bank, which number 19 camps and have 62 schools. The number of targeted students who suffer from hearing and visual disabilities is 1,900 male and female students, who suffer from a decline in achievement and integration and high dropout rates. Because of disabilities, as indicated by the records of the targeted schools</a:t>
            </a:r>
            <a:endParaRPr lang="ar-JO" dirty="0"/>
          </a:p>
        </p:txBody>
      </p:sp>
      <p:sp>
        <p:nvSpPr>
          <p:cNvPr id="4" name="عنصر نائب للتذييل 3"/>
          <p:cNvSpPr>
            <a:spLocks noGrp="1"/>
          </p:cNvSpPr>
          <p:nvPr>
            <p:ph type="ftr" sz="quarter" idx="11"/>
          </p:nvPr>
        </p:nvSpPr>
        <p:spPr/>
        <p:txBody>
          <a:bodyPr/>
          <a:lstStyle/>
          <a:p>
            <a:r>
              <a:rPr lang="en-US" dirty="0"/>
              <a:t>#ZeroCon24</a:t>
            </a:r>
            <a:endParaRPr lang="en-GB" dirty="0"/>
          </a:p>
        </p:txBody>
      </p:sp>
      <p:sp>
        <p:nvSpPr>
          <p:cNvPr id="5" name="عنصر نائب لرقم الشريحة 4"/>
          <p:cNvSpPr>
            <a:spLocks noGrp="1"/>
          </p:cNvSpPr>
          <p:nvPr>
            <p:ph type="sldNum" sz="quarter" idx="12"/>
          </p:nvPr>
        </p:nvSpPr>
        <p:spPr/>
        <p:txBody>
          <a:bodyPr/>
          <a:lstStyle/>
          <a:p>
            <a:fld id="{1195A9E4-2CE9-4E32-BE85-7C32F0F78A6D}" type="slidenum">
              <a:rPr lang="en-GB" smtClean="0"/>
              <a:t>3</a:t>
            </a:fld>
            <a:endParaRPr lang="en-GB"/>
          </a:p>
        </p:txBody>
      </p:sp>
    </p:spTree>
    <p:extLst>
      <p:ext uri="{BB962C8B-B14F-4D97-AF65-F5344CB8AC3E}">
        <p14:creationId xmlns:p14="http://schemas.microsoft.com/office/powerpoint/2010/main" val="4109402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•The essence of our project </a:t>
            </a:r>
            <a:endParaRPr lang="ar-JO" dirty="0"/>
          </a:p>
        </p:txBody>
      </p:sp>
      <p:sp>
        <p:nvSpPr>
          <p:cNvPr id="3" name="عنصر نائب للمحتوى 2"/>
          <p:cNvSpPr>
            <a:spLocks noGrp="1"/>
          </p:cNvSpPr>
          <p:nvPr>
            <p:ph idx="1"/>
          </p:nvPr>
        </p:nvSpPr>
        <p:spPr/>
        <p:txBody>
          <a:bodyPr>
            <a:normAutofit fontScale="70000" lnSpcReduction="20000"/>
          </a:bodyPr>
          <a:lstStyle/>
          <a:p>
            <a:r>
              <a:rPr lang="en-US" sz="2600" dirty="0"/>
              <a:t>Activities that were implemented during the project journey</a:t>
            </a:r>
          </a:p>
          <a:p>
            <a:r>
              <a:rPr lang="en-US" sz="2600" dirty="0"/>
              <a:t>Preparatory study to determine the target groups and their needs</a:t>
            </a:r>
          </a:p>
          <a:p>
            <a:r>
              <a:rPr lang="en-US" sz="2600" dirty="0"/>
              <a:t>Forming a project team consisting of specialists in hearing, vision and education for people with disabilities</a:t>
            </a:r>
          </a:p>
          <a:p>
            <a:r>
              <a:rPr lang="en-US" sz="2600" dirty="0"/>
              <a:t>Comprehensive field examinations within schools using the latest technological means</a:t>
            </a:r>
          </a:p>
          <a:p>
            <a:r>
              <a:rPr lang="en-US" sz="2600" dirty="0"/>
              <a:t>Providing students with 743 glasses and 211 hearing aids</a:t>
            </a:r>
          </a:p>
          <a:p>
            <a:r>
              <a:rPr lang="en-US" sz="2600" dirty="0"/>
              <a:t>Training teachers on the mechanisms of inclusive education, emotional education, and active education to transfer experiences while working with the targeted students</a:t>
            </a:r>
          </a:p>
          <a:p>
            <a:r>
              <a:rPr lang="en-US" sz="2600" dirty="0"/>
              <a:t>Training counselors on mechanisms for community integration for students with hearing and visual disabilities</a:t>
            </a:r>
          </a:p>
          <a:p>
            <a:r>
              <a:rPr lang="en-US" sz="2600" dirty="0"/>
              <a:t>Active learning activities to raise the achievement rate</a:t>
            </a:r>
          </a:p>
          <a:p>
            <a:r>
              <a:rPr lang="en-US" sz="2600" dirty="0"/>
              <a:t>Community integration activities in the school, classroom and community</a:t>
            </a:r>
          </a:p>
          <a:p>
            <a:r>
              <a:rPr lang="en-US" dirty="0"/>
              <a:t>Final evaluation</a:t>
            </a:r>
            <a:endParaRPr lang="ar-JO" dirty="0"/>
          </a:p>
        </p:txBody>
      </p:sp>
      <p:sp>
        <p:nvSpPr>
          <p:cNvPr id="4" name="عنصر نائب للتذييل 3"/>
          <p:cNvSpPr>
            <a:spLocks noGrp="1"/>
          </p:cNvSpPr>
          <p:nvPr>
            <p:ph type="ftr" sz="quarter" idx="11"/>
          </p:nvPr>
        </p:nvSpPr>
        <p:spPr/>
        <p:txBody>
          <a:bodyPr/>
          <a:lstStyle/>
          <a:p>
            <a:r>
              <a:rPr lang="en-US" dirty="0"/>
              <a:t>#ZeroCon24</a:t>
            </a:r>
            <a:endParaRPr lang="en-GB" dirty="0"/>
          </a:p>
        </p:txBody>
      </p:sp>
      <p:sp>
        <p:nvSpPr>
          <p:cNvPr id="5" name="عنصر نائب لرقم الشريحة 4"/>
          <p:cNvSpPr>
            <a:spLocks noGrp="1"/>
          </p:cNvSpPr>
          <p:nvPr>
            <p:ph type="sldNum" sz="quarter" idx="12"/>
          </p:nvPr>
        </p:nvSpPr>
        <p:spPr/>
        <p:txBody>
          <a:bodyPr/>
          <a:lstStyle/>
          <a:p>
            <a:fld id="{1195A9E4-2CE9-4E32-BE85-7C32F0F78A6D}" type="slidenum">
              <a:rPr lang="en-GB" smtClean="0"/>
              <a:t>4</a:t>
            </a:fld>
            <a:endParaRPr lang="en-GB"/>
          </a:p>
        </p:txBody>
      </p:sp>
    </p:spTree>
    <p:extLst>
      <p:ext uri="{BB962C8B-B14F-4D97-AF65-F5344CB8AC3E}">
        <p14:creationId xmlns:p14="http://schemas.microsoft.com/office/powerpoint/2010/main" val="3596302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Photos</a:t>
            </a:r>
            <a:endParaRPr lang="ar-JO" dirty="0"/>
          </a:p>
        </p:txBody>
      </p:sp>
      <p:pic>
        <p:nvPicPr>
          <p:cNvPr id="6" name="عنصر نائب للمحتوى 5" descr="A group of people in a room"/>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668764" y="1690688"/>
            <a:ext cx="5147733" cy="3860800"/>
          </a:xfrm>
        </p:spPr>
      </p:pic>
      <p:sp>
        <p:nvSpPr>
          <p:cNvPr id="4" name="عنصر نائب للتذييل 3"/>
          <p:cNvSpPr>
            <a:spLocks noGrp="1"/>
          </p:cNvSpPr>
          <p:nvPr>
            <p:ph type="ftr" sz="quarter" idx="11"/>
          </p:nvPr>
        </p:nvSpPr>
        <p:spPr/>
        <p:txBody>
          <a:bodyPr/>
          <a:lstStyle/>
          <a:p>
            <a:r>
              <a:rPr lang="en-US" dirty="0"/>
              <a:t>#ZeroCon24</a:t>
            </a:r>
            <a:endParaRPr lang="en-GB" dirty="0"/>
          </a:p>
        </p:txBody>
      </p:sp>
      <p:sp>
        <p:nvSpPr>
          <p:cNvPr id="5" name="عنصر نائب لرقم الشريحة 4"/>
          <p:cNvSpPr>
            <a:spLocks noGrp="1"/>
          </p:cNvSpPr>
          <p:nvPr>
            <p:ph type="sldNum" sz="quarter" idx="12"/>
          </p:nvPr>
        </p:nvSpPr>
        <p:spPr/>
        <p:txBody>
          <a:bodyPr/>
          <a:lstStyle/>
          <a:p>
            <a:fld id="{1195A9E4-2CE9-4E32-BE85-7C32F0F78A6D}" type="slidenum">
              <a:rPr lang="en-GB" smtClean="0"/>
              <a:t>5</a:t>
            </a:fld>
            <a:endParaRPr lang="en-GB"/>
          </a:p>
        </p:txBody>
      </p:sp>
      <p:pic>
        <p:nvPicPr>
          <p:cNvPr id="7" name="صورة 6" descr="A person and person sitting at a table us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1" y="1690687"/>
            <a:ext cx="5707666" cy="3860801"/>
          </a:xfrm>
          <a:prstGeom prst="rect">
            <a:avLst/>
          </a:prstGeom>
        </p:spPr>
      </p:pic>
    </p:spTree>
    <p:extLst>
      <p:ext uri="{BB962C8B-B14F-4D97-AF65-F5344CB8AC3E}">
        <p14:creationId xmlns:p14="http://schemas.microsoft.com/office/powerpoint/2010/main" val="2707908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The innovative aspect </a:t>
            </a:r>
            <a:endParaRPr lang="ar-JO" dirty="0"/>
          </a:p>
        </p:txBody>
      </p:sp>
      <p:sp>
        <p:nvSpPr>
          <p:cNvPr id="3" name="عنصر نائب للمحتوى 2"/>
          <p:cNvSpPr>
            <a:spLocks noGrp="1"/>
          </p:cNvSpPr>
          <p:nvPr>
            <p:ph idx="1"/>
          </p:nvPr>
        </p:nvSpPr>
        <p:spPr/>
        <p:txBody>
          <a:bodyPr>
            <a:normAutofit fontScale="92500" lnSpcReduction="20000"/>
          </a:bodyPr>
          <a:lstStyle/>
          <a:p>
            <a:r>
              <a:rPr lang="en-US" dirty="0"/>
              <a:t>Launching the first mobile eye and ear health clinic that operates in refugee camp schools and is equipped with the latest technologies necessary to conduct examinations.</a:t>
            </a:r>
          </a:p>
          <a:p>
            <a:r>
              <a:rPr lang="en-US" dirty="0"/>
              <a:t>Conducting examinations for students within their schools, which contributed to raising the participation rate</a:t>
            </a:r>
          </a:p>
          <a:p>
            <a:r>
              <a:rPr lang="en-US" dirty="0"/>
              <a:t>Giving students opportunities to choose the appropriate eyeglass frame, knowing that we prepare more than 100 types of frames for each school</a:t>
            </a:r>
          </a:p>
          <a:p>
            <a:r>
              <a:rPr lang="en-US" dirty="0"/>
              <a:t>Providing students with glasses and headphones according to the highest quality standards from the Palestinian Ministry of Health</a:t>
            </a:r>
          </a:p>
          <a:p>
            <a:r>
              <a:rPr lang="en-US" dirty="0"/>
              <a:t>Rehabilitation of gardens equipped with all the games used in integration activities and improving achievement, “a garden in every complex.”</a:t>
            </a:r>
            <a:endParaRPr lang="ar-JO" dirty="0"/>
          </a:p>
        </p:txBody>
      </p:sp>
      <p:sp>
        <p:nvSpPr>
          <p:cNvPr id="4" name="عنصر نائب للتذييل 3"/>
          <p:cNvSpPr>
            <a:spLocks noGrp="1"/>
          </p:cNvSpPr>
          <p:nvPr>
            <p:ph type="ftr" sz="quarter" idx="11"/>
          </p:nvPr>
        </p:nvSpPr>
        <p:spPr/>
        <p:txBody>
          <a:bodyPr/>
          <a:lstStyle/>
          <a:p>
            <a:r>
              <a:rPr lang="en-US" dirty="0"/>
              <a:t>#ZeroCon24</a:t>
            </a:r>
            <a:endParaRPr lang="en-GB" dirty="0"/>
          </a:p>
        </p:txBody>
      </p:sp>
      <p:sp>
        <p:nvSpPr>
          <p:cNvPr id="5" name="عنصر نائب لرقم الشريحة 4"/>
          <p:cNvSpPr>
            <a:spLocks noGrp="1"/>
          </p:cNvSpPr>
          <p:nvPr>
            <p:ph type="sldNum" sz="quarter" idx="12"/>
          </p:nvPr>
        </p:nvSpPr>
        <p:spPr/>
        <p:txBody>
          <a:bodyPr/>
          <a:lstStyle/>
          <a:p>
            <a:fld id="{1195A9E4-2CE9-4E32-BE85-7C32F0F78A6D}" type="slidenum">
              <a:rPr lang="en-GB" smtClean="0"/>
              <a:t>6</a:t>
            </a:fld>
            <a:endParaRPr lang="en-GB"/>
          </a:p>
        </p:txBody>
      </p:sp>
    </p:spTree>
    <p:extLst>
      <p:ext uri="{BB962C8B-B14F-4D97-AF65-F5344CB8AC3E}">
        <p14:creationId xmlns:p14="http://schemas.microsoft.com/office/powerpoint/2010/main" val="834491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Photos</a:t>
            </a:r>
            <a:endParaRPr lang="ar-JO" dirty="0"/>
          </a:p>
        </p:txBody>
      </p:sp>
      <p:pic>
        <p:nvPicPr>
          <p:cNvPr id="6" name="عنصر نائب للمحتوى 5" descr="A white van with text written in arabic: &quot;mobile clinic for ear and eye health&quo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4770" y="1792288"/>
            <a:ext cx="5434304" cy="3506825"/>
          </a:xfrm>
        </p:spPr>
      </p:pic>
      <p:sp>
        <p:nvSpPr>
          <p:cNvPr id="4" name="عنصر نائب للتذييل 3"/>
          <p:cNvSpPr>
            <a:spLocks noGrp="1"/>
          </p:cNvSpPr>
          <p:nvPr>
            <p:ph type="ftr" sz="quarter" idx="11"/>
          </p:nvPr>
        </p:nvSpPr>
        <p:spPr/>
        <p:txBody>
          <a:bodyPr/>
          <a:lstStyle/>
          <a:p>
            <a:r>
              <a:rPr lang="en-US" dirty="0"/>
              <a:t>#ZeroCon24</a:t>
            </a:r>
            <a:endParaRPr lang="en-GB" dirty="0"/>
          </a:p>
        </p:txBody>
      </p:sp>
      <p:sp>
        <p:nvSpPr>
          <p:cNvPr id="5" name="عنصر نائب لرقم الشريحة 4"/>
          <p:cNvSpPr>
            <a:spLocks noGrp="1"/>
          </p:cNvSpPr>
          <p:nvPr>
            <p:ph type="sldNum" sz="quarter" idx="12"/>
          </p:nvPr>
        </p:nvSpPr>
        <p:spPr/>
        <p:txBody>
          <a:bodyPr/>
          <a:lstStyle/>
          <a:p>
            <a:fld id="{1195A9E4-2CE9-4E32-BE85-7C32F0F78A6D}" type="slidenum">
              <a:rPr lang="en-GB" smtClean="0"/>
              <a:t>7</a:t>
            </a:fld>
            <a:endParaRPr lang="en-GB"/>
          </a:p>
        </p:txBody>
      </p:sp>
      <p:pic>
        <p:nvPicPr>
          <p:cNvPr id="7" name="صورة 6" descr="two students sitting in a room undergoing eyesight tests with a man in a white lab coat and a man sitting at a desk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093" y="1792288"/>
            <a:ext cx="5537812" cy="3605977"/>
          </a:xfrm>
          <a:prstGeom prst="rect">
            <a:avLst/>
          </a:prstGeom>
        </p:spPr>
      </p:pic>
    </p:spTree>
    <p:extLst>
      <p:ext uri="{BB962C8B-B14F-4D97-AF65-F5344CB8AC3E}">
        <p14:creationId xmlns:p14="http://schemas.microsoft.com/office/powerpoint/2010/main" val="1407546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71251" y="365124"/>
            <a:ext cx="10515600" cy="1325563"/>
          </a:xfrm>
        </p:spPr>
        <p:txBody>
          <a:bodyPr/>
          <a:lstStyle/>
          <a:p>
            <a:r>
              <a:rPr lang="en-US" dirty="0"/>
              <a:t>Photos</a:t>
            </a:r>
            <a:endParaRPr lang="ar-JO" dirty="0"/>
          </a:p>
        </p:txBody>
      </p:sp>
      <p:pic>
        <p:nvPicPr>
          <p:cNvPr id="6" name="عنصر نائب للمحتوى 5" descr="a student sitting at a desk and undergoing a hearing test, a man is sitting at the desk monitoring the test on a device"/>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1459735" y="1690687"/>
            <a:ext cx="3735637" cy="4290459"/>
          </a:xfrm>
        </p:spPr>
      </p:pic>
      <p:sp>
        <p:nvSpPr>
          <p:cNvPr id="4" name="عنصر نائب للتذييل 3"/>
          <p:cNvSpPr>
            <a:spLocks noGrp="1"/>
          </p:cNvSpPr>
          <p:nvPr>
            <p:ph type="ftr" sz="quarter" idx="11"/>
          </p:nvPr>
        </p:nvSpPr>
        <p:spPr/>
        <p:txBody>
          <a:bodyPr/>
          <a:lstStyle/>
          <a:p>
            <a:r>
              <a:rPr lang="en-US" dirty="0"/>
              <a:t>#ZeroCon24</a:t>
            </a:r>
            <a:endParaRPr lang="en-GB" dirty="0"/>
          </a:p>
        </p:txBody>
      </p:sp>
      <p:sp>
        <p:nvSpPr>
          <p:cNvPr id="5" name="عنصر نائب لرقم الشريحة 4"/>
          <p:cNvSpPr>
            <a:spLocks noGrp="1"/>
          </p:cNvSpPr>
          <p:nvPr>
            <p:ph type="sldNum" sz="quarter" idx="12"/>
          </p:nvPr>
        </p:nvSpPr>
        <p:spPr/>
        <p:txBody>
          <a:bodyPr/>
          <a:lstStyle/>
          <a:p>
            <a:fld id="{1195A9E4-2CE9-4E32-BE85-7C32F0F78A6D}" type="slidenum">
              <a:rPr lang="en-GB" smtClean="0"/>
              <a:t>8</a:t>
            </a:fld>
            <a:endParaRPr lang="en-GB"/>
          </a:p>
        </p:txBody>
      </p:sp>
      <p:pic>
        <p:nvPicPr>
          <p:cNvPr id="7" name="صورة 6" descr="in a classroom, one student is undergoing an eyesight test while the other is trying on glasses, helped by two men. Other students are waiting by the do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856" y="1690687"/>
            <a:ext cx="4450814" cy="4290459"/>
          </a:xfrm>
          <a:prstGeom prst="rect">
            <a:avLst/>
          </a:prstGeom>
        </p:spPr>
      </p:pic>
    </p:spTree>
    <p:extLst>
      <p:ext uri="{BB962C8B-B14F-4D97-AF65-F5344CB8AC3E}">
        <p14:creationId xmlns:p14="http://schemas.microsoft.com/office/powerpoint/2010/main" val="410555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 The impact created </a:t>
            </a:r>
            <a:br>
              <a:rPr lang="en-US" dirty="0"/>
            </a:br>
            <a:endParaRPr lang="ar-JO" dirty="0"/>
          </a:p>
        </p:txBody>
      </p:sp>
      <p:sp>
        <p:nvSpPr>
          <p:cNvPr id="3" name="عنصر نائب للمحتوى 2"/>
          <p:cNvSpPr>
            <a:spLocks noGrp="1"/>
          </p:cNvSpPr>
          <p:nvPr>
            <p:ph idx="1"/>
          </p:nvPr>
        </p:nvSpPr>
        <p:spPr/>
        <p:txBody>
          <a:bodyPr/>
          <a:lstStyle/>
          <a:p>
            <a:r>
              <a:rPr lang="en-US" dirty="0"/>
              <a:t>Raising the achievement rate of targeted students with hearing and visual disabilities from 27% to 56% so far.</a:t>
            </a:r>
          </a:p>
          <a:p>
            <a:r>
              <a:rPr lang="en-US" dirty="0"/>
              <a:t>Raising the integration rate of students in school and society from 16% to 67% so far</a:t>
            </a:r>
          </a:p>
          <a:p>
            <a:r>
              <a:rPr lang="en-US" dirty="0"/>
              <a:t>Reducing dropout among students with hearing and visual disabilities.</a:t>
            </a:r>
          </a:p>
          <a:p>
            <a:r>
              <a:rPr lang="en-US" dirty="0"/>
              <a:t>Adopting an inclusive education approach in the targeted schools</a:t>
            </a:r>
            <a:endParaRPr lang="ar-JO" dirty="0"/>
          </a:p>
        </p:txBody>
      </p:sp>
      <p:sp>
        <p:nvSpPr>
          <p:cNvPr id="4" name="عنصر نائب للتذييل 3"/>
          <p:cNvSpPr>
            <a:spLocks noGrp="1"/>
          </p:cNvSpPr>
          <p:nvPr>
            <p:ph type="ftr" sz="quarter" idx="11"/>
          </p:nvPr>
        </p:nvSpPr>
        <p:spPr/>
        <p:txBody>
          <a:bodyPr/>
          <a:lstStyle/>
          <a:p>
            <a:r>
              <a:rPr lang="en-US" dirty="0"/>
              <a:t>#ZeroCon24</a:t>
            </a:r>
            <a:endParaRPr lang="en-GB" dirty="0"/>
          </a:p>
        </p:txBody>
      </p:sp>
      <p:sp>
        <p:nvSpPr>
          <p:cNvPr id="5" name="عنصر نائب لرقم الشريحة 4"/>
          <p:cNvSpPr>
            <a:spLocks noGrp="1"/>
          </p:cNvSpPr>
          <p:nvPr>
            <p:ph type="sldNum" sz="quarter" idx="12"/>
          </p:nvPr>
        </p:nvSpPr>
        <p:spPr/>
        <p:txBody>
          <a:bodyPr/>
          <a:lstStyle/>
          <a:p>
            <a:fld id="{1195A9E4-2CE9-4E32-BE85-7C32F0F78A6D}" type="slidenum">
              <a:rPr lang="en-GB" smtClean="0"/>
              <a:t>9</a:t>
            </a:fld>
            <a:endParaRPr lang="en-GB"/>
          </a:p>
        </p:txBody>
      </p:sp>
    </p:spTree>
    <p:extLst>
      <p:ext uri="{BB962C8B-B14F-4D97-AF65-F5344CB8AC3E}">
        <p14:creationId xmlns:p14="http://schemas.microsoft.com/office/powerpoint/2010/main" val="1752992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861</Words>
  <Application>Microsoft Office PowerPoint</Application>
  <PresentationFormat>Widescreen</PresentationFormat>
  <Paragraphs>111</Paragraphs>
  <Slides>18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Steps Project</vt:lpstr>
      <vt:lpstr>Short background of our organization and project </vt:lpstr>
      <vt:lpstr>About the Project</vt:lpstr>
      <vt:lpstr>•The essence of our project </vt:lpstr>
      <vt:lpstr>Photos</vt:lpstr>
      <vt:lpstr>The innovative aspect </vt:lpstr>
      <vt:lpstr>Photos</vt:lpstr>
      <vt:lpstr>Photos</vt:lpstr>
      <vt:lpstr>• The impact created  </vt:lpstr>
      <vt:lpstr>Photos</vt:lpstr>
      <vt:lpstr>Photos</vt:lpstr>
      <vt:lpstr>The success factors:</vt:lpstr>
      <vt:lpstr>Photos</vt:lpstr>
      <vt:lpstr>Photos</vt:lpstr>
      <vt:lpstr>Photos</vt:lpstr>
      <vt:lpstr>Photos</vt:lpstr>
      <vt:lpstr>Financing, sustainability, challenges </vt:lpstr>
      <vt:lpstr>• The next steps for the project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Maria Chiara Franco | Zeroproject</cp:lastModifiedBy>
  <cp:revision>24</cp:revision>
  <dcterms:created xsi:type="dcterms:W3CDTF">2022-12-05T13:52:15Z</dcterms:created>
  <dcterms:modified xsi:type="dcterms:W3CDTF">2024-02-13T11:50:23Z</dcterms:modified>
</cp:coreProperties>
</file>