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58" r:id="rId2"/>
    <p:sldId id="259" r:id="rId3"/>
    <p:sldId id="260"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882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7670" autoAdjust="0"/>
    <p:restoredTop sz="75497" autoAdjust="0"/>
  </p:normalViewPr>
  <p:slideViewPr>
    <p:cSldViewPr snapToGrid="0">
      <p:cViewPr varScale="1">
        <p:scale>
          <a:sx n="78" d="100"/>
          <a:sy n="78" d="100"/>
        </p:scale>
        <p:origin x="114" y="210"/>
      </p:cViewPr>
      <p:guideLst/>
    </p:cSldViewPr>
  </p:slideViewPr>
  <p:notesTextViewPr>
    <p:cViewPr>
      <p:scale>
        <a:sx n="1" d="1"/>
        <a:sy n="1" d="1"/>
      </p:scale>
      <p:origin x="0" y="0"/>
    </p:cViewPr>
  </p:notesTextViewPr>
  <p:notesViewPr>
    <p:cSldViewPr snapToGrid="0">
      <p:cViewPr varScale="1">
        <p:scale>
          <a:sx n="49" d="100"/>
          <a:sy n="49" d="100"/>
        </p:scale>
        <p:origin x="2668" y="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0C92A86-C5C9-6113-6AC7-4064BBD0948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6277400-9A88-4A14-1B97-2E611F2842E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F4067AC-4DA6-47DD-9DAA-82F8496AEA1D}" type="datetimeFigureOut">
              <a:rPr lang="en-GB" smtClean="0"/>
              <a:t>20/02/2025</a:t>
            </a:fld>
            <a:endParaRPr lang="en-GB"/>
          </a:p>
        </p:txBody>
      </p:sp>
      <p:sp>
        <p:nvSpPr>
          <p:cNvPr id="4" name="Footer Placeholder 3">
            <a:extLst>
              <a:ext uri="{FF2B5EF4-FFF2-40B4-BE49-F238E27FC236}">
                <a16:creationId xmlns:a16="http://schemas.microsoft.com/office/drawing/2014/main" id="{BA149F3E-834F-ADBB-A517-1E7341E464A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40F16239-9E04-27B8-09A3-ACB4AC19F63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862F9E2-E68F-463D-B409-4BB1E4E53707}" type="slidenum">
              <a:rPr lang="en-GB" smtClean="0"/>
              <a:t>‹#›</a:t>
            </a:fld>
            <a:endParaRPr lang="en-GB"/>
          </a:p>
        </p:txBody>
      </p:sp>
    </p:spTree>
    <p:extLst>
      <p:ext uri="{BB962C8B-B14F-4D97-AF65-F5344CB8AC3E}">
        <p14:creationId xmlns:p14="http://schemas.microsoft.com/office/powerpoint/2010/main" val="2236485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BB6916-6BB4-491D-A9F6-98CF7382B083}" type="datetimeFigureOut">
              <a:rPr lang="en-GB" smtClean="0"/>
              <a:t>20/02/2025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8881E3-068B-48DF-8881-A991B8AEA704}" type="slidenum">
              <a:rPr lang="en-GB" smtClean="0"/>
              <a:t>‹#›</a:t>
            </a:fld>
            <a:endParaRPr lang="en-GB"/>
          </a:p>
        </p:txBody>
      </p:sp>
    </p:spTree>
    <p:extLst>
      <p:ext uri="{BB962C8B-B14F-4D97-AF65-F5344CB8AC3E}">
        <p14:creationId xmlns:p14="http://schemas.microsoft.com/office/powerpoint/2010/main" val="9735567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add your notes here.</a:t>
            </a:r>
          </a:p>
          <a:p>
            <a:r>
              <a:rPr lang="en-US" dirty="0"/>
              <a:t>My personal experience of navigating education and the early career research space; Rhiannon, Hawkins; University of Glasgow, United Kingdom (UK), Diverse Minds, New Insights: Researchers with disabilities </a:t>
            </a:r>
          </a:p>
          <a:p>
            <a:endParaRPr lang="en-US" dirty="0"/>
          </a:p>
          <a:p>
            <a:r>
              <a:rPr lang="en-US" dirty="0"/>
              <a:t>#ZeroCon24</a:t>
            </a:r>
          </a:p>
          <a:p>
            <a:r>
              <a:rPr lang="en-US" dirty="0"/>
              <a:t>Wednesday 5th March (15:00-16:00)</a:t>
            </a:r>
          </a:p>
          <a:p>
            <a:endParaRPr lang="en-US" dirty="0"/>
          </a:p>
          <a:p>
            <a:endParaRPr lang="en-US" dirty="0"/>
          </a:p>
          <a:p>
            <a:r>
              <a:rPr lang="en-US" dirty="0"/>
              <a:t>Point one: Who am I? – Introducing myself.</a:t>
            </a:r>
          </a:p>
          <a:p>
            <a:endParaRPr lang="en-US" dirty="0"/>
          </a:p>
          <a:p>
            <a:r>
              <a:rPr lang="en-US" dirty="0"/>
              <a:t>Point two: Personal, Institutional, and social barriers in school-level education (</a:t>
            </a:r>
            <a:r>
              <a:rPr lang="en-US"/>
              <a:t>3-18).</a:t>
            </a:r>
            <a:endParaRPr lang="en-US" dirty="0"/>
          </a:p>
          <a:p>
            <a:endParaRPr lang="en-US" dirty="0"/>
          </a:p>
        </p:txBody>
      </p:sp>
      <p:sp>
        <p:nvSpPr>
          <p:cNvPr id="4" name="Slide Number Placeholder 3"/>
          <p:cNvSpPr>
            <a:spLocks noGrp="1"/>
          </p:cNvSpPr>
          <p:nvPr>
            <p:ph type="sldNum" sz="quarter" idx="5"/>
          </p:nvPr>
        </p:nvSpPr>
        <p:spPr/>
        <p:txBody>
          <a:bodyPr/>
          <a:lstStyle/>
          <a:p>
            <a:fld id="{7A8881E3-068B-48DF-8881-A991B8AEA704}" type="slidenum">
              <a:rPr lang="en-GB" smtClean="0"/>
              <a:t>1</a:t>
            </a:fld>
            <a:endParaRPr lang="en-GB"/>
          </a:p>
        </p:txBody>
      </p:sp>
    </p:spTree>
    <p:extLst>
      <p:ext uri="{BB962C8B-B14F-4D97-AF65-F5344CB8AC3E}">
        <p14:creationId xmlns:p14="http://schemas.microsoft.com/office/powerpoint/2010/main" val="10782200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Presenting my Oxford journey as an undergraduate which was difficult to navigate at times, but I calved a space out for persons with disabilities as the disability representative on the student council – more will be explained on the day.</a:t>
            </a:r>
          </a:p>
          <a:p>
            <a:endParaRPr lang="en-US" dirty="0"/>
          </a:p>
        </p:txBody>
      </p:sp>
      <p:sp>
        <p:nvSpPr>
          <p:cNvPr id="4" name="Slide Number Placeholder 3"/>
          <p:cNvSpPr>
            <a:spLocks noGrp="1"/>
          </p:cNvSpPr>
          <p:nvPr>
            <p:ph type="sldNum" sz="quarter" idx="5"/>
          </p:nvPr>
        </p:nvSpPr>
        <p:spPr/>
        <p:txBody>
          <a:bodyPr/>
          <a:lstStyle/>
          <a:p>
            <a:fld id="{7A8881E3-068B-48DF-8881-A991B8AEA704}" type="slidenum">
              <a:rPr lang="en-GB" smtClean="0"/>
              <a:t>2</a:t>
            </a:fld>
            <a:endParaRPr lang="en-GB"/>
          </a:p>
        </p:txBody>
      </p:sp>
    </p:spTree>
    <p:extLst>
      <p:ext uri="{BB962C8B-B14F-4D97-AF65-F5344CB8AC3E}">
        <p14:creationId xmlns:p14="http://schemas.microsoft.com/office/powerpoint/2010/main" val="26033322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Presenting my journey now in academia as a PhD student, what my research is, how my research is funded and my teaching experience so far.</a:t>
            </a:r>
          </a:p>
        </p:txBody>
      </p:sp>
      <p:sp>
        <p:nvSpPr>
          <p:cNvPr id="4" name="Slide Number Placeholder 3"/>
          <p:cNvSpPr>
            <a:spLocks noGrp="1"/>
          </p:cNvSpPr>
          <p:nvPr>
            <p:ph type="sldNum" sz="quarter" idx="5"/>
          </p:nvPr>
        </p:nvSpPr>
        <p:spPr/>
        <p:txBody>
          <a:bodyPr/>
          <a:lstStyle/>
          <a:p>
            <a:fld id="{7A8881E3-068B-48DF-8881-A991B8AEA704}" type="slidenum">
              <a:rPr lang="en-GB" smtClean="0"/>
              <a:t>3</a:t>
            </a:fld>
            <a:endParaRPr lang="en-GB"/>
          </a:p>
        </p:txBody>
      </p:sp>
    </p:spTree>
    <p:extLst>
      <p:ext uri="{BB962C8B-B14F-4D97-AF65-F5344CB8AC3E}">
        <p14:creationId xmlns:p14="http://schemas.microsoft.com/office/powerpoint/2010/main" val="37414729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4B8CD-9207-0F5A-87AB-B27A517BCE8C}"/>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0AA2C4F2-5991-51CC-558C-A4D5E1F7B1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6" name="Slide Number Placeholder 5">
            <a:extLst>
              <a:ext uri="{FF2B5EF4-FFF2-40B4-BE49-F238E27FC236}">
                <a16:creationId xmlns:a16="http://schemas.microsoft.com/office/drawing/2014/main" id="{4EA569FD-5A00-3B11-103C-21BA8A71B265}"/>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9" name="Picture 8" descr="Zero Project Plant: an icon showing a green seedling breaking through a circle.">
            <a:extLst>
              <a:ext uri="{FF2B5EF4-FFF2-40B4-BE49-F238E27FC236}">
                <a16:creationId xmlns:a16="http://schemas.microsoft.com/office/drawing/2014/main" id="{0F1C7164-87D9-4217-364F-45206FDAD5F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
        <p:nvSpPr>
          <p:cNvPr id="7" name="TextBox 6">
            <a:extLst>
              <a:ext uri="{FF2B5EF4-FFF2-40B4-BE49-F238E27FC236}">
                <a16:creationId xmlns:a16="http://schemas.microsoft.com/office/drawing/2014/main" id="{8F0236DA-C301-789C-C8AF-938A5F826071}"/>
              </a:ext>
            </a:extLst>
          </p:cNvPr>
          <p:cNvSpPr txBox="1"/>
          <p:nvPr userDrawn="1"/>
        </p:nvSpPr>
        <p:spPr>
          <a:xfrm>
            <a:off x="393290" y="276328"/>
            <a:ext cx="8339893" cy="584775"/>
          </a:xfrm>
          <a:prstGeom prst="rect">
            <a:avLst/>
          </a:prstGeom>
          <a:noFill/>
        </p:spPr>
        <p:txBody>
          <a:bodyPr wrap="square">
            <a:spAutoFit/>
          </a:bodyPr>
          <a:lstStyle/>
          <a:p>
            <a:r>
              <a:rPr lang="en-US" sz="3200" b="0" dirty="0">
                <a:solidFill>
                  <a:srgbClr val="2B882E"/>
                </a:solidFill>
                <a:latin typeface="Arial" panose="020B0604020202020204" pitchFamily="34" charset="0"/>
                <a:cs typeface="Arial" panose="020B0604020202020204" pitchFamily="34" charset="0"/>
              </a:rPr>
              <a:t>Zero Project Conference 2025 (#ZeroCon25)</a:t>
            </a:r>
            <a:endParaRPr lang="en-GB" sz="3200" b="0" dirty="0">
              <a:solidFill>
                <a:srgbClr val="2B882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25722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9A398-607E-19AA-2FA2-6A9486FF41E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A67A71F-93D1-3FE1-9D98-47190B6F938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34B76AF-A44B-BCC8-6368-2FCB924767B6}"/>
              </a:ext>
            </a:extLst>
          </p:cNvPr>
          <p:cNvSpPr>
            <a:spLocks noGrp="1"/>
          </p:cNvSpPr>
          <p:nvPr>
            <p:ph type="dt" sz="half" idx="10"/>
          </p:nvPr>
        </p:nvSpPr>
        <p:spPr/>
        <p:txBody>
          <a:bodyPr/>
          <a:lstStyle/>
          <a:p>
            <a:fld id="{952FF940-A1E4-49C1-A94C-258B66B1FEFB}" type="datetime1">
              <a:rPr lang="en-GB" smtClean="0"/>
              <a:t>20/02/2025</a:t>
            </a:fld>
            <a:endParaRPr lang="en-GB"/>
          </a:p>
        </p:txBody>
      </p:sp>
      <p:sp>
        <p:nvSpPr>
          <p:cNvPr id="5" name="Footer Placeholder 4">
            <a:extLst>
              <a:ext uri="{FF2B5EF4-FFF2-40B4-BE49-F238E27FC236}">
                <a16:creationId xmlns:a16="http://schemas.microsoft.com/office/drawing/2014/main" id="{428CFEDC-9A6E-A3AD-47BB-4544BD985678}"/>
              </a:ext>
            </a:extLst>
          </p:cNvPr>
          <p:cNvSpPr>
            <a:spLocks noGrp="1"/>
          </p:cNvSpPr>
          <p:nvPr>
            <p:ph type="ftr" sz="quarter" idx="11"/>
          </p:nvPr>
        </p:nvSpPr>
        <p:spPr/>
        <p:txBody>
          <a:bodyPr/>
          <a:lstStyle/>
          <a:p>
            <a:r>
              <a:rPr lang="en-US" dirty="0"/>
              <a:t>#ZeroCon25</a:t>
            </a:r>
            <a:endParaRPr lang="en-GB" dirty="0"/>
          </a:p>
        </p:txBody>
      </p:sp>
      <p:sp>
        <p:nvSpPr>
          <p:cNvPr id="6" name="Slide Number Placeholder 5">
            <a:extLst>
              <a:ext uri="{FF2B5EF4-FFF2-40B4-BE49-F238E27FC236}">
                <a16:creationId xmlns:a16="http://schemas.microsoft.com/office/drawing/2014/main" id="{9A38CCB9-6F66-B343-A239-09809FB7E75D}"/>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7" name="Picture 6" descr="Zero Project Plant: an icon showing a green seedling breaking through a circle.">
            <a:extLst>
              <a:ext uri="{FF2B5EF4-FFF2-40B4-BE49-F238E27FC236}">
                <a16:creationId xmlns:a16="http://schemas.microsoft.com/office/drawing/2014/main" id="{D6B42D19-6742-C21D-3E3A-50AF0056C02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011962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8C57BD-472C-6054-F85B-C6E7EBFD784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0A5734E-BF7C-6ADA-36DF-8345F81F3D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69FA9AB-245D-7C9C-7F7C-F0DDADFC869E}"/>
              </a:ext>
            </a:extLst>
          </p:cNvPr>
          <p:cNvSpPr>
            <a:spLocks noGrp="1"/>
          </p:cNvSpPr>
          <p:nvPr>
            <p:ph type="dt" sz="half" idx="10"/>
          </p:nvPr>
        </p:nvSpPr>
        <p:spPr/>
        <p:txBody>
          <a:bodyPr/>
          <a:lstStyle/>
          <a:p>
            <a:fld id="{30DA194E-3B7B-4619-9F0B-8946120CC2C2}" type="datetime1">
              <a:rPr lang="en-GB" smtClean="0"/>
              <a:t>20/02/2025</a:t>
            </a:fld>
            <a:endParaRPr lang="en-GB"/>
          </a:p>
        </p:txBody>
      </p:sp>
      <p:sp>
        <p:nvSpPr>
          <p:cNvPr id="6" name="Slide Number Placeholder 5">
            <a:extLst>
              <a:ext uri="{FF2B5EF4-FFF2-40B4-BE49-F238E27FC236}">
                <a16:creationId xmlns:a16="http://schemas.microsoft.com/office/drawing/2014/main" id="{B88715A0-7D97-C371-F46C-459234CE37EA}"/>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7" name="Picture 6" descr="Zero Project Plant: an icon showing a green seedling breaking through a circle.">
            <a:extLst>
              <a:ext uri="{FF2B5EF4-FFF2-40B4-BE49-F238E27FC236}">
                <a16:creationId xmlns:a16="http://schemas.microsoft.com/office/drawing/2014/main" id="{A92BB482-4C0F-1893-218E-340DCE3E41C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2930465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2CDE7-D24B-A1C8-5E44-202ABECFC7A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E62AA8D-420E-E8B5-CDB6-88D3206323B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5C8133A-0964-2A2C-F557-E8A9D21E46C6}"/>
              </a:ext>
            </a:extLst>
          </p:cNvPr>
          <p:cNvSpPr>
            <a:spLocks noGrp="1"/>
          </p:cNvSpPr>
          <p:nvPr>
            <p:ph type="dt" sz="half" idx="10"/>
          </p:nvPr>
        </p:nvSpPr>
        <p:spPr/>
        <p:txBody>
          <a:bodyPr/>
          <a:lstStyle/>
          <a:p>
            <a:fld id="{BB89F230-EE29-4360-9E5D-C4AB95018DB3}" type="datetime1">
              <a:rPr lang="en-GB" smtClean="0"/>
              <a:t>20/02/2025</a:t>
            </a:fld>
            <a:endParaRPr lang="en-GB"/>
          </a:p>
        </p:txBody>
      </p:sp>
      <p:sp>
        <p:nvSpPr>
          <p:cNvPr id="5" name="Footer Placeholder 4">
            <a:extLst>
              <a:ext uri="{FF2B5EF4-FFF2-40B4-BE49-F238E27FC236}">
                <a16:creationId xmlns:a16="http://schemas.microsoft.com/office/drawing/2014/main" id="{026AD633-B6D6-91FA-64FB-501EA2FB2B77}"/>
              </a:ext>
            </a:extLst>
          </p:cNvPr>
          <p:cNvSpPr>
            <a:spLocks noGrp="1"/>
          </p:cNvSpPr>
          <p:nvPr>
            <p:ph type="ftr" sz="quarter" idx="11"/>
          </p:nvPr>
        </p:nvSpPr>
        <p:spPr/>
        <p:txBody>
          <a:bodyPr/>
          <a:lstStyle/>
          <a:p>
            <a:r>
              <a:rPr lang="en-US" dirty="0"/>
              <a:t>#ZeroCon25</a:t>
            </a:r>
            <a:endParaRPr lang="en-GB" dirty="0"/>
          </a:p>
        </p:txBody>
      </p:sp>
      <p:sp>
        <p:nvSpPr>
          <p:cNvPr id="6" name="Slide Number Placeholder 5">
            <a:extLst>
              <a:ext uri="{FF2B5EF4-FFF2-40B4-BE49-F238E27FC236}">
                <a16:creationId xmlns:a16="http://schemas.microsoft.com/office/drawing/2014/main" id="{F7EAAD51-9D5D-25E1-F465-809F007ECFE0}"/>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87A3ADA9-529C-6BD8-8B18-D8970777229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5720372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D86FF-9CEB-1D25-2E90-369E9B0FF7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E08384C-F6AC-F088-2F50-A86FF934D8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0C40FCB-67DF-CE66-B624-667997970E05}"/>
              </a:ext>
            </a:extLst>
          </p:cNvPr>
          <p:cNvSpPr>
            <a:spLocks noGrp="1"/>
          </p:cNvSpPr>
          <p:nvPr>
            <p:ph type="dt" sz="half" idx="10"/>
          </p:nvPr>
        </p:nvSpPr>
        <p:spPr/>
        <p:txBody>
          <a:bodyPr/>
          <a:lstStyle/>
          <a:p>
            <a:fld id="{CE7C451A-BAE8-4BB7-B4A9-840375C61CF2}" type="datetime1">
              <a:rPr lang="en-GB" smtClean="0"/>
              <a:t>20/02/2025</a:t>
            </a:fld>
            <a:endParaRPr lang="en-GB"/>
          </a:p>
        </p:txBody>
      </p:sp>
      <p:sp>
        <p:nvSpPr>
          <p:cNvPr id="5" name="Footer Placeholder 4">
            <a:extLst>
              <a:ext uri="{FF2B5EF4-FFF2-40B4-BE49-F238E27FC236}">
                <a16:creationId xmlns:a16="http://schemas.microsoft.com/office/drawing/2014/main" id="{96D9611E-370E-03AF-C519-6268D0A6631F}"/>
              </a:ext>
            </a:extLst>
          </p:cNvPr>
          <p:cNvSpPr>
            <a:spLocks noGrp="1"/>
          </p:cNvSpPr>
          <p:nvPr>
            <p:ph type="ftr" sz="quarter" idx="11"/>
          </p:nvPr>
        </p:nvSpPr>
        <p:spPr/>
        <p:txBody>
          <a:bodyPr/>
          <a:lstStyle/>
          <a:p>
            <a:r>
              <a:rPr lang="en-US" dirty="0"/>
              <a:t>#ZeroCon25</a:t>
            </a:r>
            <a:endParaRPr lang="en-GB" dirty="0"/>
          </a:p>
        </p:txBody>
      </p:sp>
      <p:sp>
        <p:nvSpPr>
          <p:cNvPr id="6" name="Slide Number Placeholder 5">
            <a:extLst>
              <a:ext uri="{FF2B5EF4-FFF2-40B4-BE49-F238E27FC236}">
                <a16:creationId xmlns:a16="http://schemas.microsoft.com/office/drawing/2014/main" id="{F9F8EE00-A0DC-F045-A7B2-6D6970D172FB}"/>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88684AF3-AE79-E964-B9D1-32174968E2E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2232813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0645F-4ADB-34A8-8348-8DA5EC0B3F5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07DEFF4-799C-B171-FDEC-9F32D3683D1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2E9D5E4-9475-B9C9-B19F-C6F90A2573C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ED3DB3A-533A-A389-C798-9BB43D1F7DA4}"/>
              </a:ext>
            </a:extLst>
          </p:cNvPr>
          <p:cNvSpPr>
            <a:spLocks noGrp="1"/>
          </p:cNvSpPr>
          <p:nvPr>
            <p:ph type="dt" sz="half" idx="10"/>
          </p:nvPr>
        </p:nvSpPr>
        <p:spPr/>
        <p:txBody>
          <a:bodyPr/>
          <a:lstStyle/>
          <a:p>
            <a:fld id="{551F48CE-F800-44D8-9FB8-C2F14BB717AF}" type="datetime1">
              <a:rPr lang="en-GB" smtClean="0"/>
              <a:t>20/02/2025</a:t>
            </a:fld>
            <a:endParaRPr lang="en-GB"/>
          </a:p>
        </p:txBody>
      </p:sp>
      <p:sp>
        <p:nvSpPr>
          <p:cNvPr id="6" name="Footer Placeholder 5">
            <a:extLst>
              <a:ext uri="{FF2B5EF4-FFF2-40B4-BE49-F238E27FC236}">
                <a16:creationId xmlns:a16="http://schemas.microsoft.com/office/drawing/2014/main" id="{5A692D28-6A9A-84C4-8E6F-E19FDA416BEF}"/>
              </a:ext>
            </a:extLst>
          </p:cNvPr>
          <p:cNvSpPr>
            <a:spLocks noGrp="1"/>
          </p:cNvSpPr>
          <p:nvPr>
            <p:ph type="ftr" sz="quarter" idx="11"/>
          </p:nvPr>
        </p:nvSpPr>
        <p:spPr/>
        <p:txBody>
          <a:bodyPr/>
          <a:lstStyle/>
          <a:p>
            <a:r>
              <a:rPr lang="en-US" dirty="0"/>
              <a:t>#ZeroCon25</a:t>
            </a:r>
            <a:endParaRPr lang="en-GB" dirty="0"/>
          </a:p>
        </p:txBody>
      </p:sp>
      <p:sp>
        <p:nvSpPr>
          <p:cNvPr id="7" name="Slide Number Placeholder 6">
            <a:extLst>
              <a:ext uri="{FF2B5EF4-FFF2-40B4-BE49-F238E27FC236}">
                <a16:creationId xmlns:a16="http://schemas.microsoft.com/office/drawing/2014/main" id="{F67EFDAC-0A32-E484-69C9-CAC7902FDD0B}"/>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509410CA-2628-6086-32C8-F078A3F00DF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3148122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2298A-1F8E-C04A-F0FC-303981F8889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C04B0BE-77C8-FC6F-2D01-52EA579BE8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30E7F1-9FCB-C624-0AD0-0B4362A9CC7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E940BA5-6077-6C83-9A0A-D929E13531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1A5F4E-F46E-F9D4-EB91-01F3AF3BB7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2A89E74-A823-F039-110E-16DB1050A213}"/>
              </a:ext>
            </a:extLst>
          </p:cNvPr>
          <p:cNvSpPr>
            <a:spLocks noGrp="1"/>
          </p:cNvSpPr>
          <p:nvPr>
            <p:ph type="dt" sz="half" idx="10"/>
          </p:nvPr>
        </p:nvSpPr>
        <p:spPr/>
        <p:txBody>
          <a:bodyPr/>
          <a:lstStyle/>
          <a:p>
            <a:fld id="{76BEAA53-9EBB-475F-81CE-60A0FA17D35A}" type="datetime1">
              <a:rPr lang="en-GB" smtClean="0"/>
              <a:t>20/02/2025</a:t>
            </a:fld>
            <a:endParaRPr lang="en-GB"/>
          </a:p>
        </p:txBody>
      </p:sp>
      <p:sp>
        <p:nvSpPr>
          <p:cNvPr id="8" name="Footer Placeholder 7">
            <a:extLst>
              <a:ext uri="{FF2B5EF4-FFF2-40B4-BE49-F238E27FC236}">
                <a16:creationId xmlns:a16="http://schemas.microsoft.com/office/drawing/2014/main" id="{6D5C4120-5D85-2DAB-1B82-679CBFE0F312}"/>
              </a:ext>
            </a:extLst>
          </p:cNvPr>
          <p:cNvSpPr>
            <a:spLocks noGrp="1"/>
          </p:cNvSpPr>
          <p:nvPr>
            <p:ph type="ftr" sz="quarter" idx="11"/>
          </p:nvPr>
        </p:nvSpPr>
        <p:spPr/>
        <p:txBody>
          <a:bodyPr/>
          <a:lstStyle/>
          <a:p>
            <a:r>
              <a:rPr lang="en-US" dirty="0"/>
              <a:t>#ZeroCon25</a:t>
            </a:r>
            <a:endParaRPr lang="en-GB" dirty="0"/>
          </a:p>
        </p:txBody>
      </p:sp>
      <p:sp>
        <p:nvSpPr>
          <p:cNvPr id="9" name="Slide Number Placeholder 8">
            <a:extLst>
              <a:ext uri="{FF2B5EF4-FFF2-40B4-BE49-F238E27FC236}">
                <a16:creationId xmlns:a16="http://schemas.microsoft.com/office/drawing/2014/main" id="{B22AED93-B0A6-16E2-54DD-BAC7D1CFF05C}"/>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10" name="Picture 9" descr="Zero Project Plant: an icon showing a green seedling breaking through a circle.">
            <a:extLst>
              <a:ext uri="{FF2B5EF4-FFF2-40B4-BE49-F238E27FC236}">
                <a16:creationId xmlns:a16="http://schemas.microsoft.com/office/drawing/2014/main" id="{6C21E80C-5188-0E99-CB29-5452401034F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3297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EC525-402E-F69C-210B-5268E9E93C7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2CFC308-6A34-9878-DECA-D72CAED76938}"/>
              </a:ext>
            </a:extLst>
          </p:cNvPr>
          <p:cNvSpPr>
            <a:spLocks noGrp="1"/>
          </p:cNvSpPr>
          <p:nvPr>
            <p:ph type="dt" sz="half" idx="10"/>
          </p:nvPr>
        </p:nvSpPr>
        <p:spPr/>
        <p:txBody>
          <a:bodyPr/>
          <a:lstStyle/>
          <a:p>
            <a:fld id="{323E1DF0-723F-4583-B7C7-FD8C4EA08810}" type="datetime1">
              <a:rPr lang="en-GB" smtClean="0"/>
              <a:t>20/02/2025</a:t>
            </a:fld>
            <a:endParaRPr lang="en-GB"/>
          </a:p>
        </p:txBody>
      </p:sp>
      <p:sp>
        <p:nvSpPr>
          <p:cNvPr id="4" name="Footer Placeholder 3">
            <a:extLst>
              <a:ext uri="{FF2B5EF4-FFF2-40B4-BE49-F238E27FC236}">
                <a16:creationId xmlns:a16="http://schemas.microsoft.com/office/drawing/2014/main" id="{6250079B-A083-6A7F-4194-BA4D85C4883C}"/>
              </a:ext>
            </a:extLst>
          </p:cNvPr>
          <p:cNvSpPr>
            <a:spLocks noGrp="1"/>
          </p:cNvSpPr>
          <p:nvPr>
            <p:ph type="ftr" sz="quarter" idx="11"/>
          </p:nvPr>
        </p:nvSpPr>
        <p:spPr/>
        <p:txBody>
          <a:bodyPr/>
          <a:lstStyle/>
          <a:p>
            <a:r>
              <a:rPr lang="en-US" dirty="0"/>
              <a:t>#ZeroCon25</a:t>
            </a:r>
            <a:endParaRPr lang="en-GB" dirty="0"/>
          </a:p>
        </p:txBody>
      </p:sp>
      <p:sp>
        <p:nvSpPr>
          <p:cNvPr id="5" name="Slide Number Placeholder 4">
            <a:extLst>
              <a:ext uri="{FF2B5EF4-FFF2-40B4-BE49-F238E27FC236}">
                <a16:creationId xmlns:a16="http://schemas.microsoft.com/office/drawing/2014/main" id="{206EC79D-9860-3786-8D4E-46E02CC0ECE3}"/>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6" name="Picture 5" descr="Zero Project Plant: an icon showing a green seedling breaking through a circle.">
            <a:extLst>
              <a:ext uri="{FF2B5EF4-FFF2-40B4-BE49-F238E27FC236}">
                <a16:creationId xmlns:a16="http://schemas.microsoft.com/office/drawing/2014/main" id="{9B978296-E8D6-80D7-911A-F4F68A8F611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839318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DBA8C4-CBF7-6C7C-BB26-6A44D83DE51B}"/>
              </a:ext>
            </a:extLst>
          </p:cNvPr>
          <p:cNvSpPr>
            <a:spLocks noGrp="1"/>
          </p:cNvSpPr>
          <p:nvPr>
            <p:ph type="dt" sz="half" idx="10"/>
          </p:nvPr>
        </p:nvSpPr>
        <p:spPr/>
        <p:txBody>
          <a:bodyPr/>
          <a:lstStyle/>
          <a:p>
            <a:fld id="{920F14AC-2947-477D-A5A3-42D95CFB8153}" type="datetime1">
              <a:rPr lang="en-GB" smtClean="0"/>
              <a:t>20/02/2025</a:t>
            </a:fld>
            <a:endParaRPr lang="en-GB"/>
          </a:p>
        </p:txBody>
      </p:sp>
      <p:sp>
        <p:nvSpPr>
          <p:cNvPr id="3" name="Footer Placeholder 2">
            <a:extLst>
              <a:ext uri="{FF2B5EF4-FFF2-40B4-BE49-F238E27FC236}">
                <a16:creationId xmlns:a16="http://schemas.microsoft.com/office/drawing/2014/main" id="{C0A765CF-3B46-DDD1-5D61-DEE3956934CA}"/>
              </a:ext>
            </a:extLst>
          </p:cNvPr>
          <p:cNvSpPr>
            <a:spLocks noGrp="1"/>
          </p:cNvSpPr>
          <p:nvPr>
            <p:ph type="ftr" sz="quarter" idx="11"/>
          </p:nvPr>
        </p:nvSpPr>
        <p:spPr/>
        <p:txBody>
          <a:bodyPr/>
          <a:lstStyle/>
          <a:p>
            <a:r>
              <a:rPr lang="en-US" dirty="0"/>
              <a:t>#ZeroCon25</a:t>
            </a:r>
            <a:endParaRPr lang="en-GB" dirty="0"/>
          </a:p>
        </p:txBody>
      </p:sp>
      <p:sp>
        <p:nvSpPr>
          <p:cNvPr id="4" name="Slide Number Placeholder 3">
            <a:extLst>
              <a:ext uri="{FF2B5EF4-FFF2-40B4-BE49-F238E27FC236}">
                <a16:creationId xmlns:a16="http://schemas.microsoft.com/office/drawing/2014/main" id="{DD92119D-5AC0-FA92-AC8A-20B4D8168F90}"/>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5" name="Picture 4" descr="Zero Project Plant: an icon showing a green seedling breaking through a circle.">
            <a:extLst>
              <a:ext uri="{FF2B5EF4-FFF2-40B4-BE49-F238E27FC236}">
                <a16:creationId xmlns:a16="http://schemas.microsoft.com/office/drawing/2014/main" id="{D0459225-7B96-6284-00B2-CF639F8926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4252805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85413-E692-6DD2-584B-C153D1CDA3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1573494-908C-8287-2878-B8109DD71A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5E99BDB-AE6B-E7B3-79DD-6DA3BEF435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EEE4D6-70C6-0DAC-3D3B-CEF908DC77D5}"/>
              </a:ext>
            </a:extLst>
          </p:cNvPr>
          <p:cNvSpPr>
            <a:spLocks noGrp="1"/>
          </p:cNvSpPr>
          <p:nvPr>
            <p:ph type="dt" sz="half" idx="10"/>
          </p:nvPr>
        </p:nvSpPr>
        <p:spPr/>
        <p:txBody>
          <a:bodyPr/>
          <a:lstStyle/>
          <a:p>
            <a:fld id="{48BA894F-2169-40F5-A488-0DED1E32D92D}" type="datetime1">
              <a:rPr lang="en-GB" smtClean="0"/>
              <a:t>20/02/2025</a:t>
            </a:fld>
            <a:endParaRPr lang="en-GB"/>
          </a:p>
        </p:txBody>
      </p:sp>
      <p:sp>
        <p:nvSpPr>
          <p:cNvPr id="6" name="Footer Placeholder 5">
            <a:extLst>
              <a:ext uri="{FF2B5EF4-FFF2-40B4-BE49-F238E27FC236}">
                <a16:creationId xmlns:a16="http://schemas.microsoft.com/office/drawing/2014/main" id="{F49C3971-79A3-C209-564C-BD5D9D86E4C7}"/>
              </a:ext>
            </a:extLst>
          </p:cNvPr>
          <p:cNvSpPr>
            <a:spLocks noGrp="1"/>
          </p:cNvSpPr>
          <p:nvPr>
            <p:ph type="ftr" sz="quarter" idx="11"/>
          </p:nvPr>
        </p:nvSpPr>
        <p:spPr/>
        <p:txBody>
          <a:bodyPr/>
          <a:lstStyle/>
          <a:p>
            <a:r>
              <a:rPr lang="en-US" dirty="0"/>
              <a:t>#ZeroCon25</a:t>
            </a:r>
            <a:endParaRPr lang="en-GB" dirty="0"/>
          </a:p>
        </p:txBody>
      </p:sp>
      <p:sp>
        <p:nvSpPr>
          <p:cNvPr id="7" name="Slide Number Placeholder 6">
            <a:extLst>
              <a:ext uri="{FF2B5EF4-FFF2-40B4-BE49-F238E27FC236}">
                <a16:creationId xmlns:a16="http://schemas.microsoft.com/office/drawing/2014/main" id="{30402702-277B-3ACF-851A-C0C404ED8B54}"/>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2A8373D0-4AD4-04E7-6DAC-6E1FA94700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3989665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B3E06-41AF-0ACA-CCBD-F5BAB7AC31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16BC9B1-E8C2-C7D8-0ACB-3D5B734FE3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278FB8E-65FD-4C56-E3A9-054836CB1F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E3F7DA-8E45-6DD8-7482-BC161C4701CB}"/>
              </a:ext>
            </a:extLst>
          </p:cNvPr>
          <p:cNvSpPr>
            <a:spLocks noGrp="1"/>
          </p:cNvSpPr>
          <p:nvPr>
            <p:ph type="dt" sz="half" idx="10"/>
          </p:nvPr>
        </p:nvSpPr>
        <p:spPr/>
        <p:txBody>
          <a:bodyPr/>
          <a:lstStyle/>
          <a:p>
            <a:fld id="{AC800F5A-532D-4F87-AB6D-3F2ECE8BF666}" type="datetime1">
              <a:rPr lang="en-GB" smtClean="0"/>
              <a:t>20/02/2025</a:t>
            </a:fld>
            <a:endParaRPr lang="en-GB"/>
          </a:p>
        </p:txBody>
      </p:sp>
      <p:sp>
        <p:nvSpPr>
          <p:cNvPr id="6" name="Footer Placeholder 5">
            <a:extLst>
              <a:ext uri="{FF2B5EF4-FFF2-40B4-BE49-F238E27FC236}">
                <a16:creationId xmlns:a16="http://schemas.microsoft.com/office/drawing/2014/main" id="{A0FDB1F6-A587-5CC5-B4A1-6CBC2452EDC2}"/>
              </a:ext>
            </a:extLst>
          </p:cNvPr>
          <p:cNvSpPr>
            <a:spLocks noGrp="1"/>
          </p:cNvSpPr>
          <p:nvPr>
            <p:ph type="ftr" sz="quarter" idx="11"/>
          </p:nvPr>
        </p:nvSpPr>
        <p:spPr/>
        <p:txBody>
          <a:bodyPr/>
          <a:lstStyle/>
          <a:p>
            <a:r>
              <a:rPr lang="en-US" dirty="0"/>
              <a:t>#ZeroCon25</a:t>
            </a:r>
            <a:endParaRPr lang="en-GB" dirty="0"/>
          </a:p>
        </p:txBody>
      </p:sp>
      <p:sp>
        <p:nvSpPr>
          <p:cNvPr id="7" name="Slide Number Placeholder 6">
            <a:extLst>
              <a:ext uri="{FF2B5EF4-FFF2-40B4-BE49-F238E27FC236}">
                <a16:creationId xmlns:a16="http://schemas.microsoft.com/office/drawing/2014/main" id="{3C3402A9-A0E0-7045-EA1F-7AA57991E93E}"/>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C97FE7C3-62EE-EBCF-7381-9E13CB86EC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402175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C4DFD2-A48F-938F-9C39-58C9547BD1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11346B3-1FB5-CBE0-B15E-5E254CF78A18}"/>
              </a:ext>
            </a:extLst>
          </p:cNvPr>
          <p:cNvSpPr>
            <a:spLocks noGrp="1"/>
          </p:cNvSpPr>
          <p:nvPr>
            <p:ph type="body" idx="1"/>
          </p:nvPr>
        </p:nvSpPr>
        <p:spPr>
          <a:xfrm>
            <a:off x="838200" y="1792518"/>
            <a:ext cx="10515600" cy="386122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7D545C8-B46A-1919-AEB8-64178D1CD9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F3C978-C8B7-45B7-A1FD-262897265120}" type="datetime1">
              <a:rPr lang="en-GB" smtClean="0"/>
              <a:t>20/02/2025</a:t>
            </a:fld>
            <a:endParaRPr lang="en-GB"/>
          </a:p>
        </p:txBody>
      </p:sp>
      <p:sp>
        <p:nvSpPr>
          <p:cNvPr id="5" name="Footer Placeholder 4">
            <a:extLst>
              <a:ext uri="{FF2B5EF4-FFF2-40B4-BE49-F238E27FC236}">
                <a16:creationId xmlns:a16="http://schemas.microsoft.com/office/drawing/2014/main" id="{21ACA2EC-9AAA-A334-BAFC-D20203C40D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2400">
                <a:solidFill>
                  <a:schemeClr val="tx1">
                    <a:tint val="75000"/>
                  </a:schemeClr>
                </a:solidFill>
              </a:defRPr>
            </a:lvl1pPr>
          </a:lstStyle>
          <a:p>
            <a:r>
              <a:rPr lang="en-US" dirty="0"/>
              <a:t>#ZeroCon25</a:t>
            </a:r>
            <a:endParaRPr lang="en-GB" dirty="0"/>
          </a:p>
        </p:txBody>
      </p:sp>
      <p:sp>
        <p:nvSpPr>
          <p:cNvPr id="6" name="Slide Number Placeholder 5">
            <a:extLst>
              <a:ext uri="{FF2B5EF4-FFF2-40B4-BE49-F238E27FC236}">
                <a16:creationId xmlns:a16="http://schemas.microsoft.com/office/drawing/2014/main" id="{E2F4DD50-8E12-ED09-0BAF-BA8058E0E3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95A9E4-2CE9-4E32-BE85-7C32F0F78A6D}" type="slidenum">
              <a:rPr lang="en-GB" smtClean="0"/>
              <a:t>‹#›</a:t>
            </a:fld>
            <a:endParaRPr lang="en-GB"/>
          </a:p>
        </p:txBody>
      </p:sp>
    </p:spTree>
    <p:extLst>
      <p:ext uri="{BB962C8B-B14F-4D97-AF65-F5344CB8AC3E}">
        <p14:creationId xmlns:p14="http://schemas.microsoft.com/office/powerpoint/2010/main" val="655874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Roboto" panose="02000000000000000000" pitchFamily="2" charset="0"/>
          <a:ea typeface="Roboto" panose="02000000000000000000" pitchFamily="2"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Roboto" panose="02000000000000000000" pitchFamily="2" charset="0"/>
          <a:ea typeface="Roboto" panose="02000000000000000000" pitchFamily="2"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oboto" panose="02000000000000000000" pitchFamily="2" charset="0"/>
          <a:ea typeface="Roboto" panose="02000000000000000000" pitchFamily="2"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oboto" panose="02000000000000000000" pitchFamily="2" charset="0"/>
          <a:ea typeface="Roboto" panose="02000000000000000000"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782FC-8B01-42F4-8056-DCC2EFED95D1}"/>
              </a:ext>
            </a:extLst>
          </p:cNvPr>
          <p:cNvSpPr>
            <a:spLocks noGrp="1"/>
          </p:cNvSpPr>
          <p:nvPr>
            <p:ph type="ctrTitle"/>
          </p:nvPr>
        </p:nvSpPr>
        <p:spPr>
          <a:xfrm>
            <a:off x="448491" y="1812792"/>
            <a:ext cx="11390812" cy="2073065"/>
          </a:xfrm>
        </p:spPr>
        <p:txBody>
          <a:bodyPr>
            <a:normAutofit fontScale="90000"/>
          </a:bodyPr>
          <a:lstStyle/>
          <a:p>
            <a:r>
              <a:rPr lang="en-US" sz="7200" dirty="0">
                <a:solidFill>
                  <a:schemeClr val="bg2">
                    <a:lumMod val="25000"/>
                  </a:schemeClr>
                </a:solidFill>
              </a:rPr>
              <a:t>My Personal Experience of Navigating Education and the Early Career Research space</a:t>
            </a:r>
            <a:r>
              <a:rPr lang="en-US" dirty="0">
                <a:solidFill>
                  <a:schemeClr val="bg2">
                    <a:lumMod val="25000"/>
                  </a:schemeClr>
                </a:solidFill>
                <a:latin typeface="Roboto" panose="02000000000000000000" pitchFamily="2" charset="0"/>
                <a:ea typeface="Roboto" panose="02000000000000000000" pitchFamily="2" charset="0"/>
              </a:rPr>
              <a:t> </a:t>
            </a:r>
            <a:endParaRPr lang="en-GB" dirty="0">
              <a:solidFill>
                <a:schemeClr val="bg2">
                  <a:lumMod val="25000"/>
                </a:schemeClr>
              </a:solidFill>
              <a:latin typeface="Roboto" panose="02000000000000000000" pitchFamily="2" charset="0"/>
              <a:ea typeface="Roboto" panose="02000000000000000000" pitchFamily="2" charset="0"/>
            </a:endParaRPr>
          </a:p>
        </p:txBody>
      </p:sp>
      <p:sp>
        <p:nvSpPr>
          <p:cNvPr id="3" name="Subtitle 2">
            <a:extLst>
              <a:ext uri="{FF2B5EF4-FFF2-40B4-BE49-F238E27FC236}">
                <a16:creationId xmlns:a16="http://schemas.microsoft.com/office/drawing/2014/main" id="{28D29E75-4221-A94E-345A-B32600075CE2}"/>
              </a:ext>
            </a:extLst>
          </p:cNvPr>
          <p:cNvSpPr>
            <a:spLocks noGrp="1"/>
          </p:cNvSpPr>
          <p:nvPr>
            <p:ph type="subTitle" idx="1"/>
          </p:nvPr>
        </p:nvSpPr>
        <p:spPr>
          <a:xfrm>
            <a:off x="526869" y="3972169"/>
            <a:ext cx="11234057" cy="2211557"/>
          </a:xfrm>
        </p:spPr>
        <p:txBody>
          <a:bodyPr>
            <a:normAutofit/>
          </a:bodyPr>
          <a:lstStyle/>
          <a:p>
            <a:r>
              <a:rPr lang="en-US" dirty="0">
                <a:solidFill>
                  <a:schemeClr val="bg2">
                    <a:lumMod val="25000"/>
                  </a:schemeClr>
                </a:solidFill>
              </a:rPr>
              <a:t>Rhiannon</a:t>
            </a:r>
            <a:r>
              <a:rPr lang="en-US" dirty="0">
                <a:solidFill>
                  <a:schemeClr val="bg2">
                    <a:lumMod val="25000"/>
                  </a:schemeClr>
                </a:solidFill>
                <a:latin typeface="Roboto" panose="02000000000000000000" pitchFamily="2" charset="0"/>
                <a:ea typeface="Roboto" panose="02000000000000000000" pitchFamily="2" charset="0"/>
              </a:rPr>
              <a:t>, Hawkins (BA, MSc)</a:t>
            </a:r>
          </a:p>
          <a:p>
            <a:r>
              <a:rPr lang="en-US" dirty="0">
                <a:solidFill>
                  <a:schemeClr val="bg2">
                    <a:lumMod val="25000"/>
                  </a:schemeClr>
                </a:solidFill>
              </a:rPr>
              <a:t>University of Glasgow</a:t>
            </a:r>
          </a:p>
          <a:p>
            <a:r>
              <a:rPr lang="en-US" dirty="0">
                <a:solidFill>
                  <a:schemeClr val="bg2">
                    <a:lumMod val="25000"/>
                  </a:schemeClr>
                </a:solidFill>
                <a:latin typeface="Roboto" panose="02000000000000000000" pitchFamily="2" charset="0"/>
                <a:ea typeface="Roboto" panose="02000000000000000000" pitchFamily="2" charset="0"/>
              </a:rPr>
              <a:t>United Kingdom (UK)</a:t>
            </a:r>
          </a:p>
          <a:p>
            <a:r>
              <a:rPr lang="en-US" dirty="0">
                <a:solidFill>
                  <a:schemeClr val="bg2">
                    <a:lumMod val="25000"/>
                  </a:schemeClr>
                </a:solidFill>
                <a:latin typeface="Roboto" panose="02000000000000000000" pitchFamily="2" charset="0"/>
                <a:ea typeface="Roboto" panose="02000000000000000000" pitchFamily="2" charset="0"/>
              </a:rPr>
              <a:t>Diverse Minds, New Insights: Researchers with disabilities</a:t>
            </a:r>
            <a:endParaRPr lang="en-GB" dirty="0">
              <a:solidFill>
                <a:schemeClr val="bg2">
                  <a:lumMod val="25000"/>
                </a:schemeClr>
              </a:solidFill>
              <a:latin typeface="Roboto" panose="02000000000000000000" pitchFamily="2" charset="0"/>
              <a:ea typeface="Roboto" panose="02000000000000000000" pitchFamily="2" charset="0"/>
            </a:endParaRPr>
          </a:p>
        </p:txBody>
      </p:sp>
      <p:sp>
        <p:nvSpPr>
          <p:cNvPr id="4" name="Titel 1">
            <a:extLst>
              <a:ext uri="{FF2B5EF4-FFF2-40B4-BE49-F238E27FC236}">
                <a16:creationId xmlns:a16="http://schemas.microsoft.com/office/drawing/2014/main" id="{E4771D02-F4E4-C632-E5D7-C5E26F71C09C}"/>
              </a:ext>
            </a:extLst>
          </p:cNvPr>
          <p:cNvSpPr txBox="1">
            <a:spLocks/>
          </p:cNvSpPr>
          <p:nvPr/>
        </p:nvSpPr>
        <p:spPr>
          <a:xfrm>
            <a:off x="842554" y="5692088"/>
            <a:ext cx="10567851" cy="846824"/>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tx1"/>
                </a:solidFill>
                <a:latin typeface="+mj-lt"/>
                <a:ea typeface="+mj-ea"/>
                <a:cs typeface="+mj-cs"/>
              </a:defRPr>
            </a:lvl1pPr>
          </a:lstStyle>
          <a:p>
            <a:pPr algn="ctr"/>
            <a:r>
              <a:rPr lang="en-US" sz="2400" b="1" dirty="0">
                <a:solidFill>
                  <a:schemeClr val="bg2">
                    <a:lumMod val="25000"/>
                  </a:schemeClr>
                </a:solidFill>
                <a:latin typeface="Roboto" panose="02000000000000000000" pitchFamily="2" charset="0"/>
                <a:ea typeface="Roboto" panose="02000000000000000000" pitchFamily="2" charset="0"/>
              </a:rPr>
              <a:t>Wednesday 5</a:t>
            </a:r>
            <a:r>
              <a:rPr lang="en-US" sz="2400" b="1" baseline="30000" dirty="0">
                <a:solidFill>
                  <a:schemeClr val="bg2">
                    <a:lumMod val="25000"/>
                  </a:schemeClr>
                </a:solidFill>
                <a:latin typeface="Roboto" panose="02000000000000000000" pitchFamily="2" charset="0"/>
                <a:ea typeface="Roboto" panose="02000000000000000000" pitchFamily="2" charset="0"/>
              </a:rPr>
              <a:t>th</a:t>
            </a:r>
            <a:r>
              <a:rPr lang="en-US" sz="2400" b="1" dirty="0">
                <a:solidFill>
                  <a:schemeClr val="bg2">
                    <a:lumMod val="25000"/>
                  </a:schemeClr>
                </a:solidFill>
                <a:latin typeface="Roboto" panose="02000000000000000000" pitchFamily="2" charset="0"/>
                <a:ea typeface="Roboto" panose="02000000000000000000" pitchFamily="2" charset="0"/>
              </a:rPr>
              <a:t> March (15:00-16:00) </a:t>
            </a:r>
          </a:p>
        </p:txBody>
      </p:sp>
      <p:sp>
        <p:nvSpPr>
          <p:cNvPr id="7" name="Slide Number Placeholder 6">
            <a:extLst>
              <a:ext uri="{FF2B5EF4-FFF2-40B4-BE49-F238E27FC236}">
                <a16:creationId xmlns:a16="http://schemas.microsoft.com/office/drawing/2014/main" id="{59DF2F47-DE12-0075-6EDB-366148F7F176}"/>
              </a:ext>
            </a:extLst>
          </p:cNvPr>
          <p:cNvSpPr>
            <a:spLocks noGrp="1"/>
          </p:cNvSpPr>
          <p:nvPr>
            <p:ph type="sldNum" sz="quarter" idx="12"/>
          </p:nvPr>
        </p:nvSpPr>
        <p:spPr/>
        <p:txBody>
          <a:bodyPr/>
          <a:lstStyle/>
          <a:p>
            <a:fld id="{1195A9E4-2CE9-4E32-BE85-7C32F0F78A6D}" type="slidenum">
              <a:rPr lang="en-GB" smtClean="0">
                <a:latin typeface="Roboto" panose="02000000000000000000" pitchFamily="2" charset="0"/>
                <a:ea typeface="Roboto" panose="02000000000000000000" pitchFamily="2" charset="0"/>
              </a:rPr>
              <a:t>1</a:t>
            </a:fld>
            <a:endParaRPr lang="en-GB"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54376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9867EA19-6E67-4295-F673-081EFF01B2E2}"/>
              </a:ext>
            </a:extLst>
          </p:cNvPr>
          <p:cNvSpPr>
            <a:spLocks noGrp="1"/>
          </p:cNvSpPr>
          <p:nvPr>
            <p:ph type="title"/>
          </p:nvPr>
        </p:nvSpPr>
        <p:spPr>
          <a:xfrm>
            <a:off x="838200" y="365125"/>
            <a:ext cx="10043160" cy="1325563"/>
          </a:xfrm>
        </p:spPr>
        <p:txBody>
          <a:bodyPr/>
          <a:lstStyle/>
          <a:p>
            <a:r>
              <a:rPr lang="en-GB" dirty="0">
                <a:solidFill>
                  <a:schemeClr val="bg2">
                    <a:lumMod val="25000"/>
                  </a:schemeClr>
                </a:solidFill>
              </a:rPr>
              <a:t>My Undergraduate Journey</a:t>
            </a:r>
          </a:p>
        </p:txBody>
      </p:sp>
      <p:pic>
        <p:nvPicPr>
          <p:cNvPr id="2" name="Picture 1" descr="University of Oxford Logo. A navy blue background with on the left a circular logo in white saying University of Oxford with a book in the middle open stating: Dominus illuminatio mea surrounded by three crowns. To the right of the logo, it has the UNIVESRITY OF OXFORD written in white writing.">
            <a:extLst>
              <a:ext uri="{FF2B5EF4-FFF2-40B4-BE49-F238E27FC236}">
                <a16:creationId xmlns:a16="http://schemas.microsoft.com/office/drawing/2014/main" id="{667308C7-2DAB-0530-6A65-D42840CD0902}"/>
              </a:ext>
            </a:extLst>
          </p:cNvPr>
          <p:cNvPicPr>
            <a:picLocks noChangeAspect="1"/>
          </p:cNvPicPr>
          <p:nvPr/>
        </p:nvPicPr>
        <p:blipFill>
          <a:blip r:embed="rId3"/>
          <a:stretch>
            <a:fillRect/>
          </a:stretch>
        </p:blipFill>
        <p:spPr>
          <a:xfrm>
            <a:off x="284843" y="1652815"/>
            <a:ext cx="6174014" cy="4116010"/>
          </a:xfrm>
          <a:prstGeom prst="rect">
            <a:avLst/>
          </a:prstGeom>
        </p:spPr>
      </p:pic>
      <p:pic>
        <p:nvPicPr>
          <p:cNvPr id="7" name="Content Placeholder 6" descr="Mansfield College Oxford University logo. Alt-text: A white background with on the left side a red shield with three crosses surrounding an open book stating: Deus locutus est nobis in filio. On the right in black writing MANSFIELD COLLEGE with OXFORD written in light grey underneath.">
            <a:extLst>
              <a:ext uri="{FF2B5EF4-FFF2-40B4-BE49-F238E27FC236}">
                <a16:creationId xmlns:a16="http://schemas.microsoft.com/office/drawing/2014/main" id="{83DB2B79-BB8A-B6DA-9EF8-80ABE954C189}"/>
              </a:ext>
            </a:extLst>
          </p:cNvPr>
          <p:cNvPicPr>
            <a:picLocks noGrp="1" noChangeAspect="1"/>
          </p:cNvPicPr>
          <p:nvPr>
            <p:ph idx="1"/>
          </p:nvPr>
        </p:nvPicPr>
        <p:blipFill>
          <a:blip r:embed="rId4"/>
          <a:stretch>
            <a:fillRect/>
          </a:stretch>
        </p:blipFill>
        <p:spPr>
          <a:xfrm>
            <a:off x="6731680" y="2946400"/>
            <a:ext cx="4564662" cy="1525134"/>
          </a:xfrm>
          <a:prstGeom prst="rect">
            <a:avLst/>
          </a:prstGeom>
        </p:spPr>
      </p:pic>
      <p:sp>
        <p:nvSpPr>
          <p:cNvPr id="6" name="Slide Number Placeholder 5">
            <a:extLst>
              <a:ext uri="{FF2B5EF4-FFF2-40B4-BE49-F238E27FC236}">
                <a16:creationId xmlns:a16="http://schemas.microsoft.com/office/drawing/2014/main" id="{0A434FAB-DF78-BB7C-E7DD-18ED148378B8}"/>
              </a:ext>
            </a:extLst>
          </p:cNvPr>
          <p:cNvSpPr>
            <a:spLocks noGrp="1"/>
          </p:cNvSpPr>
          <p:nvPr>
            <p:ph type="sldNum" sz="quarter" idx="12"/>
          </p:nvPr>
        </p:nvSpPr>
        <p:spPr/>
        <p:txBody>
          <a:bodyPr/>
          <a:lstStyle/>
          <a:p>
            <a:fld id="{1195A9E4-2CE9-4E32-BE85-7C32F0F78A6D}" type="slidenum">
              <a:rPr lang="en-GB" smtClean="0"/>
              <a:t>2</a:t>
            </a:fld>
            <a:endParaRPr lang="en-GB"/>
          </a:p>
        </p:txBody>
      </p:sp>
    </p:spTree>
    <p:extLst>
      <p:ext uri="{BB962C8B-B14F-4D97-AF65-F5344CB8AC3E}">
        <p14:creationId xmlns:p14="http://schemas.microsoft.com/office/powerpoint/2010/main" val="2056236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63798-555F-0774-C5A6-1461940EE9AD}"/>
              </a:ext>
            </a:extLst>
          </p:cNvPr>
          <p:cNvSpPr>
            <a:spLocks noGrp="1"/>
          </p:cNvSpPr>
          <p:nvPr>
            <p:ph type="title"/>
          </p:nvPr>
        </p:nvSpPr>
        <p:spPr/>
        <p:txBody>
          <a:bodyPr/>
          <a:lstStyle/>
          <a:p>
            <a:r>
              <a:rPr lang="en-GB" dirty="0">
                <a:solidFill>
                  <a:schemeClr val="bg2">
                    <a:lumMod val="25000"/>
                  </a:schemeClr>
                </a:solidFill>
              </a:rPr>
              <a:t>My Postgraduate Journey</a:t>
            </a:r>
          </a:p>
        </p:txBody>
      </p:sp>
      <p:pic>
        <p:nvPicPr>
          <p:cNvPr id="6" name="Picture 5" descr="University of Glasgow logo - A navy blue background with a shield on the left hand side containing various objects such as a fish under the shield it states 'Via Veritas Vita' with the 'University of Glasgow' written in white italics on the right.">
            <a:extLst>
              <a:ext uri="{FF2B5EF4-FFF2-40B4-BE49-F238E27FC236}">
                <a16:creationId xmlns:a16="http://schemas.microsoft.com/office/drawing/2014/main" id="{35A0DBEB-8BAE-DBC7-8D5D-3A9DFF1C45B8}"/>
              </a:ext>
            </a:extLst>
          </p:cNvPr>
          <p:cNvPicPr>
            <a:picLocks noChangeAspect="1"/>
          </p:cNvPicPr>
          <p:nvPr/>
        </p:nvPicPr>
        <p:blipFill>
          <a:blip r:embed="rId3"/>
          <a:stretch>
            <a:fillRect/>
          </a:stretch>
        </p:blipFill>
        <p:spPr>
          <a:xfrm>
            <a:off x="741218" y="1576944"/>
            <a:ext cx="4604657" cy="4604657"/>
          </a:xfrm>
          <a:prstGeom prst="rect">
            <a:avLst/>
          </a:prstGeom>
        </p:spPr>
      </p:pic>
      <p:pic>
        <p:nvPicPr>
          <p:cNvPr id="7" name="Picture 6" descr="Economic and Social Research Council Logo - on the left part a purple box with UKRI written in white writing connected to a dark pink box with an orange box with a triangular indent. To the right of the logo it states Economic and Social Research Council in dark purple writing.">
            <a:extLst>
              <a:ext uri="{FF2B5EF4-FFF2-40B4-BE49-F238E27FC236}">
                <a16:creationId xmlns:a16="http://schemas.microsoft.com/office/drawing/2014/main" id="{6902F6D1-F09C-B4B8-1483-E21E8E2465BC}"/>
              </a:ext>
            </a:extLst>
          </p:cNvPr>
          <p:cNvPicPr>
            <a:picLocks noChangeAspect="1"/>
          </p:cNvPicPr>
          <p:nvPr/>
        </p:nvPicPr>
        <p:blipFill>
          <a:blip r:embed="rId4"/>
          <a:stretch>
            <a:fillRect/>
          </a:stretch>
        </p:blipFill>
        <p:spPr>
          <a:xfrm>
            <a:off x="6952766" y="1494391"/>
            <a:ext cx="4054191" cy="2030144"/>
          </a:xfrm>
          <a:prstGeom prst="rect">
            <a:avLst/>
          </a:prstGeom>
        </p:spPr>
      </p:pic>
      <p:pic>
        <p:nvPicPr>
          <p:cNvPr id="8" name="Content Placeholder 7" descr="Scottish Graduate School of Social Science Logo - to the left of the logo there is a graphic of a purple and green Scottish thistle flower. To the right of the logo it states the Scottish Graduate School of Social Science in black font. At the bottom of the logo, it is the Scots Gaelic translation of Scottish Graduate School of Social Science - Sgoil Cheumnaichen Saidheans Soisealta na h-Alba.">
            <a:extLst>
              <a:ext uri="{FF2B5EF4-FFF2-40B4-BE49-F238E27FC236}">
                <a16:creationId xmlns:a16="http://schemas.microsoft.com/office/drawing/2014/main" id="{1CCE4AED-7CF3-2AD1-F07E-25B0C71A2CB6}"/>
              </a:ext>
            </a:extLst>
          </p:cNvPr>
          <p:cNvPicPr>
            <a:picLocks noGrp="1" noChangeAspect="1"/>
          </p:cNvPicPr>
          <p:nvPr>
            <p:ph idx="1"/>
          </p:nvPr>
        </p:nvPicPr>
        <p:blipFill>
          <a:blip r:embed="rId5"/>
          <a:stretch>
            <a:fillRect/>
          </a:stretch>
        </p:blipFill>
        <p:spPr>
          <a:xfrm>
            <a:off x="7338385" y="3827338"/>
            <a:ext cx="2916727" cy="2111602"/>
          </a:xfrm>
          <a:prstGeom prst="rect">
            <a:avLst/>
          </a:prstGeom>
        </p:spPr>
      </p:pic>
      <p:sp>
        <p:nvSpPr>
          <p:cNvPr id="5" name="Slide Number Placeholder 4">
            <a:extLst>
              <a:ext uri="{FF2B5EF4-FFF2-40B4-BE49-F238E27FC236}">
                <a16:creationId xmlns:a16="http://schemas.microsoft.com/office/drawing/2014/main" id="{0681D1E8-48ED-BE06-C3FE-BD1310365885}"/>
              </a:ext>
            </a:extLst>
          </p:cNvPr>
          <p:cNvSpPr>
            <a:spLocks noGrp="1"/>
          </p:cNvSpPr>
          <p:nvPr>
            <p:ph type="sldNum" sz="quarter" idx="12"/>
          </p:nvPr>
        </p:nvSpPr>
        <p:spPr/>
        <p:txBody>
          <a:bodyPr/>
          <a:lstStyle/>
          <a:p>
            <a:fld id="{1195A9E4-2CE9-4E32-BE85-7C32F0F78A6D}" type="slidenum">
              <a:rPr lang="en-GB" smtClean="0"/>
              <a:t>3</a:t>
            </a:fld>
            <a:endParaRPr lang="en-GB"/>
          </a:p>
        </p:txBody>
      </p:sp>
    </p:spTree>
    <p:extLst>
      <p:ext uri="{BB962C8B-B14F-4D97-AF65-F5344CB8AC3E}">
        <p14:creationId xmlns:p14="http://schemas.microsoft.com/office/powerpoint/2010/main" val="24211419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201</Words>
  <Application>Microsoft Office PowerPoint</Application>
  <PresentationFormat>Panoramiczny</PresentationFormat>
  <Paragraphs>26</Paragraphs>
  <Slides>3</Slides>
  <Notes>3</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3</vt:i4>
      </vt:variant>
    </vt:vector>
  </HeadingPairs>
  <TitlesOfParts>
    <vt:vector size="7" baseType="lpstr">
      <vt:lpstr>Arial</vt:lpstr>
      <vt:lpstr>Calibri</vt:lpstr>
      <vt:lpstr>Roboto</vt:lpstr>
      <vt:lpstr>Office Theme</vt:lpstr>
      <vt:lpstr>My Personal Experience of Navigating Education and the Early Career Research space </vt:lpstr>
      <vt:lpstr>My Undergraduate Journey</vt:lpstr>
      <vt:lpstr>My Postgraduate Journey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Katerina Stanton Balazs</dc:creator>
  <cp:lastModifiedBy>Małgorzata Grobelna</cp:lastModifiedBy>
  <cp:revision>16</cp:revision>
  <dcterms:created xsi:type="dcterms:W3CDTF">2022-12-05T13:52:15Z</dcterms:created>
  <dcterms:modified xsi:type="dcterms:W3CDTF">2025-02-20T16:27:59Z</dcterms:modified>
</cp:coreProperties>
</file>