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8" r:id="rId2"/>
    <p:sldId id="264" r:id="rId3"/>
    <p:sldId id="273" r:id="rId4"/>
    <p:sldId id="274" r:id="rId5"/>
    <p:sldId id="265" r:id="rId6"/>
    <p:sldId id="271" r:id="rId7"/>
    <p:sldId id="272" r:id="rId8"/>
    <p:sldId id="259" r:id="rId9"/>
    <p:sldId id="262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59"/>
    <a:srgbClr val="2B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F8993C-8AA4-48A9-B06D-8A59FDC566E4}" v="22" dt="2024-02-12T13:59:07.6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05" autoAdjust="0"/>
    <p:restoredTop sz="75497" autoAdjust="0"/>
  </p:normalViewPr>
  <p:slideViewPr>
    <p:cSldViewPr snapToGrid="0">
      <p:cViewPr varScale="1">
        <p:scale>
          <a:sx n="61" d="100"/>
          <a:sy n="61" d="100"/>
        </p:scale>
        <p:origin x="4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9" d="100"/>
          <a:sy n="49" d="100"/>
        </p:scale>
        <p:origin x="2668" y="5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NTILLI ANDREA" userId="8adbb4b8-65e7-471e-b734-7a1c658dbe8d" providerId="ADAL" clId="{72F8993C-8AA4-48A9-B06D-8A59FDC566E4}"/>
    <pc:docChg chg="undo redo custSel addSld delSld modSld sldOrd">
      <pc:chgData name="SANTILLI ANDREA" userId="8adbb4b8-65e7-471e-b734-7a1c658dbe8d" providerId="ADAL" clId="{72F8993C-8AA4-48A9-B06D-8A59FDC566E4}" dt="2024-02-12T16:33:59.069" v="4173" actId="20577"/>
      <pc:docMkLst>
        <pc:docMk/>
      </pc:docMkLst>
      <pc:sldChg chg="modSp mod modClrScheme chgLayout modNotesTx">
        <pc:chgData name="SANTILLI ANDREA" userId="8adbb4b8-65e7-471e-b734-7a1c658dbe8d" providerId="ADAL" clId="{72F8993C-8AA4-48A9-B06D-8A59FDC566E4}" dt="2024-02-12T15:58:43.017" v="4128" actId="20577"/>
        <pc:sldMkLst>
          <pc:docMk/>
          <pc:sldMk cId="54376518" sldId="258"/>
        </pc:sldMkLst>
        <pc:spChg chg="mod ord">
          <ac:chgData name="SANTILLI ANDREA" userId="8adbb4b8-65e7-471e-b734-7a1c658dbe8d" providerId="ADAL" clId="{72F8993C-8AA4-48A9-B06D-8A59FDC566E4}" dt="2024-02-12T11:06:14.375" v="1440" actId="1036"/>
          <ac:spMkLst>
            <pc:docMk/>
            <pc:sldMk cId="54376518" sldId="258"/>
            <ac:spMk id="2" creationId="{80A782FC-8B01-42F4-8056-DCC2EFED95D1}"/>
          </ac:spMkLst>
        </pc:spChg>
        <pc:spChg chg="mod ord">
          <ac:chgData name="SANTILLI ANDREA" userId="8adbb4b8-65e7-471e-b734-7a1c658dbe8d" providerId="ADAL" clId="{72F8993C-8AA4-48A9-B06D-8A59FDC566E4}" dt="2024-02-12T15:29:10.026" v="3930"/>
          <ac:spMkLst>
            <pc:docMk/>
            <pc:sldMk cId="54376518" sldId="258"/>
            <ac:spMk id="3" creationId="{28D29E75-4221-A94E-345A-B32600075CE2}"/>
          </ac:spMkLst>
        </pc:spChg>
        <pc:spChg chg="mod">
          <ac:chgData name="SANTILLI ANDREA" userId="8adbb4b8-65e7-471e-b734-7a1c658dbe8d" providerId="ADAL" clId="{72F8993C-8AA4-48A9-B06D-8A59FDC566E4}" dt="2024-02-12T15:30:18.269" v="3935" actId="20577"/>
          <ac:spMkLst>
            <pc:docMk/>
            <pc:sldMk cId="54376518" sldId="258"/>
            <ac:spMk id="4" creationId="{E4771D02-F4E4-C632-E5D7-C5E26F71C09C}"/>
          </ac:spMkLst>
        </pc:spChg>
        <pc:spChg chg="mod ord">
          <ac:chgData name="SANTILLI ANDREA" userId="8adbb4b8-65e7-471e-b734-7a1c658dbe8d" providerId="ADAL" clId="{72F8993C-8AA4-48A9-B06D-8A59FDC566E4}" dt="2024-02-12T09:50:43.415" v="595" actId="1036"/>
          <ac:spMkLst>
            <pc:docMk/>
            <pc:sldMk cId="54376518" sldId="258"/>
            <ac:spMk id="6" creationId="{EA6B4AAB-13CC-0101-7D17-6ABAF03583F8}"/>
          </ac:spMkLst>
        </pc:spChg>
        <pc:spChg chg="mod ord">
          <ac:chgData name="SANTILLI ANDREA" userId="8adbb4b8-65e7-471e-b734-7a1c658dbe8d" providerId="ADAL" clId="{72F8993C-8AA4-48A9-B06D-8A59FDC566E4}" dt="2024-02-12T09:08:55.263" v="173" actId="700"/>
          <ac:spMkLst>
            <pc:docMk/>
            <pc:sldMk cId="54376518" sldId="258"/>
            <ac:spMk id="7" creationId="{59DF2F47-DE12-0075-6EDB-366148F7F176}"/>
          </ac:spMkLst>
        </pc:spChg>
      </pc:sldChg>
      <pc:sldChg chg="addSp delSp modSp mod modNotesTx">
        <pc:chgData name="SANTILLI ANDREA" userId="8adbb4b8-65e7-471e-b734-7a1c658dbe8d" providerId="ADAL" clId="{72F8993C-8AA4-48A9-B06D-8A59FDC566E4}" dt="2024-02-12T15:51:34.201" v="4091"/>
        <pc:sldMkLst>
          <pc:docMk/>
          <pc:sldMk cId="2056236133" sldId="259"/>
        </pc:sldMkLst>
        <pc:spChg chg="add mod">
          <ac:chgData name="SANTILLI ANDREA" userId="8adbb4b8-65e7-471e-b734-7a1c658dbe8d" providerId="ADAL" clId="{72F8993C-8AA4-48A9-B06D-8A59FDC566E4}" dt="2024-02-12T09:53:01.157" v="640"/>
          <ac:spMkLst>
            <pc:docMk/>
            <pc:sldMk cId="2056236133" sldId="259"/>
            <ac:spMk id="2" creationId="{2CAE201F-A330-CE9C-E8D7-5F6D3D20ED8E}"/>
          </ac:spMkLst>
        </pc:spChg>
        <pc:spChg chg="mod">
          <ac:chgData name="SANTILLI ANDREA" userId="8adbb4b8-65e7-471e-b734-7a1c658dbe8d" providerId="ADAL" clId="{72F8993C-8AA4-48A9-B06D-8A59FDC566E4}" dt="2024-02-12T15:51:34.201" v="4091"/>
          <ac:spMkLst>
            <pc:docMk/>
            <pc:sldMk cId="2056236133" sldId="259"/>
            <ac:spMk id="3" creationId="{8CEBED0F-B7D1-D1EC-C777-64C4019550C4}"/>
          </ac:spMkLst>
        </pc:spChg>
        <pc:spChg chg="add mod">
          <ac:chgData name="SANTILLI ANDREA" userId="8adbb4b8-65e7-471e-b734-7a1c658dbe8d" providerId="ADAL" clId="{72F8993C-8AA4-48A9-B06D-8A59FDC566E4}" dt="2024-02-12T15:42:44.793" v="4038" actId="20577"/>
          <ac:spMkLst>
            <pc:docMk/>
            <pc:sldMk cId="2056236133" sldId="259"/>
            <ac:spMk id="4" creationId="{55E9E16E-EAEA-95DA-B821-DDE7685E1DB2}"/>
          </ac:spMkLst>
        </pc:spChg>
        <pc:spChg chg="del">
          <ac:chgData name="SANTILLI ANDREA" userId="8adbb4b8-65e7-471e-b734-7a1c658dbe8d" providerId="ADAL" clId="{72F8993C-8AA4-48A9-B06D-8A59FDC566E4}" dt="2024-02-12T09:52:59.112" v="639" actId="478"/>
          <ac:spMkLst>
            <pc:docMk/>
            <pc:sldMk cId="2056236133" sldId="259"/>
            <ac:spMk id="5" creationId="{493486FE-45C2-3C89-C954-3B3AC63FE8B8}"/>
          </ac:spMkLst>
        </pc:spChg>
      </pc:sldChg>
      <pc:sldChg chg="addSp delSp modSp del mod modNotesTx">
        <pc:chgData name="SANTILLI ANDREA" userId="8adbb4b8-65e7-471e-b734-7a1c658dbe8d" providerId="ADAL" clId="{72F8993C-8AA4-48A9-B06D-8A59FDC566E4}" dt="2024-02-12T11:26:19.063" v="1778" actId="47"/>
        <pc:sldMkLst>
          <pc:docMk/>
          <pc:sldMk cId="1400920211" sldId="260"/>
        </pc:sldMkLst>
        <pc:spChg chg="del mod">
          <ac:chgData name="SANTILLI ANDREA" userId="8adbb4b8-65e7-471e-b734-7a1c658dbe8d" providerId="ADAL" clId="{72F8993C-8AA4-48A9-B06D-8A59FDC566E4}" dt="2024-02-12T09:52:24.415" v="632" actId="478"/>
          <ac:spMkLst>
            <pc:docMk/>
            <pc:sldMk cId="1400920211" sldId="260"/>
            <ac:spMk id="4" creationId="{E57E69FC-8724-82E0-2012-F3C7B838BCC4}"/>
          </ac:spMkLst>
        </pc:spChg>
        <pc:spChg chg="add mod">
          <ac:chgData name="SANTILLI ANDREA" userId="8adbb4b8-65e7-471e-b734-7a1c658dbe8d" providerId="ADAL" clId="{72F8993C-8AA4-48A9-B06D-8A59FDC566E4}" dt="2024-02-12T09:52:26.090" v="633"/>
          <ac:spMkLst>
            <pc:docMk/>
            <pc:sldMk cId="1400920211" sldId="260"/>
            <ac:spMk id="6" creationId="{F02DC038-5AAC-0099-D7F9-596F3946C217}"/>
          </ac:spMkLst>
        </pc:spChg>
      </pc:sldChg>
      <pc:sldChg chg="addSp delSp modSp mod modNotesTx">
        <pc:chgData name="SANTILLI ANDREA" userId="8adbb4b8-65e7-471e-b734-7a1c658dbe8d" providerId="ADAL" clId="{72F8993C-8AA4-48A9-B06D-8A59FDC566E4}" dt="2024-02-12T16:25:00.202" v="4138" actId="20577"/>
        <pc:sldMkLst>
          <pc:docMk/>
          <pc:sldMk cId="1627753704" sldId="262"/>
        </pc:sldMkLst>
        <pc:spChg chg="add mod">
          <ac:chgData name="SANTILLI ANDREA" userId="8adbb4b8-65e7-471e-b734-7a1c658dbe8d" providerId="ADAL" clId="{72F8993C-8AA4-48A9-B06D-8A59FDC566E4}" dt="2024-02-12T09:53:09.965" v="642"/>
          <ac:spMkLst>
            <pc:docMk/>
            <pc:sldMk cId="1627753704" sldId="262"/>
            <ac:spMk id="2" creationId="{9D8B3531-3F67-2253-E09D-2ECEC15A908C}"/>
          </ac:spMkLst>
        </pc:spChg>
        <pc:spChg chg="mod">
          <ac:chgData name="SANTILLI ANDREA" userId="8adbb4b8-65e7-471e-b734-7a1c658dbe8d" providerId="ADAL" clId="{72F8993C-8AA4-48A9-B06D-8A59FDC566E4}" dt="2024-02-12T16:25:00.202" v="4138" actId="20577"/>
          <ac:spMkLst>
            <pc:docMk/>
            <pc:sldMk cId="1627753704" sldId="262"/>
            <ac:spMk id="3" creationId="{C482AA32-C5B7-224B-2D2F-F32FA47C9E1C}"/>
          </ac:spMkLst>
        </pc:spChg>
        <pc:spChg chg="del">
          <ac:chgData name="SANTILLI ANDREA" userId="8adbb4b8-65e7-471e-b734-7a1c658dbe8d" providerId="ADAL" clId="{72F8993C-8AA4-48A9-B06D-8A59FDC566E4}" dt="2024-02-12T09:53:08.861" v="641" actId="478"/>
          <ac:spMkLst>
            <pc:docMk/>
            <pc:sldMk cId="1627753704" sldId="262"/>
            <ac:spMk id="4" creationId="{5A62120C-F710-A1AC-0860-8814197571DC}"/>
          </ac:spMkLst>
        </pc:spChg>
        <pc:spChg chg="add mod">
          <ac:chgData name="SANTILLI ANDREA" userId="8adbb4b8-65e7-471e-b734-7a1c658dbe8d" providerId="ADAL" clId="{72F8993C-8AA4-48A9-B06D-8A59FDC566E4}" dt="2024-02-12T15:42:39.786" v="4036" actId="20577"/>
          <ac:spMkLst>
            <pc:docMk/>
            <pc:sldMk cId="1627753704" sldId="262"/>
            <ac:spMk id="6" creationId="{B6C88571-8A01-8D29-F6ED-FF3085A0574F}"/>
          </ac:spMkLst>
        </pc:spChg>
      </pc:sldChg>
      <pc:sldChg chg="addSp delSp modSp mod chgLayout modNotesTx">
        <pc:chgData name="SANTILLI ANDREA" userId="8adbb4b8-65e7-471e-b734-7a1c658dbe8d" providerId="ADAL" clId="{72F8993C-8AA4-48A9-B06D-8A59FDC566E4}" dt="2024-02-12T16:31:11.745" v="4159" actId="113"/>
        <pc:sldMkLst>
          <pc:docMk/>
          <pc:sldMk cId="3244042648" sldId="264"/>
        </pc:sldMkLst>
        <pc:spChg chg="mod ord">
          <ac:chgData name="SANTILLI ANDREA" userId="8adbb4b8-65e7-471e-b734-7a1c658dbe8d" providerId="ADAL" clId="{72F8993C-8AA4-48A9-B06D-8A59FDC566E4}" dt="2024-02-12T11:06:33.577" v="1456" actId="27636"/>
          <ac:spMkLst>
            <pc:docMk/>
            <pc:sldMk cId="3244042648" sldId="264"/>
            <ac:spMk id="2" creationId="{7965A73F-E3C6-31B5-A3B3-996356A9F5E6}"/>
          </ac:spMkLst>
        </pc:spChg>
        <pc:spChg chg="mod ord">
          <ac:chgData name="SANTILLI ANDREA" userId="8adbb4b8-65e7-471e-b734-7a1c658dbe8d" providerId="ADAL" clId="{72F8993C-8AA4-48A9-B06D-8A59FDC566E4}" dt="2024-02-12T16:31:11.745" v="4159" actId="113"/>
          <ac:spMkLst>
            <pc:docMk/>
            <pc:sldMk cId="3244042648" sldId="264"/>
            <ac:spMk id="3" creationId="{BEB01BFA-5C26-F2AD-8BE4-8CE95C11A6B6}"/>
          </ac:spMkLst>
        </pc:spChg>
        <pc:spChg chg="del mod ord">
          <ac:chgData name="SANTILLI ANDREA" userId="8adbb4b8-65e7-471e-b734-7a1c658dbe8d" providerId="ADAL" clId="{72F8993C-8AA4-48A9-B06D-8A59FDC566E4}" dt="2024-02-12T09:51:10.530" v="596"/>
          <ac:spMkLst>
            <pc:docMk/>
            <pc:sldMk cId="3244042648" sldId="264"/>
            <ac:spMk id="4" creationId="{89D45183-61D0-ABE3-9A56-202B8DF359FF}"/>
          </ac:spMkLst>
        </pc:spChg>
        <pc:spChg chg="mod ord">
          <ac:chgData name="SANTILLI ANDREA" userId="8adbb4b8-65e7-471e-b734-7a1c658dbe8d" providerId="ADAL" clId="{72F8993C-8AA4-48A9-B06D-8A59FDC566E4}" dt="2024-02-12T09:12:01.803" v="181" actId="700"/>
          <ac:spMkLst>
            <pc:docMk/>
            <pc:sldMk cId="3244042648" sldId="264"/>
            <ac:spMk id="5" creationId="{6ED97C43-8E86-1A4F-6EBC-F05EF9DA63CD}"/>
          </ac:spMkLst>
        </pc:spChg>
        <pc:spChg chg="add mod">
          <ac:chgData name="SANTILLI ANDREA" userId="8adbb4b8-65e7-471e-b734-7a1c658dbe8d" providerId="ADAL" clId="{72F8993C-8AA4-48A9-B06D-8A59FDC566E4}" dt="2024-02-12T09:51:50.527" v="625" actId="1036"/>
          <ac:spMkLst>
            <pc:docMk/>
            <pc:sldMk cId="3244042648" sldId="264"/>
            <ac:spMk id="6" creationId="{5406BEDF-82AC-8267-5E40-134AD74A8AEE}"/>
          </ac:spMkLst>
        </pc:spChg>
      </pc:sldChg>
      <pc:sldChg chg="addSp delSp modSp mod modNotesTx">
        <pc:chgData name="SANTILLI ANDREA" userId="8adbb4b8-65e7-471e-b734-7a1c658dbe8d" providerId="ADAL" clId="{72F8993C-8AA4-48A9-B06D-8A59FDC566E4}" dt="2024-02-12T16:33:59.069" v="4173" actId="20577"/>
        <pc:sldMkLst>
          <pc:docMk/>
          <pc:sldMk cId="2992792098" sldId="265"/>
        </pc:sldMkLst>
        <pc:spChg chg="add mod">
          <ac:chgData name="SANTILLI ANDREA" userId="8adbb4b8-65e7-471e-b734-7a1c658dbe8d" providerId="ADAL" clId="{72F8993C-8AA4-48A9-B06D-8A59FDC566E4}" dt="2024-02-12T09:52:16.282" v="630"/>
          <ac:spMkLst>
            <pc:docMk/>
            <pc:sldMk cId="2992792098" sldId="265"/>
            <ac:spMk id="2" creationId="{AC27CB7E-7813-856C-80FF-4B9E1FD8CDBA}"/>
          </ac:spMkLst>
        </pc:spChg>
        <pc:spChg chg="add mod">
          <ac:chgData name="SANTILLI ANDREA" userId="8adbb4b8-65e7-471e-b734-7a1c658dbe8d" providerId="ADAL" clId="{72F8993C-8AA4-48A9-B06D-8A59FDC566E4}" dt="2024-02-12T11:37:45.765" v="2044" actId="113"/>
          <ac:spMkLst>
            <pc:docMk/>
            <pc:sldMk cId="2992792098" sldId="265"/>
            <ac:spMk id="3" creationId="{D26BF7DA-C215-84F0-7849-65EC877749D0}"/>
          </ac:spMkLst>
        </pc:spChg>
        <pc:spChg chg="del mod">
          <ac:chgData name="SANTILLI ANDREA" userId="8adbb4b8-65e7-471e-b734-7a1c658dbe8d" providerId="ADAL" clId="{72F8993C-8AA4-48A9-B06D-8A59FDC566E4}" dt="2024-02-12T09:52:15.136" v="629" actId="478"/>
          <ac:spMkLst>
            <pc:docMk/>
            <pc:sldMk cId="2992792098" sldId="265"/>
            <ac:spMk id="4" creationId="{26664C6B-DD26-48BC-5ED9-78A57A208028}"/>
          </ac:spMkLst>
        </pc:spChg>
        <pc:spChg chg="mod">
          <ac:chgData name="SANTILLI ANDREA" userId="8adbb4b8-65e7-471e-b734-7a1c658dbe8d" providerId="ADAL" clId="{72F8993C-8AA4-48A9-B06D-8A59FDC566E4}" dt="2024-02-12T16:33:59.069" v="4173" actId="20577"/>
          <ac:spMkLst>
            <pc:docMk/>
            <pc:sldMk cId="2992792098" sldId="265"/>
            <ac:spMk id="7" creationId="{C04FE9DA-D1FD-A737-5839-EF518146C616}"/>
          </ac:spMkLst>
        </pc:spChg>
        <pc:spChg chg="del">
          <ac:chgData name="SANTILLI ANDREA" userId="8adbb4b8-65e7-471e-b734-7a1c658dbe8d" providerId="ADAL" clId="{72F8993C-8AA4-48A9-B06D-8A59FDC566E4}" dt="2024-02-12T10:20:54.252" v="903" actId="478"/>
          <ac:spMkLst>
            <pc:docMk/>
            <pc:sldMk cId="2992792098" sldId="265"/>
            <ac:spMk id="11" creationId="{FD8DF79A-0A09-261B-063C-9F7F0C8EFB3F}"/>
          </ac:spMkLst>
        </pc:spChg>
      </pc:sldChg>
      <pc:sldChg chg="addSp delSp modSp mod modNotesTx">
        <pc:chgData name="SANTILLI ANDREA" userId="8adbb4b8-65e7-471e-b734-7a1c658dbe8d" providerId="ADAL" clId="{72F8993C-8AA4-48A9-B06D-8A59FDC566E4}" dt="2024-02-12T16:00:00.197" v="4137" actId="20577"/>
        <pc:sldMkLst>
          <pc:docMk/>
          <pc:sldMk cId="3875549027" sldId="266"/>
        </pc:sldMkLst>
        <pc:spChg chg="add mod">
          <ac:chgData name="SANTILLI ANDREA" userId="8adbb4b8-65e7-471e-b734-7a1c658dbe8d" providerId="ADAL" clId="{72F8993C-8AA4-48A9-B06D-8A59FDC566E4}" dt="2024-02-12T09:53:17.453" v="645"/>
          <ac:spMkLst>
            <pc:docMk/>
            <pc:sldMk cId="3875549027" sldId="266"/>
            <ac:spMk id="2" creationId="{17A68DE5-3EBF-125E-28FC-053748F87732}"/>
          </ac:spMkLst>
        </pc:spChg>
        <pc:spChg chg="mod">
          <ac:chgData name="SANTILLI ANDREA" userId="8adbb4b8-65e7-471e-b734-7a1c658dbe8d" providerId="ADAL" clId="{72F8993C-8AA4-48A9-B06D-8A59FDC566E4}" dt="2024-02-12T16:00:00.197" v="4137" actId="20577"/>
          <ac:spMkLst>
            <pc:docMk/>
            <pc:sldMk cId="3875549027" sldId="266"/>
            <ac:spMk id="3" creationId="{46C54D0D-E224-129C-30D7-596E8BE2C4C1}"/>
          </ac:spMkLst>
        </pc:spChg>
        <pc:spChg chg="del mod">
          <ac:chgData name="SANTILLI ANDREA" userId="8adbb4b8-65e7-471e-b734-7a1c658dbe8d" providerId="ADAL" clId="{72F8993C-8AA4-48A9-B06D-8A59FDC566E4}" dt="2024-02-12T09:53:16.033" v="644" actId="478"/>
          <ac:spMkLst>
            <pc:docMk/>
            <pc:sldMk cId="3875549027" sldId="266"/>
            <ac:spMk id="4" creationId="{6A75BB8B-9292-972C-B4F8-4C7209C1154F}"/>
          </ac:spMkLst>
        </pc:spChg>
        <pc:spChg chg="add mod">
          <ac:chgData name="SANTILLI ANDREA" userId="8adbb4b8-65e7-471e-b734-7a1c658dbe8d" providerId="ADAL" clId="{72F8993C-8AA4-48A9-B06D-8A59FDC566E4}" dt="2024-02-12T13:55:55.346" v="2989" actId="20577"/>
          <ac:spMkLst>
            <pc:docMk/>
            <pc:sldMk cId="3875549027" sldId="266"/>
            <ac:spMk id="6" creationId="{6B0C43B4-BD13-EDA5-F900-E870C0F03F51}"/>
          </ac:spMkLst>
        </pc:spChg>
      </pc:sldChg>
      <pc:sldChg chg="addSp delSp modSp mod ord modNotesTx">
        <pc:chgData name="SANTILLI ANDREA" userId="8adbb4b8-65e7-471e-b734-7a1c658dbe8d" providerId="ADAL" clId="{72F8993C-8AA4-48A9-B06D-8A59FDC566E4}" dt="2024-02-12T15:48:56.872" v="4090"/>
        <pc:sldMkLst>
          <pc:docMk/>
          <pc:sldMk cId="2267132178" sldId="271"/>
        </pc:sldMkLst>
        <pc:spChg chg="add mod">
          <ac:chgData name="SANTILLI ANDREA" userId="8adbb4b8-65e7-471e-b734-7a1c658dbe8d" providerId="ADAL" clId="{72F8993C-8AA4-48A9-B06D-8A59FDC566E4}" dt="2024-02-12T09:52:35.279" v="636"/>
          <ac:spMkLst>
            <pc:docMk/>
            <pc:sldMk cId="2267132178" sldId="271"/>
            <ac:spMk id="2" creationId="{AF9866B6-CBA8-5ABF-8606-D8A74F3E05D0}"/>
          </ac:spMkLst>
        </pc:spChg>
        <pc:spChg chg="mod">
          <ac:chgData name="SANTILLI ANDREA" userId="8adbb4b8-65e7-471e-b734-7a1c658dbe8d" providerId="ADAL" clId="{72F8993C-8AA4-48A9-B06D-8A59FDC566E4}" dt="2024-02-12T15:40:12.827" v="4007" actId="113"/>
          <ac:spMkLst>
            <pc:docMk/>
            <pc:sldMk cId="2267132178" sldId="271"/>
            <ac:spMk id="3" creationId="{7356506E-F3B4-47DC-7D21-E9789B81DCBA}"/>
          </ac:spMkLst>
        </pc:spChg>
        <pc:spChg chg="del mod">
          <ac:chgData name="SANTILLI ANDREA" userId="8adbb4b8-65e7-471e-b734-7a1c658dbe8d" providerId="ADAL" clId="{72F8993C-8AA4-48A9-B06D-8A59FDC566E4}" dt="2024-02-12T09:52:34.076" v="635" actId="478"/>
          <ac:spMkLst>
            <pc:docMk/>
            <pc:sldMk cId="2267132178" sldId="271"/>
            <ac:spMk id="4" creationId="{682071C9-F031-A5B2-7874-B016158C4D06}"/>
          </ac:spMkLst>
        </pc:spChg>
        <pc:spChg chg="add mod">
          <ac:chgData name="SANTILLI ANDREA" userId="8adbb4b8-65e7-471e-b734-7a1c658dbe8d" providerId="ADAL" clId="{72F8993C-8AA4-48A9-B06D-8A59FDC566E4}" dt="2024-02-12T12:07:12.402" v="2288" actId="20577"/>
          <ac:spMkLst>
            <pc:docMk/>
            <pc:sldMk cId="2267132178" sldId="271"/>
            <ac:spMk id="6" creationId="{C3D00276-D796-831F-B397-37FF65D7FECA}"/>
          </ac:spMkLst>
        </pc:spChg>
      </pc:sldChg>
      <pc:sldChg chg="addSp delSp modSp mod ord modNotesTx">
        <pc:chgData name="SANTILLI ANDREA" userId="8adbb4b8-65e7-471e-b734-7a1c658dbe8d" providerId="ADAL" clId="{72F8993C-8AA4-48A9-B06D-8A59FDC566E4}" dt="2024-02-12T15:38:14.315" v="4000" actId="20577"/>
        <pc:sldMkLst>
          <pc:docMk/>
          <pc:sldMk cId="1069871119" sldId="272"/>
        </pc:sldMkLst>
        <pc:spChg chg="add mod">
          <ac:chgData name="SANTILLI ANDREA" userId="8adbb4b8-65e7-471e-b734-7a1c658dbe8d" providerId="ADAL" clId="{72F8993C-8AA4-48A9-B06D-8A59FDC566E4}" dt="2024-02-12T12:23:46.683" v="2320"/>
          <ac:spMkLst>
            <pc:docMk/>
            <pc:sldMk cId="1069871119" sldId="272"/>
            <ac:spMk id="2" creationId="{23F6119F-709C-7AF9-DB61-987733EA152C}"/>
          </ac:spMkLst>
        </pc:spChg>
        <pc:spChg chg="mod">
          <ac:chgData name="SANTILLI ANDREA" userId="8adbb4b8-65e7-471e-b734-7a1c658dbe8d" providerId="ADAL" clId="{72F8993C-8AA4-48A9-B06D-8A59FDC566E4}" dt="2024-02-12T15:38:14.315" v="4000" actId="20577"/>
          <ac:spMkLst>
            <pc:docMk/>
            <pc:sldMk cId="1069871119" sldId="272"/>
            <ac:spMk id="3" creationId="{6A0DB1C0-027C-8A15-DCB9-FEB933E4B1E5}"/>
          </ac:spMkLst>
        </pc:spChg>
        <pc:spChg chg="del mod">
          <ac:chgData name="SANTILLI ANDREA" userId="8adbb4b8-65e7-471e-b734-7a1c658dbe8d" providerId="ADAL" clId="{72F8993C-8AA4-48A9-B06D-8A59FDC566E4}" dt="2024-02-12T12:23:45.606" v="2319" actId="478"/>
          <ac:spMkLst>
            <pc:docMk/>
            <pc:sldMk cId="1069871119" sldId="272"/>
            <ac:spMk id="4" creationId="{48530425-C427-4855-BD5F-8EB80BD02294}"/>
          </ac:spMkLst>
        </pc:spChg>
        <pc:spChg chg="add del">
          <ac:chgData name="SANTILLI ANDREA" userId="8adbb4b8-65e7-471e-b734-7a1c658dbe8d" providerId="ADAL" clId="{72F8993C-8AA4-48A9-B06D-8A59FDC566E4}" dt="2024-02-12T09:52:44.991" v="638" actId="478"/>
          <ac:spMkLst>
            <pc:docMk/>
            <pc:sldMk cId="1069871119" sldId="272"/>
            <ac:spMk id="5" creationId="{90181512-3E35-9297-A0E6-8A638B7576DE}"/>
          </ac:spMkLst>
        </pc:spChg>
        <pc:spChg chg="add mod">
          <ac:chgData name="SANTILLI ANDREA" userId="8adbb4b8-65e7-471e-b734-7a1c658dbe8d" providerId="ADAL" clId="{72F8993C-8AA4-48A9-B06D-8A59FDC566E4}" dt="2024-02-12T13:42:19.149" v="2809" actId="1037"/>
          <ac:spMkLst>
            <pc:docMk/>
            <pc:sldMk cId="1069871119" sldId="272"/>
            <ac:spMk id="6" creationId="{C3FC21BA-2862-3D30-9377-0C3CA581AD08}"/>
          </ac:spMkLst>
        </pc:spChg>
      </pc:sldChg>
      <pc:sldChg chg="addSp delSp modSp mod modNotesTx">
        <pc:chgData name="SANTILLI ANDREA" userId="8adbb4b8-65e7-471e-b734-7a1c658dbe8d" providerId="ADAL" clId="{72F8993C-8AA4-48A9-B06D-8A59FDC566E4}" dt="2024-02-12T15:59:12.694" v="4135" actId="1038"/>
        <pc:sldMkLst>
          <pc:docMk/>
          <pc:sldMk cId="3079968685" sldId="273"/>
        </pc:sldMkLst>
        <pc:spChg chg="add mod">
          <ac:chgData name="SANTILLI ANDREA" userId="8adbb4b8-65e7-471e-b734-7a1c658dbe8d" providerId="ADAL" clId="{72F8993C-8AA4-48A9-B06D-8A59FDC566E4}" dt="2024-02-12T15:59:12.694" v="4135" actId="1038"/>
          <ac:spMkLst>
            <pc:docMk/>
            <pc:sldMk cId="3079968685" sldId="273"/>
            <ac:spMk id="2" creationId="{282A9211-E451-D736-CA27-B22A8B35BA0A}"/>
          </ac:spMkLst>
        </pc:spChg>
        <pc:spChg chg="add del mod">
          <ac:chgData name="SANTILLI ANDREA" userId="8adbb4b8-65e7-471e-b734-7a1c658dbe8d" providerId="ADAL" clId="{72F8993C-8AA4-48A9-B06D-8A59FDC566E4}" dt="2024-02-12T15:59:07.167" v="4129" actId="14100"/>
          <ac:spMkLst>
            <pc:docMk/>
            <pc:sldMk cId="3079968685" sldId="273"/>
            <ac:spMk id="3" creationId="{F1985A85-B514-92D8-3D94-998F0C892EA8}"/>
          </ac:spMkLst>
        </pc:spChg>
        <pc:spChg chg="del">
          <ac:chgData name="SANTILLI ANDREA" userId="8adbb4b8-65e7-471e-b734-7a1c658dbe8d" providerId="ADAL" clId="{72F8993C-8AA4-48A9-B06D-8A59FDC566E4}" dt="2024-02-12T09:52:07.593" v="627" actId="478"/>
          <ac:spMkLst>
            <pc:docMk/>
            <pc:sldMk cId="3079968685" sldId="273"/>
            <ac:spMk id="4" creationId="{9B6BBE7F-E9F3-6547-2127-122EC1067347}"/>
          </ac:spMkLst>
        </pc:spChg>
        <pc:spChg chg="add mod">
          <ac:chgData name="SANTILLI ANDREA" userId="8adbb4b8-65e7-471e-b734-7a1c658dbe8d" providerId="ADAL" clId="{72F8993C-8AA4-48A9-B06D-8A59FDC566E4}" dt="2024-02-12T09:52:02.329" v="626"/>
          <ac:spMkLst>
            <pc:docMk/>
            <pc:sldMk cId="3079968685" sldId="273"/>
            <ac:spMk id="6" creationId="{9D0ECF28-4F81-78C4-754B-0FFCD0095A24}"/>
          </ac:spMkLst>
        </pc:spChg>
        <pc:spChg chg="add del mod">
          <ac:chgData name="SANTILLI ANDREA" userId="8adbb4b8-65e7-471e-b734-7a1c658dbe8d" providerId="ADAL" clId="{72F8993C-8AA4-48A9-B06D-8A59FDC566E4}" dt="2024-02-12T10:32:07.293" v="1084" actId="21"/>
          <ac:spMkLst>
            <pc:docMk/>
            <pc:sldMk cId="3079968685" sldId="273"/>
            <ac:spMk id="8" creationId="{CA0951C0-B7AA-CC1A-C671-0A782688A77F}"/>
          </ac:spMkLst>
        </pc:spChg>
        <pc:spChg chg="add del mod">
          <ac:chgData name="SANTILLI ANDREA" userId="8adbb4b8-65e7-471e-b734-7a1c658dbe8d" providerId="ADAL" clId="{72F8993C-8AA4-48A9-B06D-8A59FDC566E4}" dt="2024-02-12T11:04:00.278" v="1329" actId="478"/>
          <ac:spMkLst>
            <pc:docMk/>
            <pc:sldMk cId="3079968685" sldId="273"/>
            <ac:spMk id="10" creationId="{65D2EEF9-0962-A83F-52CA-BAABD049F04C}"/>
          </ac:spMkLst>
        </pc:spChg>
      </pc:sldChg>
      <pc:sldChg chg="modSp new del mod">
        <pc:chgData name="SANTILLI ANDREA" userId="8adbb4b8-65e7-471e-b734-7a1c658dbe8d" providerId="ADAL" clId="{72F8993C-8AA4-48A9-B06D-8A59FDC566E4}" dt="2024-02-08T15:33:09.711" v="23" actId="680"/>
        <pc:sldMkLst>
          <pc:docMk/>
          <pc:sldMk cId="3165419141" sldId="274"/>
        </pc:sldMkLst>
        <pc:spChg chg="mod">
          <ac:chgData name="SANTILLI ANDREA" userId="8adbb4b8-65e7-471e-b734-7a1c658dbe8d" providerId="ADAL" clId="{72F8993C-8AA4-48A9-B06D-8A59FDC566E4}" dt="2024-02-08T15:33:08.587" v="22" actId="1076"/>
          <ac:spMkLst>
            <pc:docMk/>
            <pc:sldMk cId="3165419141" sldId="274"/>
            <ac:spMk id="2" creationId="{8CA57EA4-B8BE-C9C0-CBE9-F3614D36192A}"/>
          </ac:spMkLst>
        </pc:spChg>
      </pc:sldChg>
      <pc:sldChg chg="addSp delSp modSp new mod modNotesTx">
        <pc:chgData name="SANTILLI ANDREA" userId="8adbb4b8-65e7-471e-b734-7a1c658dbe8d" providerId="ADAL" clId="{72F8993C-8AA4-48A9-B06D-8A59FDC566E4}" dt="2024-02-12T11:56:52.858" v="2167" actId="20577"/>
        <pc:sldMkLst>
          <pc:docMk/>
          <pc:sldMk cId="3259847002" sldId="274"/>
        </pc:sldMkLst>
        <pc:spChg chg="mod">
          <ac:chgData name="SANTILLI ANDREA" userId="8adbb4b8-65e7-471e-b734-7a1c658dbe8d" providerId="ADAL" clId="{72F8993C-8AA4-48A9-B06D-8A59FDC566E4}" dt="2024-02-12T11:11:49.554" v="1613" actId="113"/>
          <ac:spMkLst>
            <pc:docMk/>
            <pc:sldMk cId="3259847002" sldId="274"/>
            <ac:spMk id="2" creationId="{9D6C8C12-F5A0-F9B3-1F8D-7DFB21521C2D}"/>
          </ac:spMkLst>
        </pc:spChg>
        <pc:spChg chg="del">
          <ac:chgData name="SANTILLI ANDREA" userId="8adbb4b8-65e7-471e-b734-7a1c658dbe8d" providerId="ADAL" clId="{72F8993C-8AA4-48A9-B06D-8A59FDC566E4}" dt="2024-02-12T10:32:11.407" v="1085"/>
          <ac:spMkLst>
            <pc:docMk/>
            <pc:sldMk cId="3259847002" sldId="274"/>
            <ac:spMk id="3" creationId="{A55E9556-EE5A-7C33-C29E-A26EB48DE2A3}"/>
          </ac:spMkLst>
        </pc:spChg>
        <pc:spChg chg="del mod">
          <ac:chgData name="SANTILLI ANDREA" userId="8adbb4b8-65e7-471e-b734-7a1c658dbe8d" providerId="ADAL" clId="{72F8993C-8AA4-48A9-B06D-8A59FDC566E4}" dt="2024-02-12T11:02:24.462" v="1300" actId="478"/>
          <ac:spMkLst>
            <pc:docMk/>
            <pc:sldMk cId="3259847002" sldId="274"/>
            <ac:spMk id="4" creationId="{1D2AF736-C3A5-1C05-95B2-1ACE6EB0700B}"/>
          </ac:spMkLst>
        </pc:spChg>
        <pc:spChg chg="add mod">
          <ac:chgData name="SANTILLI ANDREA" userId="8adbb4b8-65e7-471e-b734-7a1c658dbe8d" providerId="ADAL" clId="{72F8993C-8AA4-48A9-B06D-8A59FDC566E4}" dt="2024-02-12T11:02:25.379" v="1301"/>
          <ac:spMkLst>
            <pc:docMk/>
            <pc:sldMk cId="3259847002" sldId="274"/>
            <ac:spMk id="6" creationId="{68CC5ACC-0270-A850-1845-2F648B8DD385}"/>
          </ac:spMkLst>
        </pc:spChg>
        <pc:spChg chg="add mod">
          <ac:chgData name="SANTILLI ANDREA" userId="8adbb4b8-65e7-471e-b734-7a1c658dbe8d" providerId="ADAL" clId="{72F8993C-8AA4-48A9-B06D-8A59FDC566E4}" dt="2024-02-12T11:56:52.858" v="2167" actId="20577"/>
          <ac:spMkLst>
            <pc:docMk/>
            <pc:sldMk cId="3259847002" sldId="274"/>
            <ac:spMk id="8" creationId="{CA0951C0-B7AA-CC1A-C671-0A782688A77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0C92A86-C5C9-6113-6AC7-4064BBD0948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6277400-9A88-4A14-1B97-2E611F2842E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4067AC-4DA6-47DD-9DAA-82F8496AEA1D}" type="datetimeFigureOut">
              <a:rPr lang="en-GB" smtClean="0"/>
              <a:t>13/02/2024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A149F3E-834F-ADBB-A517-1E7341E464AE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F16239-9E04-27B8-09A3-ACB4AC19F63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2F9E2-E68F-463D-B409-4BB1E4E5370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64850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BB6916-6BB4-491D-A9F6-98CF7382B083}" type="datetimeFigureOut">
              <a:rPr lang="en-GB" smtClean="0"/>
              <a:t>13/02/2024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8881E3-068B-48DF-8881-A991B8AEA70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5567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dirty="0" err="1"/>
              <a:t>Decree</a:t>
            </a:r>
            <a:r>
              <a:rPr lang="it-IT" dirty="0"/>
              <a:t> no. 182/2020: </a:t>
            </a:r>
            <a:r>
              <a:rPr lang="en-US" dirty="0"/>
              <a:t>National </a:t>
            </a:r>
            <a:r>
              <a:rPr lang="en-US" dirty="0" err="1"/>
              <a:t>individualised</a:t>
            </a:r>
            <a:r>
              <a:rPr lang="en-US" dirty="0"/>
              <a:t> education plan (IEP) model, </a:t>
            </a:r>
            <a:r>
              <a:rPr lang="it-IT" dirty="0"/>
              <a:t>Dr. Clelia Caiazza, </a:t>
            </a:r>
            <a:r>
              <a:rPr lang="en-US" sz="1200" dirty="0"/>
              <a:t>Ministry of Education and Merit</a:t>
            </a:r>
            <a:r>
              <a:rPr lang="it-IT" dirty="0"/>
              <a:t>, </a:t>
            </a:r>
            <a:r>
              <a:rPr lang="it-IT" dirty="0" err="1"/>
              <a:t>Italy</a:t>
            </a:r>
            <a:r>
              <a:rPr lang="it-IT" dirty="0"/>
              <a:t>, Policymaker forum </a:t>
            </a:r>
            <a:endParaRPr lang="en-US" dirty="0"/>
          </a:p>
          <a:p>
            <a:r>
              <a:rPr lang="en-US" dirty="0"/>
              <a:t>#ZeroCon24</a:t>
            </a:r>
            <a:br>
              <a:rPr lang="en-US" dirty="0"/>
            </a:br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Wednesday, </a:t>
            </a:r>
            <a:r>
              <a:rPr lang="it-IT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February</a:t>
            </a:r>
            <a:r>
              <a:rPr lang="it-IT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 21, 2024 – 15,00-1630 p.m.</a:t>
            </a:r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82200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err="1"/>
              <a:t>Final</a:t>
            </a:r>
            <a:r>
              <a:rPr lang="it-IT" dirty="0"/>
              <a:t> notes: inclusive </a:t>
            </a:r>
            <a:r>
              <a:rPr lang="it-IT" dirty="0" err="1"/>
              <a:t>education</a:t>
            </a:r>
            <a:r>
              <a:rPr lang="it-IT" dirty="0"/>
              <a:t> for an inclusive society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8485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Legislative framework and definition of the 'inclusive school' concept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4064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r>
              <a:rPr lang="en-US" dirty="0"/>
              <a:t>Introduction and characteristics of the </a:t>
            </a:r>
            <a:r>
              <a:rPr lang="en-US" dirty="0" err="1"/>
              <a:t>Individualised</a:t>
            </a:r>
            <a:r>
              <a:rPr lang="en-US" dirty="0"/>
              <a:t> Educational Plan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369613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sz="1200" dirty="0" err="1"/>
              <a:t>Individualised</a:t>
            </a:r>
            <a:r>
              <a:rPr lang="en-US" sz="1200" dirty="0"/>
              <a:t> Educational Plan</a:t>
            </a:r>
            <a:r>
              <a:rPr lang="en-US" dirty="0"/>
              <a:t> (IEP) as a central element in the Italian inclusive model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40491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Innovations introduced by Decree no. 182/2020 and by Decree no. 153 of 2023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02073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Architecture of decrees 182 of 2020 and 153 of 2023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949291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dirty="0"/>
              <a:t>Standardization of the condition of disability  ascertaining and introduction of provisional IEP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57769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Synthesis of </a:t>
            </a:r>
            <a:r>
              <a:rPr lang="en-US" sz="1200" dirty="0"/>
              <a:t>the main objectives of Decrees 182/2020 and 153/2023 (pt. 1)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33322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Synthesis of </a:t>
            </a:r>
            <a:r>
              <a:rPr lang="en-US" sz="1200" dirty="0"/>
              <a:t>the main objectives of Decrees 182/2020 and 153/2023 (pt. 2)</a:t>
            </a:r>
            <a:endParaRPr lang="en-GB" dirty="0"/>
          </a:p>
          <a:p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A8881E3-068B-48DF-8881-A991B8AEA70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7477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4B8CD-9207-0F5A-87AB-B27A517BCE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A2C4F2-5991-51CC-558C-A4D5E1F7B1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84A5B7-3009-3078-DA1C-A775027F1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#ZeroCon24 - Decree no. 182/2020 - Clelia Caiazza Ministero dell'Istruzione e del Merito - Roma - Italia 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A569FD-5A00-3B11-103C-21BA8A71B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9" name="Picture 8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0F1C7164-87D9-4217-364F-45206FDAD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F0236DA-C301-789C-C8AF-938A5F826071}"/>
              </a:ext>
            </a:extLst>
          </p:cNvPr>
          <p:cNvSpPr txBox="1"/>
          <p:nvPr userDrawn="1"/>
        </p:nvSpPr>
        <p:spPr>
          <a:xfrm>
            <a:off x="393290" y="276328"/>
            <a:ext cx="30109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dirty="0">
                <a:solidFill>
                  <a:srgbClr val="2B882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#ZeroCon24</a:t>
            </a:r>
            <a:endParaRPr lang="en-GB" sz="3600" b="1" dirty="0">
              <a:solidFill>
                <a:srgbClr val="2B882E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2572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9A398-607E-19AA-2FA2-6A9486FF4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67A71F-93D1-3FE1-9D98-47190B6F938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4B76AF-A44B-BCC8-6368-2FCB924767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8CFEDC-9A6E-A3AD-47BB-4544BD985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#ZeroCon24 - Decree no. 182/2020 - Clelia Caiazza Ministero dell'Istruzione e del Merito - Roma - Italia 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38CCB9-6F66-B343-A239-09809FB7E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6B42D19-6742-C21D-3E3A-50AF0056C02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9625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38C57BD-472C-6054-F85B-C6E7EBFD78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A5734E-BF7C-6ADA-36DF-8345F81F3D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9FA9AB-245D-7C9C-7F7C-F0DDADFC8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28D991-9ADE-8892-D016-6590D6AF8F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#ZeroCon24 - Decree no. 182/2020 - Clelia Caiazza Ministero dell'Istruzione e del Merito - Roma - Italia 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8715A0-7D97-C371-F46C-459234CE3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A92BB482-4C0F-1893-218E-340DCE3E41C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465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32CDE7-D24B-A1C8-5E44-202ABECFC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62AA8D-420E-E8B5-CDB6-88D320632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C8133A-0964-2A2C-F557-E8A9D21E46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6AD633-B6D6-91FA-64FB-501EA2FB2B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#ZeroCon24 - Decree no. 182/2020 - Clelia Caiazza Ministero dell'Istruzione e del Merito - Roma - Italia 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EAAD51-9D5D-25E1-F465-809F007EC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7A3ADA9-529C-6BD8-8B18-D897077722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03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D86FF-9CEB-1D25-2E90-369E9B0FF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E08384C-F6AC-F088-2F50-A86FF934D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C40FCB-67DF-CE66-B624-667997970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D9611E-370E-03AF-C519-6268D0A66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#ZeroCon24 - Decree no. 182/2020 - Clelia Caiazza Ministero dell'Istruzione e del Merito - Roma - Italia 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F8EE00-A0DC-F045-A7B2-6D6970D172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88684AF3-AE79-E964-B9D1-32174968E2E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2813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F0645F-4ADB-34A8-8348-8DA5EC0B3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7DEFF4-799C-B171-FDEC-9F32D3683D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2E9D5E4-9475-B9C9-B19F-C6F90A2573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D3DB3A-533A-A389-C798-9BB43D1F7D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692D28-6A9A-84C4-8E6F-E19FDA416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#ZeroCon24 - Decree no. 182/2020 - Clelia Caiazza Ministero dell'Istruzione e del Merito - Roma - Italia 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7EFDAC-0A32-E484-69C9-CAC7902FD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509410CA-2628-6086-32C8-F078A3F00DF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122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82298A-1F8E-C04A-F0FC-303981F888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4B0BE-77C8-FC6F-2D01-52EA579BE8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30E7F1-9FCB-C624-0AD0-0B4362A9CC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940BA5-6077-6C83-9A0A-D929E13531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1A5F4E-F46E-F9D4-EB91-01F3AF3BB72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89E74-A823-F039-110E-16DB1050A2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D5C4120-5D85-2DAB-1B82-679CBFE0F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#ZeroCon24 - Decree no. 182/2020 - Clelia Caiazza Ministero dell'Istruzione e del Merito - Roma - Italia </a:t>
            </a:r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22AED93-B0A6-16E2-54DD-BAC7D1CF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10" name="Picture 9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6C21E80C-5188-0E99-CB29-5452401034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7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CEC525-402E-F69C-210B-5268E9E93C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2CFC308-6A34-9878-DECA-D72CAED76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50079B-A083-6A7F-4194-BA4D85C4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#ZeroCon24 - Decree no. 182/2020 - Clelia Caiazza Ministero dell'Istruzione e del Merito - Roma - Italia 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6EC79D-9860-3786-8D4E-46E02CC0EC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5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9B978296-E8D6-80D7-911A-F4F68A8F611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9318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3DBA8C4-CBF7-6C7C-BB26-6A44D83DE5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A765CF-3B46-DDD1-5D61-DEE395693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#ZeroCon24 - Decree no. 182/2020 - Clelia Caiazza Ministero dell'Istruzione e del Merito - Roma - Italia </a:t>
            </a:r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92119D-5AC0-FA92-AC8A-20B4D8168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5" name="Picture 4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D0459225-7B96-6284-00B2-CF639F89264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80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685413-E692-6DD2-584B-C153D1CDA3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573494-908C-8287-2878-B8109DD71A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99BDB-AE6B-E7B3-79DD-6DA3BEF43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EEE4D6-70C6-0DAC-3D3B-CEF908DC77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9C3971-79A3-C209-564C-BD5D9D86E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#ZeroCon24 - Decree no. 182/2020 - Clelia Caiazza Ministero dell'Istruzione e del Merito - Roma - Italia 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402702-277B-3ACF-851A-C0C404ED8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2A8373D0-4AD4-04E7-6DAC-6E1FA94700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65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DB3E06-41AF-0ACA-CCBD-F5BAB7AC3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16BC9B1-E8C2-C7D8-0ACB-3D5B734FE3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78FB8E-65FD-4C56-E3A9-054836CB1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E3F7DA-8E45-6DD8-7482-BC161C470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FDB1F6-A587-5CC5-B4A1-6CBC2452ED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#ZeroCon24 - Decree no. 182/2020 - Clelia Caiazza Ministero dell'Istruzione e del Merito - Roma - Italia 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3402A9-A0E0-7045-EA1F-7AA57991E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  <p:pic>
        <p:nvPicPr>
          <p:cNvPr id="8" name="Picture 7" descr="Zero Project Plant: an icon showing a green seedling breaking through a circle.">
            <a:extLst>
              <a:ext uri="{FF2B5EF4-FFF2-40B4-BE49-F238E27FC236}">
                <a16:creationId xmlns:a16="http://schemas.microsoft.com/office/drawing/2014/main" id="{C97FE7C3-62EE-EBCF-7381-9E13CB86ECE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30714" y="155575"/>
            <a:ext cx="767583" cy="768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21751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4DFD2-A48F-938F-9C39-58C9547BD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1346B3-1FB5-CBE0-B15E-5E254CF78A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792518"/>
            <a:ext cx="10515600" cy="3861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D545C8-B46A-1919-AEB8-64178D1CD98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ACA2EC-9AAA-A334-BAFC-D20203C40D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#ZeroCon24 - Decree no. 182/2020 - Clelia Caiazza Ministero dell'Istruzione e del Merito - Roma - Italia 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F4DD50-8E12-ED09-0BAF-BA8058E0E3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95A9E4-2CE9-4E32-BE85-7C32F0F78A6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587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A782FC-8B01-42F4-8056-DCC2EFED95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66722" y="1469071"/>
            <a:ext cx="9660435" cy="1434024"/>
          </a:xfrm>
        </p:spPr>
        <p:txBody>
          <a:bodyPr>
            <a:noAutofit/>
          </a:bodyPr>
          <a:lstStyle/>
          <a:p>
            <a:r>
              <a:rPr lang="en-US" sz="4400" b="1" dirty="0">
                <a:solidFill>
                  <a:srgbClr val="595959"/>
                </a:solidFill>
                <a:effectLst/>
                <a:latin typeface="+mn-lt"/>
                <a:ea typeface="MS Mincho" panose="02020609040205080304" pitchFamily="49" charset="-128"/>
              </a:rPr>
              <a:t>Decree no. 182 of 2020 – National </a:t>
            </a:r>
            <a:r>
              <a:rPr lang="en-US" sz="4400" b="1" dirty="0" err="1">
                <a:solidFill>
                  <a:srgbClr val="595959"/>
                </a:solidFill>
                <a:effectLst/>
                <a:latin typeface="+mn-lt"/>
                <a:ea typeface="MS Mincho" panose="02020609040205080304" pitchFamily="49" charset="-128"/>
              </a:rPr>
              <a:t>individualised</a:t>
            </a:r>
            <a:r>
              <a:rPr lang="en-US" sz="4400" b="1" dirty="0">
                <a:solidFill>
                  <a:srgbClr val="595959"/>
                </a:solidFill>
                <a:effectLst/>
                <a:latin typeface="+mn-lt"/>
                <a:ea typeface="MS Mincho" panose="02020609040205080304" pitchFamily="49" charset="-128"/>
              </a:rPr>
              <a:t> education plan (IEP) model</a:t>
            </a:r>
            <a:endParaRPr lang="en-GB" sz="4400" b="1" dirty="0">
              <a:solidFill>
                <a:srgbClr val="595959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D29E75-4221-A94E-345A-B32600075C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3999" y="3102284"/>
            <a:ext cx="9144000" cy="270141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rgbClr val="595959"/>
                </a:solidFill>
              </a:rPr>
              <a:t>Dr. Clelia </a:t>
            </a:r>
            <a:r>
              <a:rPr lang="en-US" sz="2800" b="1" dirty="0" err="1">
                <a:solidFill>
                  <a:srgbClr val="595959"/>
                </a:solidFill>
              </a:rPr>
              <a:t>Caiazza</a:t>
            </a:r>
            <a:endParaRPr lang="en-US" sz="2800" b="1" dirty="0">
              <a:solidFill>
                <a:srgbClr val="595959"/>
              </a:solidFill>
            </a:endParaRPr>
          </a:p>
          <a:p>
            <a:r>
              <a:rPr lang="en-US" sz="2800" dirty="0">
                <a:solidFill>
                  <a:srgbClr val="595959"/>
                </a:solidFill>
              </a:rPr>
              <a:t>Ministry of Education and Merit </a:t>
            </a:r>
          </a:p>
          <a:p>
            <a:r>
              <a:rPr lang="en-US" sz="2800" dirty="0">
                <a:solidFill>
                  <a:srgbClr val="595959"/>
                </a:solidFill>
              </a:rPr>
              <a:t>Italy</a:t>
            </a:r>
          </a:p>
          <a:p>
            <a:r>
              <a:rPr lang="en-GB" sz="2800" dirty="0">
                <a:solidFill>
                  <a:srgbClr val="595959"/>
                </a:solidFill>
              </a:rPr>
              <a:t>Policymaker forum </a:t>
            </a:r>
          </a:p>
        </p:txBody>
      </p:sp>
      <p:sp>
        <p:nvSpPr>
          <p:cNvPr id="4" name="Titel 1">
            <a:extLst>
              <a:ext uri="{FF2B5EF4-FFF2-40B4-BE49-F238E27FC236}">
                <a16:creationId xmlns:a16="http://schemas.microsoft.com/office/drawing/2014/main" id="{E4771D02-F4E4-C632-E5D7-C5E26F71C09C}"/>
              </a:ext>
            </a:extLst>
          </p:cNvPr>
          <p:cNvSpPr txBox="1">
            <a:spLocks/>
          </p:cNvSpPr>
          <p:nvPr/>
        </p:nvSpPr>
        <p:spPr>
          <a:xfrm>
            <a:off x="3147962" y="5394889"/>
            <a:ext cx="5697953" cy="84682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b="1" dirty="0">
                <a:solidFill>
                  <a:srgbClr val="595959"/>
                </a:solidFill>
                <a:latin typeface="Arial"/>
              </a:rPr>
              <a:t>February 21, 2024 - 15.00-16.30 p.m</a:t>
            </a:r>
            <a:r>
              <a:rPr lang="en-US" sz="2400" b="1" dirty="0">
                <a:latin typeface="Arial"/>
              </a:rPr>
              <a:t>.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6B4AAB-13CC-0101-7D17-6ABAF0358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406734" y="6341052"/>
            <a:ext cx="6788557" cy="365125"/>
          </a:xfrm>
        </p:spPr>
        <p:txBody>
          <a:bodyPr/>
          <a:lstStyle/>
          <a:p>
            <a:r>
              <a:rPr lang="it-IT" dirty="0"/>
              <a:t>#ZeroCon24 </a:t>
            </a:r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F2F47-DE12-0075-6EDB-366148F7F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376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6C54D0D-E224-129C-30D7-596E8BE2C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1239"/>
            <a:ext cx="10515600" cy="5085111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sz="3100" b="1" dirty="0">
                <a:solidFill>
                  <a:srgbClr val="595959"/>
                </a:solidFill>
              </a:rPr>
              <a:t>Completeness, clarity, uniformity, planning, observation, collegiality and inclusion </a:t>
            </a:r>
            <a:r>
              <a:rPr lang="en-US" sz="3100" dirty="0">
                <a:solidFill>
                  <a:srgbClr val="595959"/>
                </a:solidFill>
              </a:rPr>
              <a:t>are the key concepts for drafting the IEP. </a:t>
            </a:r>
          </a:p>
          <a:p>
            <a:pPr algn="just"/>
            <a:r>
              <a:rPr lang="en-US" sz="3100" dirty="0">
                <a:solidFill>
                  <a:srgbClr val="595959"/>
                </a:solidFill>
              </a:rPr>
              <a:t>With a good drafting of the IEP, the teacher can not only ensure the right to study for the most fragile categories of students, but also have a very useful tool for knowing the student's profile in the event of the student's transfer or at the time of the transition to the next level of education.</a:t>
            </a:r>
          </a:p>
          <a:p>
            <a:pPr marL="0" indent="0" algn="just">
              <a:buNone/>
            </a:pPr>
            <a:endParaRPr lang="en-US" sz="3100" dirty="0">
              <a:solidFill>
                <a:srgbClr val="595959"/>
              </a:solidFill>
            </a:endParaRPr>
          </a:p>
          <a:p>
            <a:pPr marL="0" indent="0" algn="just">
              <a:buNone/>
            </a:pPr>
            <a:r>
              <a:rPr lang="en-US" sz="3100" dirty="0">
                <a:solidFill>
                  <a:srgbClr val="595959"/>
                </a:solidFill>
              </a:rPr>
              <a:t>We can therefore conclude that:</a:t>
            </a:r>
          </a:p>
          <a:p>
            <a:pPr algn="just"/>
            <a:r>
              <a:rPr lang="en-US" sz="3100" dirty="0">
                <a:solidFill>
                  <a:srgbClr val="595959"/>
                </a:solidFill>
              </a:rPr>
              <a:t>Investing in the national IEP not only improves the educational experience of students, but also prepares the next generation to live in an </a:t>
            </a:r>
            <a:r>
              <a:rPr lang="en-US" sz="3100" b="1" dirty="0">
                <a:solidFill>
                  <a:srgbClr val="595959"/>
                </a:solidFill>
              </a:rPr>
              <a:t>inclusive society</a:t>
            </a:r>
            <a:r>
              <a:rPr lang="en-US" sz="3100" dirty="0">
                <a:solidFill>
                  <a:srgbClr val="595959"/>
                </a:solidFill>
              </a:rPr>
              <a:t>. Students who grow up in an environment that values diversity and promotes equality are more likely to become knowledgeable, empathetic citizens who are ready to contribute positively to society.</a:t>
            </a:r>
          </a:p>
          <a:p>
            <a:pPr marL="0" indent="0" algn="r">
              <a:buNone/>
            </a:pPr>
            <a:endParaRPr lang="en-US" sz="3100" dirty="0">
              <a:solidFill>
                <a:srgbClr val="595959"/>
              </a:solidFill>
            </a:endParaRPr>
          </a:p>
          <a:p>
            <a:pPr marL="0" indent="0" algn="r">
              <a:buNone/>
            </a:pPr>
            <a:r>
              <a:rPr lang="en-US" sz="3100" dirty="0"/>
              <a:t>THANK YOU!</a:t>
            </a:r>
            <a:endParaRPr lang="it-IT" sz="3100" dirty="0"/>
          </a:p>
          <a:p>
            <a:pPr marL="0" indent="0" algn="just">
              <a:buNone/>
            </a:pPr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2883935-218A-B730-8C7A-48D8BEEC89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10</a:t>
            </a:fld>
            <a:endParaRPr lang="en-GB"/>
          </a:p>
        </p:txBody>
      </p:sp>
      <p:sp>
        <p:nvSpPr>
          <p:cNvPr id="2" name="Footer Placeholder 5">
            <a:extLst>
              <a:ext uri="{FF2B5EF4-FFF2-40B4-BE49-F238E27FC236}">
                <a16:creationId xmlns:a16="http://schemas.microsoft.com/office/drawing/2014/main" id="{17A68DE5-3EBF-125E-28FC-053748F87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Titolo 1">
            <a:extLst>
              <a:ext uri="{FF2B5EF4-FFF2-40B4-BE49-F238E27FC236}">
                <a16:creationId xmlns:a16="http://schemas.microsoft.com/office/drawing/2014/main" id="{6B0C43B4-BD13-EDA5-F900-E870C0F03F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086" y="253615"/>
            <a:ext cx="10515600" cy="917265"/>
          </a:xfrm>
        </p:spPr>
        <p:txBody>
          <a:bodyPr/>
          <a:lstStyle/>
          <a:p>
            <a:r>
              <a:rPr lang="it-IT" b="1" dirty="0" err="1">
                <a:solidFill>
                  <a:srgbClr val="595959"/>
                </a:solidFill>
              </a:rPr>
              <a:t>Conclusions</a:t>
            </a:r>
            <a:endParaRPr lang="it-IT" b="1" dirty="0">
              <a:solidFill>
                <a:srgbClr val="59595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55490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65A73F-E3C6-31B5-A3B3-996356A9F5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98937"/>
            <a:ext cx="10515600" cy="1325563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rgbClr val="595959"/>
                </a:solidFill>
              </a:rPr>
              <a:t>Legislative framework: the Legislative Decree No 66 of 2017</a:t>
            </a:r>
            <a:endParaRPr lang="it-IT" b="1" dirty="0">
              <a:solidFill>
                <a:srgbClr val="595959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B01BFA-5C26-F2AD-8BE4-8CE95C11A6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60144"/>
            <a:ext cx="10515600" cy="3861226"/>
          </a:xfrm>
        </p:spPr>
        <p:txBody>
          <a:bodyPr/>
          <a:lstStyle/>
          <a:p>
            <a:pPr marL="0" indent="0">
              <a:buNone/>
            </a:pPr>
            <a:r>
              <a:rPr lang="en-US" sz="2400" b="1" dirty="0">
                <a:solidFill>
                  <a:srgbClr val="595959"/>
                </a:solidFill>
              </a:rPr>
              <a:t>Decree No. 182 of 2020 </a:t>
            </a:r>
            <a:r>
              <a:rPr lang="en-US" sz="2400" dirty="0">
                <a:solidFill>
                  <a:srgbClr val="595959"/>
                </a:solidFill>
              </a:rPr>
              <a:t>was adopted following the enactment of </a:t>
            </a:r>
            <a:r>
              <a:rPr lang="en-US" sz="2400" b="1" dirty="0">
                <a:solidFill>
                  <a:srgbClr val="595959"/>
                </a:solidFill>
              </a:rPr>
              <a:t>Legislative Decree No. 66 of 2017 </a:t>
            </a:r>
            <a:r>
              <a:rPr lang="en-US" sz="2400" dirty="0">
                <a:solidFill>
                  <a:srgbClr val="595959"/>
                </a:solidFill>
              </a:rPr>
              <a:t>(amended by Decree 96 of 2019), which defined the concept of 'inclusive school' and specified that:</a:t>
            </a:r>
            <a:endParaRPr lang="it-IT" sz="2400" dirty="0">
              <a:solidFill>
                <a:srgbClr val="595959"/>
              </a:solidFill>
            </a:endParaRPr>
          </a:p>
          <a:p>
            <a:pPr algn="just"/>
            <a:r>
              <a:rPr lang="en-US" sz="2400" dirty="0">
                <a:solidFill>
                  <a:srgbClr val="595959"/>
                </a:solidFill>
              </a:rPr>
              <a:t>school inclusion is identified as the keystone of the cultural, educational and planning identity of schools, </a:t>
            </a:r>
            <a:r>
              <a:rPr lang="en-US" sz="2400" dirty="0" err="1">
                <a:solidFill>
                  <a:srgbClr val="595959"/>
                </a:solidFill>
              </a:rPr>
              <a:t>characterising</a:t>
            </a:r>
            <a:r>
              <a:rPr lang="en-US" sz="2400" dirty="0">
                <a:solidFill>
                  <a:srgbClr val="595959"/>
                </a:solidFill>
              </a:rPr>
              <a:t> in depth its educational mission, through a </a:t>
            </a:r>
            <a:r>
              <a:rPr lang="en-US" sz="2400" b="1" dirty="0">
                <a:solidFill>
                  <a:srgbClr val="595959"/>
                </a:solidFill>
              </a:rPr>
              <a:t>direct and cooperative involvement of all school components</a:t>
            </a:r>
            <a:r>
              <a:rPr lang="en-US" sz="2400" dirty="0">
                <a:solidFill>
                  <a:srgbClr val="595959"/>
                </a:solidFill>
              </a:rPr>
              <a:t>;</a:t>
            </a:r>
            <a:endParaRPr lang="it-IT" sz="2400" dirty="0">
              <a:solidFill>
                <a:srgbClr val="595959"/>
              </a:solidFill>
            </a:endParaRPr>
          </a:p>
          <a:p>
            <a:r>
              <a:rPr lang="en-US" sz="2400" dirty="0">
                <a:solidFill>
                  <a:srgbClr val="595959"/>
                </a:solidFill>
              </a:rPr>
              <a:t>the concept of "Inclusion" applies to all pupils, as a widespread and stable guarantee that they can </a:t>
            </a:r>
            <a:r>
              <a:rPr lang="en-US" sz="2400" b="1" dirty="0">
                <a:solidFill>
                  <a:srgbClr val="595959"/>
                </a:solidFill>
              </a:rPr>
              <a:t>participate in school life and achieve the maximum possible in terms of learning and social participation</a:t>
            </a:r>
            <a:r>
              <a:rPr lang="it-IT" sz="2400" b="1" dirty="0">
                <a:solidFill>
                  <a:srgbClr val="595959"/>
                </a:solidFill>
              </a:rPr>
              <a:t>.</a:t>
            </a:r>
            <a:endParaRPr lang="it-IT" dirty="0">
              <a:solidFill>
                <a:srgbClr val="595959"/>
              </a:solidFill>
            </a:endParaRPr>
          </a:p>
          <a:p>
            <a:pPr marL="0" indent="0">
              <a:buNone/>
            </a:pPr>
            <a:endParaRPr lang="it-IT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ED97C43-8E86-1A4F-6EBC-F05EF9DA63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2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06BEDF-82AC-8267-5E40-134AD74A8A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138238" y="6247891"/>
            <a:ext cx="10515600" cy="501457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440426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82A9211-E451-D736-CA27-B22A8B35BA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898" y="242464"/>
            <a:ext cx="10515600" cy="1452521"/>
          </a:xfrm>
        </p:spPr>
        <p:txBody>
          <a:bodyPr>
            <a:normAutofit/>
          </a:bodyPr>
          <a:lstStyle/>
          <a:p>
            <a:r>
              <a:rPr lang="en-US" sz="4000" b="1" dirty="0">
                <a:solidFill>
                  <a:srgbClr val="595959"/>
                </a:solidFill>
              </a:rPr>
              <a:t>Legislative framework: the Legislative Decree No 66 of 2017 - </a:t>
            </a:r>
            <a:r>
              <a:rPr lang="en-US" sz="4000" b="1" dirty="0" err="1">
                <a:solidFill>
                  <a:srgbClr val="595959"/>
                </a:solidFill>
              </a:rPr>
              <a:t>Individualised</a:t>
            </a:r>
            <a:r>
              <a:rPr lang="en-US" sz="4000" b="1" dirty="0">
                <a:solidFill>
                  <a:srgbClr val="595959"/>
                </a:solidFill>
              </a:rPr>
              <a:t> Educational Plan (IEP)</a:t>
            </a:r>
            <a:endParaRPr lang="it-IT" sz="4000" b="1" dirty="0">
              <a:solidFill>
                <a:srgbClr val="595959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1985A85-B514-92D8-3D94-998F0C892E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650"/>
            <a:ext cx="10248900" cy="448709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en-US" sz="2600" dirty="0">
                <a:solidFill>
                  <a:srgbClr val="595959"/>
                </a:solidFill>
              </a:rPr>
              <a:t>Article 7 of Decree 66 of 2017 provides for the </a:t>
            </a:r>
            <a:r>
              <a:rPr lang="en-US" sz="2600" b="1" dirty="0" err="1">
                <a:solidFill>
                  <a:srgbClr val="595959"/>
                </a:solidFill>
              </a:rPr>
              <a:t>Individualised</a:t>
            </a:r>
            <a:r>
              <a:rPr lang="en-US" sz="2600" b="1" dirty="0">
                <a:solidFill>
                  <a:srgbClr val="595959"/>
                </a:solidFill>
              </a:rPr>
              <a:t> Educational Plan</a:t>
            </a:r>
            <a:r>
              <a:rPr lang="en-US" sz="2600" dirty="0">
                <a:solidFill>
                  <a:srgbClr val="595959"/>
                </a:solidFill>
              </a:rPr>
              <a:t>, which must identify:</a:t>
            </a:r>
          </a:p>
          <a:p>
            <a:pPr algn="just"/>
            <a:r>
              <a:rPr lang="en-US" sz="2600" dirty="0">
                <a:solidFill>
                  <a:srgbClr val="595959"/>
                </a:solidFill>
              </a:rPr>
              <a:t>educational and didactic objectives;</a:t>
            </a:r>
          </a:p>
          <a:p>
            <a:pPr algn="just"/>
            <a:r>
              <a:rPr lang="en-US" sz="2600" dirty="0">
                <a:solidFill>
                  <a:srgbClr val="595959"/>
                </a:solidFill>
              </a:rPr>
              <a:t>tools, strategies and ways to achieve a learning environment in the following dimensions:</a:t>
            </a:r>
          </a:p>
          <a:p>
            <a:pPr lvl="1" algn="just"/>
            <a:r>
              <a:rPr lang="en-US" sz="2600" dirty="0" err="1">
                <a:solidFill>
                  <a:srgbClr val="595959"/>
                </a:solidFill>
              </a:rPr>
              <a:t>Socialisation</a:t>
            </a:r>
            <a:r>
              <a:rPr lang="en-US" sz="2600" dirty="0">
                <a:solidFill>
                  <a:srgbClr val="595959"/>
                </a:solidFill>
              </a:rPr>
              <a:t>/Interaction/Relation;</a:t>
            </a:r>
          </a:p>
          <a:p>
            <a:pPr lvl="1" algn="just"/>
            <a:r>
              <a:rPr lang="en-US" sz="2600" dirty="0">
                <a:solidFill>
                  <a:srgbClr val="595959"/>
                </a:solidFill>
              </a:rPr>
              <a:t>Communication/Language;</a:t>
            </a:r>
          </a:p>
          <a:p>
            <a:pPr lvl="1" algn="just"/>
            <a:r>
              <a:rPr lang="en-US" sz="2600" dirty="0">
                <a:solidFill>
                  <a:srgbClr val="595959"/>
                </a:solidFill>
              </a:rPr>
              <a:t>Autonomy/Guidance;</a:t>
            </a:r>
          </a:p>
          <a:p>
            <a:pPr lvl="1" algn="just"/>
            <a:r>
              <a:rPr lang="en-US" sz="2600" dirty="0">
                <a:solidFill>
                  <a:srgbClr val="595959"/>
                </a:solidFill>
              </a:rPr>
              <a:t>Cognitive;</a:t>
            </a:r>
          </a:p>
          <a:p>
            <a:pPr lvl="1" algn="just"/>
            <a:r>
              <a:rPr lang="en-US" sz="2600" dirty="0">
                <a:solidFill>
                  <a:srgbClr val="595959"/>
                </a:solidFill>
              </a:rPr>
              <a:t>Neuropsychological and Learning</a:t>
            </a:r>
          </a:p>
          <a:p>
            <a:pPr marL="0" indent="0" algn="just">
              <a:buNone/>
            </a:pPr>
            <a:r>
              <a:rPr lang="en-US" sz="2600" dirty="0">
                <a:solidFill>
                  <a:srgbClr val="595959"/>
                </a:solidFill>
              </a:rPr>
              <a:t>All of this, within a framework of educational co-responsibility, according to which the entire school community works towards the fulfilment of identified educational needs.</a:t>
            </a:r>
            <a:endParaRPr lang="it-IT" dirty="0">
              <a:solidFill>
                <a:srgbClr val="595959"/>
              </a:solidFill>
            </a:endParaRP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6D427E7-76E0-8B89-CFBA-C8C0DEC9A1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0ECF28-4F81-78C4-754B-0FFCD0095A24}"/>
              </a:ext>
            </a:extLst>
          </p:cNvPr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#ZeroCon24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9968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6C8C12-F5A0-F9B3-1F8D-7DFB21521C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1388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rgbClr val="595959"/>
                </a:solidFill>
              </a:rPr>
              <a:t>Central position of the IEP in the Italian inclusive education model</a:t>
            </a:r>
            <a:endParaRPr lang="it-IT" b="1" dirty="0">
              <a:solidFill>
                <a:srgbClr val="595959"/>
              </a:solidFill>
            </a:endParaRPr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id="{CA0951C0-B7AA-CC1A-C671-0A782688A77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903798"/>
            <a:ext cx="10515600" cy="32644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just">
              <a:buNone/>
            </a:pPr>
            <a:r>
              <a:rPr lang="en-US" sz="2400" dirty="0">
                <a:solidFill>
                  <a:srgbClr val="595959"/>
                </a:solidFill>
              </a:rPr>
              <a:t>The national </a:t>
            </a:r>
            <a:r>
              <a:rPr lang="en-US" sz="2400" dirty="0" err="1">
                <a:solidFill>
                  <a:srgbClr val="595959"/>
                </a:solidFill>
              </a:rPr>
              <a:t>Individualised</a:t>
            </a:r>
            <a:r>
              <a:rPr lang="en-US" sz="2400" dirty="0">
                <a:solidFill>
                  <a:srgbClr val="595959"/>
                </a:solidFill>
              </a:rPr>
              <a:t> Education Plan (PEI) represents a key element within the Italian educational model, as it embodies the commitment to </a:t>
            </a:r>
            <a:r>
              <a:rPr lang="en-US" sz="2400" b="1" dirty="0">
                <a:solidFill>
                  <a:srgbClr val="595959"/>
                </a:solidFill>
              </a:rPr>
              <a:t>inclusive, equitable and </a:t>
            </a:r>
            <a:r>
              <a:rPr lang="en-US" sz="2400" b="1" dirty="0" err="1">
                <a:solidFill>
                  <a:srgbClr val="595959"/>
                </a:solidFill>
              </a:rPr>
              <a:t>personalised</a:t>
            </a:r>
            <a:r>
              <a:rPr lang="en-US" sz="2400" dirty="0">
                <a:solidFill>
                  <a:srgbClr val="595959"/>
                </a:solidFill>
              </a:rPr>
              <a:t> education.</a:t>
            </a:r>
          </a:p>
          <a:p>
            <a:pPr marL="0" indent="0" algn="just">
              <a:buNone/>
            </a:pPr>
            <a:endParaRPr lang="en-US" sz="2400" dirty="0">
              <a:solidFill>
                <a:srgbClr val="595959"/>
              </a:solidFill>
            </a:endParaRPr>
          </a:p>
          <a:p>
            <a:pPr marL="0" indent="0" algn="just">
              <a:buNone/>
            </a:pPr>
            <a:r>
              <a:rPr lang="en-US" sz="2400" dirty="0">
                <a:solidFill>
                  <a:srgbClr val="595959"/>
                </a:solidFill>
              </a:rPr>
              <a:t>It is a strategic tool designed to:</a:t>
            </a:r>
          </a:p>
          <a:p>
            <a:pPr algn="just"/>
            <a:r>
              <a:rPr lang="en-US" sz="2400" dirty="0">
                <a:solidFill>
                  <a:srgbClr val="595959"/>
                </a:solidFill>
              </a:rPr>
              <a:t>adapt the educational approach to meet the </a:t>
            </a:r>
            <a:r>
              <a:rPr lang="en-US" sz="2400" b="1" dirty="0">
                <a:solidFill>
                  <a:srgbClr val="595959"/>
                </a:solidFill>
              </a:rPr>
              <a:t>specific needs of each student</a:t>
            </a:r>
            <a:r>
              <a:rPr lang="en-US" sz="2400" dirty="0">
                <a:solidFill>
                  <a:srgbClr val="595959"/>
                </a:solidFill>
              </a:rPr>
              <a:t>;</a:t>
            </a:r>
          </a:p>
          <a:p>
            <a:pPr algn="just"/>
            <a:r>
              <a:rPr lang="en-US" sz="2400" dirty="0">
                <a:solidFill>
                  <a:srgbClr val="595959"/>
                </a:solidFill>
              </a:rPr>
              <a:t>reflect the awareness that each individual possesses </a:t>
            </a:r>
            <a:r>
              <a:rPr lang="en-US" sz="2400" b="1" dirty="0">
                <a:solidFill>
                  <a:srgbClr val="595959"/>
                </a:solidFill>
              </a:rPr>
              <a:t>unique characteristics, abilities and challenges</a:t>
            </a:r>
            <a:r>
              <a:rPr lang="en-US" sz="2400" dirty="0">
                <a:solidFill>
                  <a:srgbClr val="595959"/>
                </a:solidFill>
              </a:rPr>
              <a:t>.</a:t>
            </a:r>
            <a:endParaRPr lang="it-IT" sz="2400" dirty="0">
              <a:solidFill>
                <a:srgbClr val="595959"/>
              </a:solidFill>
            </a:endParaRP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CC5ACC-0270-A850-1845-2F648B8DD385}"/>
              </a:ext>
            </a:extLst>
          </p:cNvPr>
          <p:cNvSpPr txBox="1">
            <a:spLocks/>
          </p:cNvSpPr>
          <p:nvPr/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8342A0D-0B10-666F-1177-11733060C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9847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olo 1">
            <a:extLst>
              <a:ext uri="{FF2B5EF4-FFF2-40B4-BE49-F238E27FC236}">
                <a16:creationId xmlns:a16="http://schemas.microsoft.com/office/drawing/2014/main" id="{D26BF7DA-C215-84F0-7849-65EC87774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086" y="253615"/>
            <a:ext cx="10515600" cy="917265"/>
          </a:xfrm>
        </p:spPr>
        <p:txBody>
          <a:bodyPr/>
          <a:lstStyle/>
          <a:p>
            <a:r>
              <a:rPr lang="it-IT" b="1" dirty="0" err="1">
                <a:solidFill>
                  <a:srgbClr val="595959"/>
                </a:solidFill>
              </a:rPr>
              <a:t>Decree</a:t>
            </a:r>
            <a:r>
              <a:rPr lang="it-IT" b="1" dirty="0">
                <a:solidFill>
                  <a:srgbClr val="595959"/>
                </a:solidFill>
              </a:rPr>
              <a:t> 182 of 2020 and </a:t>
            </a:r>
            <a:r>
              <a:rPr lang="it-IT" b="1" dirty="0" err="1">
                <a:solidFill>
                  <a:srgbClr val="595959"/>
                </a:solidFill>
              </a:rPr>
              <a:t>Decree</a:t>
            </a:r>
            <a:r>
              <a:rPr lang="it-IT" b="1" dirty="0">
                <a:solidFill>
                  <a:srgbClr val="595959"/>
                </a:solidFill>
              </a:rPr>
              <a:t> 153 of 2023  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04FE9DA-D1FD-A737-5839-EF518146C616}"/>
              </a:ext>
            </a:extLst>
          </p:cNvPr>
          <p:cNvSpPr txBox="1"/>
          <p:nvPr/>
        </p:nvSpPr>
        <p:spPr>
          <a:xfrm>
            <a:off x="716280" y="1394998"/>
            <a:ext cx="1075944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fontAlgn="base"/>
            <a:r>
              <a:rPr lang="en-US" sz="2400" dirty="0">
                <a:solidFill>
                  <a:srgbClr val="595959"/>
                </a:solidFill>
              </a:rPr>
              <a:t>Decree 182 of 2020 (amended by Decree 153 of 2023) introduced the </a:t>
            </a:r>
            <a:r>
              <a:rPr lang="en-US" sz="2400" b="1" dirty="0">
                <a:solidFill>
                  <a:srgbClr val="595959"/>
                </a:solidFill>
              </a:rPr>
              <a:t>new national IEP model</a:t>
            </a:r>
            <a:r>
              <a:rPr lang="en-US" sz="2400" dirty="0">
                <a:solidFill>
                  <a:srgbClr val="595959"/>
                </a:solidFill>
              </a:rPr>
              <a:t>, implementing Decree Law 66/2017 on how the IEP should be drafted:</a:t>
            </a: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595959"/>
                </a:solidFill>
              </a:rPr>
              <a:t>it establishes the entry into the school world of the new national IEP model;</a:t>
            </a: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595959"/>
                </a:solidFill>
              </a:rPr>
              <a:t>establishes the new ways of assigning support measures for all students with disabilities and for all school cycles, from pre-school to secondary school.</a:t>
            </a:r>
            <a:br>
              <a:rPr lang="en-US" sz="2400" dirty="0">
                <a:solidFill>
                  <a:srgbClr val="595959"/>
                </a:solidFill>
              </a:rPr>
            </a:br>
            <a:endParaRPr lang="en-US" sz="2400" dirty="0">
              <a:solidFill>
                <a:srgbClr val="595959"/>
              </a:solidFill>
            </a:endParaRPr>
          </a:p>
          <a:p>
            <a:pPr algn="just" fontAlgn="base"/>
            <a:r>
              <a:rPr lang="en-US" sz="2400" dirty="0">
                <a:solidFill>
                  <a:srgbClr val="595959"/>
                </a:solidFill>
              </a:rPr>
              <a:t>The </a:t>
            </a:r>
            <a:r>
              <a:rPr lang="en-US" sz="2400" b="1" dirty="0">
                <a:solidFill>
                  <a:srgbClr val="595959"/>
                </a:solidFill>
              </a:rPr>
              <a:t>main innovations </a:t>
            </a:r>
            <a:r>
              <a:rPr lang="en-US" sz="2400" dirty="0">
                <a:solidFill>
                  <a:srgbClr val="595959"/>
                </a:solidFill>
              </a:rPr>
              <a:t>introduced by Decree 182 of 2020 concern: </a:t>
            </a: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595959"/>
                </a:solidFill>
              </a:rPr>
              <a:t>the streamlining of the process leading to the drafting of the document;</a:t>
            </a: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595959"/>
                </a:solidFill>
              </a:rPr>
              <a:t>the role of families and teaching staff;</a:t>
            </a: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595959"/>
                </a:solidFill>
              </a:rPr>
              <a:t>the definition of unified models on a national scale;</a:t>
            </a:r>
          </a:p>
          <a:p>
            <a:pPr marL="342900" indent="-342900" algn="just" fontAlgn="base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595959"/>
                </a:solidFill>
              </a:rPr>
              <a:t>assessments during the year.</a:t>
            </a:r>
            <a:endParaRPr lang="it-IT" sz="2400" dirty="0">
              <a:solidFill>
                <a:srgbClr val="595959"/>
              </a:solidFill>
            </a:endParaRPr>
          </a:p>
        </p:txBody>
      </p:sp>
      <p:sp>
        <p:nvSpPr>
          <p:cNvPr id="2" name="Footer Placeholder 5">
            <a:extLst>
              <a:ext uri="{FF2B5EF4-FFF2-40B4-BE49-F238E27FC236}">
                <a16:creationId xmlns:a16="http://schemas.microsoft.com/office/drawing/2014/main" id="{AC27CB7E-7813-856C-80FF-4B9E1FD8CD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6094EA6-1CC2-B1B4-3E1B-33AAA3269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27920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C3D00276-D796-831F-B397-37FF65D7F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086" y="443182"/>
            <a:ext cx="10515600" cy="1207198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595959"/>
                </a:solidFill>
              </a:rPr>
              <a:t>Decree 182/2020 and Decree 153/2023: what they state and how they are structured</a:t>
            </a:r>
            <a:endParaRPr lang="it-IT" b="1" dirty="0">
              <a:solidFill>
                <a:srgbClr val="595959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356506E-F3B4-47DC-7D21-E9789B81DC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54058"/>
            <a:ext cx="10515600" cy="36330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595959"/>
                </a:solidFill>
              </a:rPr>
              <a:t>This legislation, which </a:t>
            </a:r>
            <a:r>
              <a:rPr lang="en-US" sz="2400" b="1" dirty="0">
                <a:solidFill>
                  <a:srgbClr val="595959"/>
                </a:solidFill>
              </a:rPr>
              <a:t>defines the procedures for drafting </a:t>
            </a:r>
            <a:r>
              <a:rPr lang="en-US" sz="2400" b="1" dirty="0" err="1">
                <a:solidFill>
                  <a:srgbClr val="595959"/>
                </a:solidFill>
              </a:rPr>
              <a:t>Individualised</a:t>
            </a:r>
            <a:r>
              <a:rPr lang="en-US" sz="2400" b="1" dirty="0">
                <a:solidFill>
                  <a:srgbClr val="595959"/>
                </a:solidFill>
              </a:rPr>
              <a:t> Educational Plans</a:t>
            </a:r>
            <a:r>
              <a:rPr lang="en-US" sz="2400" dirty="0">
                <a:solidFill>
                  <a:srgbClr val="595959"/>
                </a:solidFill>
              </a:rPr>
              <a:t>, that are uniform for the entire Italian territory, according to the level of education and resource requirements, is composed of:</a:t>
            </a:r>
          </a:p>
          <a:p>
            <a:r>
              <a:rPr lang="en-US" sz="2400" dirty="0">
                <a:solidFill>
                  <a:srgbClr val="595959"/>
                </a:solidFill>
              </a:rPr>
              <a:t>four annexes relating to IEP models, </a:t>
            </a:r>
            <a:r>
              <a:rPr lang="en-US" sz="2400" b="1" dirty="0">
                <a:solidFill>
                  <a:srgbClr val="595959"/>
                </a:solidFill>
              </a:rPr>
              <a:t>one for each school grade</a:t>
            </a:r>
            <a:r>
              <a:rPr lang="en-US" sz="2400" dirty="0">
                <a:solidFill>
                  <a:srgbClr val="595959"/>
                </a:solidFill>
              </a:rPr>
              <a:t>;</a:t>
            </a:r>
          </a:p>
          <a:p>
            <a:r>
              <a:rPr lang="en-US" sz="2400" b="1" dirty="0">
                <a:solidFill>
                  <a:srgbClr val="595959"/>
                </a:solidFill>
              </a:rPr>
              <a:t>guidelines</a:t>
            </a:r>
            <a:r>
              <a:rPr lang="en-US" sz="2400" dirty="0">
                <a:solidFill>
                  <a:srgbClr val="595959"/>
                </a:solidFill>
              </a:rPr>
              <a:t> for compilation;</a:t>
            </a:r>
          </a:p>
          <a:p>
            <a:r>
              <a:rPr lang="en-US" sz="2400" dirty="0">
                <a:solidFill>
                  <a:srgbClr val="595959"/>
                </a:solidFill>
              </a:rPr>
              <a:t>methods for </a:t>
            </a:r>
            <a:r>
              <a:rPr lang="en-US" sz="2400" b="1" dirty="0">
                <a:solidFill>
                  <a:srgbClr val="595959"/>
                </a:solidFill>
              </a:rPr>
              <a:t>assigning educators and collaborators</a:t>
            </a:r>
            <a:r>
              <a:rPr lang="en-US" sz="2400" dirty="0">
                <a:solidFill>
                  <a:srgbClr val="595959"/>
                </a:solidFill>
              </a:rPr>
              <a:t>, as well as the related needs;</a:t>
            </a:r>
          </a:p>
          <a:p>
            <a:r>
              <a:rPr lang="en-US" sz="2400" dirty="0">
                <a:solidFill>
                  <a:srgbClr val="595959"/>
                </a:solidFill>
              </a:rPr>
              <a:t>form to identify and define the </a:t>
            </a:r>
            <a:r>
              <a:rPr lang="en-US" sz="2400" b="1" dirty="0">
                <a:solidFill>
                  <a:srgbClr val="595959"/>
                </a:solidFill>
              </a:rPr>
              <a:t>operating debt</a:t>
            </a:r>
            <a:r>
              <a:rPr lang="en-US" sz="2400" dirty="0">
                <a:solidFill>
                  <a:srgbClr val="595959"/>
                </a:solidFill>
              </a:rPr>
              <a:t>.</a:t>
            </a:r>
            <a:endParaRPr lang="it-IT" sz="2400" dirty="0">
              <a:solidFill>
                <a:srgbClr val="595959"/>
              </a:solidFill>
            </a:endParaRPr>
          </a:p>
        </p:txBody>
      </p:sp>
      <p:sp>
        <p:nvSpPr>
          <p:cNvPr id="2" name="Footer Placeholder 5">
            <a:extLst>
              <a:ext uri="{FF2B5EF4-FFF2-40B4-BE49-F238E27FC236}">
                <a16:creationId xmlns:a16="http://schemas.microsoft.com/office/drawing/2014/main" id="{AF9866B6-CBA8-5ABF-8606-D8A74F3E05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5805578-F3C9-BE9F-4937-EDFA6EFBF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7132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C3FC21BA-2862-3D30-9377-0C3CA581AD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9425" y="320521"/>
            <a:ext cx="10515600" cy="917265"/>
          </a:xfrm>
        </p:spPr>
        <p:txBody>
          <a:bodyPr>
            <a:noAutofit/>
          </a:bodyPr>
          <a:lstStyle/>
          <a:p>
            <a:r>
              <a:rPr lang="en-US" b="1" dirty="0">
                <a:solidFill>
                  <a:srgbClr val="595959"/>
                </a:solidFill>
              </a:rPr>
              <a:t>Some new features: the functioning profile and the provisional IEP</a:t>
            </a:r>
            <a:endParaRPr lang="it-IT" b="1" dirty="0">
              <a:solidFill>
                <a:srgbClr val="595959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A0DB1C0-027C-8A15-DCB9-FEB933E4B1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360" y="1464890"/>
            <a:ext cx="10891396" cy="4813247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sz="2400" dirty="0">
                <a:solidFill>
                  <a:srgbClr val="595959"/>
                </a:solidFill>
              </a:rPr>
              <a:t>The new legislation also </a:t>
            </a:r>
            <a:r>
              <a:rPr lang="en-US" sz="2400" dirty="0" err="1">
                <a:solidFill>
                  <a:srgbClr val="595959"/>
                </a:solidFill>
              </a:rPr>
              <a:t>standardises</a:t>
            </a:r>
            <a:r>
              <a:rPr lang="en-US" sz="2400" dirty="0">
                <a:solidFill>
                  <a:srgbClr val="595959"/>
                </a:solidFill>
              </a:rPr>
              <a:t> on a national scale the procedure for </a:t>
            </a:r>
            <a:r>
              <a:rPr lang="en-US" sz="2400" b="1" dirty="0">
                <a:solidFill>
                  <a:srgbClr val="595959"/>
                </a:solidFill>
              </a:rPr>
              <a:t>ascertaining the condition of disability</a:t>
            </a:r>
            <a:r>
              <a:rPr lang="en-US" sz="2400" dirty="0">
                <a:solidFill>
                  <a:srgbClr val="595959"/>
                </a:solidFill>
              </a:rPr>
              <a:t>, on the basis of which the </a:t>
            </a:r>
            <a:r>
              <a:rPr lang="en-US" sz="2400" b="1" dirty="0">
                <a:solidFill>
                  <a:srgbClr val="595959"/>
                </a:solidFill>
              </a:rPr>
              <a:t>functioning profile</a:t>
            </a:r>
            <a:r>
              <a:rPr lang="en-US" sz="2400" dirty="0">
                <a:solidFill>
                  <a:srgbClr val="595959"/>
                </a:solidFill>
              </a:rPr>
              <a:t> is defined.</a:t>
            </a:r>
          </a:p>
          <a:p>
            <a:pPr algn="just"/>
            <a:r>
              <a:rPr lang="en-US" sz="2400" dirty="0">
                <a:solidFill>
                  <a:srgbClr val="595959"/>
                </a:solidFill>
              </a:rPr>
              <a:t>The functioning profile replaces the dynamic-functional profile and the functional diagnosis, and is indispensable for:</a:t>
            </a:r>
          </a:p>
          <a:p>
            <a:pPr lvl="1" algn="just"/>
            <a:r>
              <a:rPr lang="en-US" dirty="0">
                <a:solidFill>
                  <a:srgbClr val="595959"/>
                </a:solidFill>
              </a:rPr>
              <a:t>structuring the IEP;</a:t>
            </a:r>
          </a:p>
          <a:p>
            <a:pPr lvl="1" algn="just"/>
            <a:r>
              <a:rPr lang="en-US" dirty="0">
                <a:solidFill>
                  <a:srgbClr val="595959"/>
                </a:solidFill>
              </a:rPr>
              <a:t>define the objectives-difficulties relationship;</a:t>
            </a:r>
          </a:p>
          <a:p>
            <a:pPr lvl="1" algn="just"/>
            <a:r>
              <a:rPr lang="en-US" dirty="0">
                <a:solidFill>
                  <a:srgbClr val="595959"/>
                </a:solidFill>
              </a:rPr>
              <a:t>draw up the individual project, which is the responsibility of the local authorities.</a:t>
            </a:r>
          </a:p>
          <a:p>
            <a:pPr algn="just"/>
            <a:r>
              <a:rPr lang="en-US" sz="2400" dirty="0">
                <a:solidFill>
                  <a:srgbClr val="595959"/>
                </a:solidFill>
              </a:rPr>
              <a:t>The new IEP is adopted starting from the 2021-2022 school year and requires the drafting of a </a:t>
            </a:r>
            <a:r>
              <a:rPr lang="en-US" sz="2400" b="1" dirty="0">
                <a:solidFill>
                  <a:srgbClr val="595959"/>
                </a:solidFill>
              </a:rPr>
              <a:t>provisional IEP</a:t>
            </a:r>
            <a:r>
              <a:rPr lang="en-US" sz="2400" dirty="0">
                <a:solidFill>
                  <a:srgbClr val="595959"/>
                </a:solidFill>
              </a:rPr>
              <a:t> for all students with certified disabilities newly enrolled at school or already attending and newly certified. </a:t>
            </a:r>
          </a:p>
          <a:p>
            <a:pPr algn="just"/>
            <a:r>
              <a:rPr lang="en-US" sz="2400" dirty="0">
                <a:solidFill>
                  <a:srgbClr val="595959"/>
                </a:solidFill>
              </a:rPr>
              <a:t>The provisional IEP illustrates the needs, interventions and all the indications that will then be verified and reported with any additions and changes in the IEP of the following year.</a:t>
            </a:r>
            <a:endParaRPr lang="it-IT" sz="2400" dirty="0">
              <a:solidFill>
                <a:srgbClr val="595959"/>
              </a:solidFill>
            </a:endParaRPr>
          </a:p>
        </p:txBody>
      </p:sp>
      <p:sp>
        <p:nvSpPr>
          <p:cNvPr id="2" name="Footer Placeholder 5">
            <a:extLst>
              <a:ext uri="{FF2B5EF4-FFF2-40B4-BE49-F238E27FC236}">
                <a16:creationId xmlns:a16="http://schemas.microsoft.com/office/drawing/2014/main" id="{23F6119F-709C-7AF9-DB61-987733EA1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90181512-3E35-9297-A0E6-8A638B7576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871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55E9E16E-EAEA-95DA-B821-DDE7685E1D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821" y="253615"/>
            <a:ext cx="10515600" cy="91726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595959"/>
                </a:solidFill>
              </a:rPr>
              <a:t>General purposes of the national IEP model - </a:t>
            </a:r>
            <a:r>
              <a:rPr lang="it-IT" b="1" dirty="0" err="1">
                <a:solidFill>
                  <a:srgbClr val="595959"/>
                </a:solidFill>
              </a:rPr>
              <a:t>pt</a:t>
            </a:r>
            <a:r>
              <a:rPr lang="it-IT" b="1" dirty="0">
                <a:solidFill>
                  <a:srgbClr val="595959"/>
                </a:solidFill>
              </a:rPr>
              <a:t>.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EBED0F-B7D1-D1EC-C777-64C4019550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160" y="1234210"/>
            <a:ext cx="10512261" cy="47539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595959"/>
                </a:solidFill>
              </a:rPr>
              <a:t>In summary, we list the main objectives of Decrees 182/2020 and 153/2023, through the introduction of the national </a:t>
            </a:r>
            <a:r>
              <a:rPr lang="en-US" sz="2400" dirty="0" err="1">
                <a:solidFill>
                  <a:srgbClr val="595959"/>
                </a:solidFill>
              </a:rPr>
              <a:t>individualised</a:t>
            </a:r>
            <a:r>
              <a:rPr lang="en-US" sz="2400" dirty="0">
                <a:solidFill>
                  <a:srgbClr val="595959"/>
                </a:solidFill>
              </a:rPr>
              <a:t> education plan model:</a:t>
            </a:r>
          </a:p>
          <a:p>
            <a:pPr marL="0" indent="0">
              <a:buNone/>
            </a:pPr>
            <a:endParaRPr lang="en-US" sz="2400" dirty="0">
              <a:solidFill>
                <a:srgbClr val="595959"/>
              </a:solidFill>
            </a:endParaRPr>
          </a:p>
          <a:p>
            <a:r>
              <a:rPr lang="en-US" sz="2400" b="1" dirty="0">
                <a:solidFill>
                  <a:srgbClr val="595959"/>
                </a:solidFill>
              </a:rPr>
              <a:t>Promoting School Inclusion</a:t>
            </a:r>
            <a:r>
              <a:rPr lang="en-US" sz="2400" dirty="0">
                <a:solidFill>
                  <a:srgbClr val="595959"/>
                </a:solidFill>
              </a:rPr>
              <a:t>: the national IEP aims to ensure that every student, regardless of their abilities or challenges, has access to quality education. By </a:t>
            </a:r>
            <a:r>
              <a:rPr lang="en-US" sz="2400" dirty="0" err="1">
                <a:solidFill>
                  <a:srgbClr val="595959"/>
                </a:solidFill>
              </a:rPr>
              <a:t>recognising</a:t>
            </a:r>
            <a:r>
              <a:rPr lang="en-US" sz="2400" dirty="0">
                <a:solidFill>
                  <a:srgbClr val="595959"/>
                </a:solidFill>
              </a:rPr>
              <a:t> and addressing individual diversity, the IEP creates an educational environment that celebrates the variety of talents and potential of each student.</a:t>
            </a:r>
          </a:p>
          <a:p>
            <a:r>
              <a:rPr lang="en-US" sz="2400" b="1" dirty="0">
                <a:solidFill>
                  <a:srgbClr val="595959"/>
                </a:solidFill>
              </a:rPr>
              <a:t>Promoting </a:t>
            </a:r>
            <a:r>
              <a:rPr lang="en-US" sz="2400" b="1" dirty="0" err="1">
                <a:solidFill>
                  <a:srgbClr val="595959"/>
                </a:solidFill>
              </a:rPr>
              <a:t>personalised</a:t>
            </a:r>
            <a:r>
              <a:rPr lang="en-US" sz="2400" b="1" dirty="0">
                <a:solidFill>
                  <a:srgbClr val="595959"/>
                </a:solidFill>
              </a:rPr>
              <a:t> learning</a:t>
            </a:r>
            <a:r>
              <a:rPr lang="en-US" sz="2400" dirty="0">
                <a:solidFill>
                  <a:srgbClr val="595959"/>
                </a:solidFill>
              </a:rPr>
              <a:t>: a key aspect of the national IEP is the </a:t>
            </a:r>
            <a:r>
              <a:rPr lang="en-US" sz="2400" dirty="0" err="1">
                <a:solidFill>
                  <a:srgbClr val="595959"/>
                </a:solidFill>
              </a:rPr>
              <a:t>personalisation</a:t>
            </a:r>
            <a:r>
              <a:rPr lang="en-US" sz="2400" dirty="0">
                <a:solidFill>
                  <a:srgbClr val="595959"/>
                </a:solidFill>
              </a:rPr>
              <a:t> of learning. This approach aims to meet the specific needs of each student by providing an educational pathway and learning environment that considers their abilities, interests and learning styles</a:t>
            </a:r>
            <a:endParaRPr lang="it-IT" sz="2400" dirty="0">
              <a:solidFill>
                <a:srgbClr val="595959"/>
              </a:solidFill>
            </a:endParaRPr>
          </a:p>
        </p:txBody>
      </p:sp>
      <p:sp>
        <p:nvSpPr>
          <p:cNvPr id="2" name="Footer Placeholder 5">
            <a:extLst>
              <a:ext uri="{FF2B5EF4-FFF2-40B4-BE49-F238E27FC236}">
                <a16:creationId xmlns:a16="http://schemas.microsoft.com/office/drawing/2014/main" id="{2CAE201F-A330-CE9C-E8D7-5F6D3D20E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434FAB-DF78-BB7C-E7DD-18ED148378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6236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1">
            <a:extLst>
              <a:ext uri="{FF2B5EF4-FFF2-40B4-BE49-F238E27FC236}">
                <a16:creationId xmlns:a16="http://schemas.microsoft.com/office/drawing/2014/main" id="{B6C88571-8A01-8D29-F6ED-FF3085A057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4821" y="253615"/>
            <a:ext cx="10515600" cy="91726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595959"/>
                </a:solidFill>
              </a:rPr>
              <a:t>General purposes of the national IEP model - </a:t>
            </a:r>
            <a:r>
              <a:rPr lang="it-IT" b="1" dirty="0" err="1">
                <a:solidFill>
                  <a:srgbClr val="595959"/>
                </a:solidFill>
              </a:rPr>
              <a:t>pt</a:t>
            </a:r>
            <a:r>
              <a:rPr lang="it-IT" b="1" dirty="0">
                <a:solidFill>
                  <a:srgbClr val="595959"/>
                </a:solidFill>
              </a:rPr>
              <a:t>. 2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482AA32-C5B7-224B-2D2F-F32FA47C9E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166" y="1367135"/>
            <a:ext cx="10751634" cy="4922224"/>
          </a:xfrm>
        </p:spPr>
        <p:txBody>
          <a:bodyPr>
            <a:normAutofit/>
          </a:bodyPr>
          <a:lstStyle/>
          <a:p>
            <a:r>
              <a:rPr lang="en-US" sz="2400" b="1" dirty="0">
                <a:solidFill>
                  <a:srgbClr val="595959"/>
                </a:solidFill>
              </a:rPr>
              <a:t>Encouraging collaboration</a:t>
            </a:r>
            <a:r>
              <a:rPr lang="en-US" sz="2400" dirty="0">
                <a:solidFill>
                  <a:srgbClr val="595959"/>
                </a:solidFill>
              </a:rPr>
              <a:t>: The national IEP promotes collaboration between all key actors in the educational process, including teachers, parents, specialists and health professionals. This collaboration is essential to ensure a comprehensive understanding of students' needs and to develop educational plans that are effective and sustainable over time. The new IEP templates allow, where necessary, for the indication of </a:t>
            </a:r>
            <a:r>
              <a:rPr lang="en-US" sz="2400" b="1" dirty="0">
                <a:solidFill>
                  <a:srgbClr val="595959"/>
                </a:solidFill>
              </a:rPr>
              <a:t>assistive technologies </a:t>
            </a:r>
            <a:r>
              <a:rPr lang="en-US" sz="2400" dirty="0">
                <a:solidFill>
                  <a:srgbClr val="595959"/>
                </a:solidFill>
              </a:rPr>
              <a:t>required for the full implementation of inclusive education </a:t>
            </a:r>
          </a:p>
          <a:p>
            <a:pPr marL="0" indent="0">
              <a:buNone/>
            </a:pPr>
            <a:endParaRPr lang="en-US" sz="2400" dirty="0">
              <a:solidFill>
                <a:srgbClr val="595959"/>
              </a:solidFill>
            </a:endParaRPr>
          </a:p>
          <a:p>
            <a:r>
              <a:rPr lang="en-US" sz="2400" b="1" dirty="0" err="1">
                <a:solidFill>
                  <a:srgbClr val="595959"/>
                </a:solidFill>
              </a:rPr>
              <a:t>Digitisation</a:t>
            </a:r>
            <a:r>
              <a:rPr lang="en-US" sz="2400" dirty="0">
                <a:solidFill>
                  <a:srgbClr val="595959"/>
                </a:solidFill>
              </a:rPr>
              <a:t>: Currently, the Ministry of Education and Merit is testing a platform through which draw up </a:t>
            </a:r>
            <a:r>
              <a:rPr lang="en-US" sz="2400" dirty="0" err="1">
                <a:solidFill>
                  <a:srgbClr val="595959"/>
                </a:solidFill>
              </a:rPr>
              <a:t>individualised</a:t>
            </a:r>
            <a:r>
              <a:rPr lang="en-US" sz="2400" dirty="0">
                <a:solidFill>
                  <a:srgbClr val="595959"/>
                </a:solidFill>
              </a:rPr>
              <a:t> education plans in </a:t>
            </a:r>
            <a:r>
              <a:rPr lang="en-US" sz="2400" dirty="0" err="1">
                <a:solidFill>
                  <a:srgbClr val="595959"/>
                </a:solidFill>
              </a:rPr>
              <a:t>digitised</a:t>
            </a:r>
            <a:r>
              <a:rPr lang="en-US" sz="2400" dirty="0">
                <a:solidFill>
                  <a:srgbClr val="595959"/>
                </a:solidFill>
              </a:rPr>
              <a:t> form.</a:t>
            </a:r>
          </a:p>
        </p:txBody>
      </p:sp>
      <p:sp>
        <p:nvSpPr>
          <p:cNvPr id="2" name="Footer Placeholder 5">
            <a:extLst>
              <a:ext uri="{FF2B5EF4-FFF2-40B4-BE49-F238E27FC236}">
                <a16:creationId xmlns:a16="http://schemas.microsoft.com/office/drawing/2014/main" id="{9D8B3531-3F67-2253-E09D-2ECEC15A90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en-US" dirty="0"/>
              <a:t>#ZeroCon24</a:t>
            </a:r>
            <a:endParaRPr lang="en-GB" dirty="0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C804A8E6-FF1E-07D3-44C4-5117B6E78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95A9E4-2CE9-4E32-BE85-7C32F0F78A6D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7753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1292</Words>
  <Application>Microsoft Office PowerPoint</Application>
  <PresentationFormat>Widescreen</PresentationFormat>
  <Paragraphs>108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Decree no. 182 of 2020 – National individualised education plan (IEP) model</vt:lpstr>
      <vt:lpstr>Legislative framework: the Legislative Decree No 66 of 2017</vt:lpstr>
      <vt:lpstr>Legislative framework: the Legislative Decree No 66 of 2017 - Individualised Educational Plan (IEP)</vt:lpstr>
      <vt:lpstr>Central position of the IEP in the Italian inclusive education model</vt:lpstr>
      <vt:lpstr>Decree 182 of 2020 and Decree 153 of 2023  </vt:lpstr>
      <vt:lpstr>Decree 182/2020 and Decree 153/2023: what they state and how they are structured</vt:lpstr>
      <vt:lpstr>Some new features: the functioning profile and the provisional IEP</vt:lpstr>
      <vt:lpstr>General purposes of the national IEP model - pt. 1</vt:lpstr>
      <vt:lpstr>General purposes of the national IEP model - pt. 2</vt:lpstr>
      <vt:lpstr>Conclusions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Katerina Stanton Balazs</dc:creator>
  <cp:lastModifiedBy>Research | Zeroproject</cp:lastModifiedBy>
  <cp:revision>15</cp:revision>
  <dcterms:created xsi:type="dcterms:W3CDTF">2022-12-05T13:52:15Z</dcterms:created>
  <dcterms:modified xsi:type="dcterms:W3CDTF">2024-02-13T10:18:29Z</dcterms:modified>
</cp:coreProperties>
</file>