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8" r:id="rId2"/>
    <p:sldId id="259" r:id="rId3"/>
    <p:sldId id="270" r:id="rId4"/>
    <p:sldId id="269" r:id="rId5"/>
    <p:sldId id="276" r:id="rId6"/>
    <p:sldId id="277" r:id="rId7"/>
    <p:sldId id="275" r:id="rId8"/>
    <p:sldId id="278" r:id="rId9"/>
    <p:sldId id="279" r:id="rId10"/>
    <p:sldId id="27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8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385" autoAdjust="0"/>
  </p:normalViewPr>
  <p:slideViewPr>
    <p:cSldViewPr snapToGrid="0">
      <p:cViewPr varScale="1">
        <p:scale>
          <a:sx n="92" d="100"/>
          <a:sy n="92" d="100"/>
        </p:scale>
        <p:origin x="108" y="156"/>
      </p:cViewPr>
      <p:guideLst/>
    </p:cSldViewPr>
  </p:slideViewPr>
  <p:outlineViewPr>
    <p:cViewPr>
      <p:scale>
        <a:sx n="33" d="100"/>
        <a:sy n="33" d="100"/>
      </p:scale>
      <p:origin x="0" y="-5526"/>
    </p:cViewPr>
  </p:outlineViewPr>
  <p:notesTextViewPr>
    <p:cViewPr>
      <p:scale>
        <a:sx n="1" d="1"/>
        <a:sy n="1" d="1"/>
      </p:scale>
      <p:origin x="0" y="0"/>
    </p:cViewPr>
  </p:notesTextViewPr>
  <p:notesViewPr>
    <p:cSldViewPr snapToGrid="0">
      <p:cViewPr varScale="1">
        <p:scale>
          <a:sx n="49" d="100"/>
          <a:sy n="49" d="100"/>
        </p:scale>
        <p:origin x="2668"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C92A86-C5C9-6113-6AC7-4064BBD094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6277400-9A88-4A14-1B97-2E611F2842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4067AC-4DA6-47DD-9DAA-82F8496AEA1D}" type="datetimeFigureOut">
              <a:rPr lang="en-GB" smtClean="0"/>
              <a:t>13/02/2024</a:t>
            </a:fld>
            <a:endParaRPr lang="en-GB"/>
          </a:p>
        </p:txBody>
      </p:sp>
      <p:sp>
        <p:nvSpPr>
          <p:cNvPr id="4" name="Footer Placeholder 3">
            <a:extLst>
              <a:ext uri="{FF2B5EF4-FFF2-40B4-BE49-F238E27FC236}">
                <a16:creationId xmlns:a16="http://schemas.microsoft.com/office/drawing/2014/main" id="{BA149F3E-834F-ADBB-A517-1E7341E464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0F16239-9E04-27B8-09A3-ACB4AC19F6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62F9E2-E68F-463D-B409-4BB1E4E53707}" type="slidenum">
              <a:rPr lang="en-GB" smtClean="0"/>
              <a:t>‹Nr.›</a:t>
            </a:fld>
            <a:endParaRPr lang="en-GB"/>
          </a:p>
        </p:txBody>
      </p:sp>
    </p:spTree>
    <p:extLst>
      <p:ext uri="{BB962C8B-B14F-4D97-AF65-F5344CB8AC3E}">
        <p14:creationId xmlns:p14="http://schemas.microsoft.com/office/powerpoint/2010/main" val="223648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B6916-6BB4-491D-A9F6-98CF7382B083}" type="datetimeFigureOut">
              <a:rPr lang="en-GB" smtClean="0"/>
              <a:t>13/02/2024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881E3-068B-48DF-8881-A991B8AEA704}" type="slidenum">
              <a:rPr lang="en-GB" smtClean="0"/>
              <a:t>‹Nr.›</a:t>
            </a:fld>
            <a:endParaRPr lang="en-GB"/>
          </a:p>
        </p:txBody>
      </p:sp>
    </p:spTree>
    <p:extLst>
      <p:ext uri="{BB962C8B-B14F-4D97-AF65-F5344CB8AC3E}">
        <p14:creationId xmlns:p14="http://schemas.microsoft.com/office/powerpoint/2010/main" val="973556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a:t>
            </a:r>
            <a:r>
              <a:rPr lang="en-US" sz="1200" i="1" dirty="0">
                <a:effectLst/>
                <a:latin typeface="Calibri" panose="020F0502020204030204" pitchFamily="34" charset="0"/>
                <a:ea typeface="Calibri" panose="020F0502020204030204" pitchFamily="34" charset="0"/>
                <a:cs typeface="Arial" panose="020B0604020202020204" pitchFamily="34" charset="0"/>
              </a:rPr>
              <a:t>Enabling Inclusive teaching and learning environment in the classroom through Pedagogical and Psychological Support services. Speaker: </a:t>
            </a:r>
            <a:r>
              <a:rPr lang="en-US" dirty="0"/>
              <a:t>Susanna Tadevosyan</a:t>
            </a:r>
          </a:p>
          <a:p>
            <a:r>
              <a:rPr lang="en-US" dirty="0"/>
              <a:t>NGO “Bridge of Hope”</a:t>
            </a:r>
          </a:p>
          <a:p>
            <a:r>
              <a:rPr lang="en-US" dirty="0"/>
              <a:t>Armenia</a:t>
            </a:r>
          </a:p>
          <a:p>
            <a:r>
              <a:rPr lang="en-US" dirty="0"/>
              <a:t>Name of Session:  </a:t>
            </a:r>
            <a:r>
              <a:rPr lang="en-GB" dirty="0"/>
              <a:t>Integration strategies for mainstream schools and youth services  </a:t>
            </a:r>
          </a:p>
          <a:p>
            <a:r>
              <a:rPr lang="en-US" dirty="0"/>
              <a:t>#ZeroCon24</a:t>
            </a:r>
          </a:p>
          <a:p>
            <a:pPr algn="l"/>
            <a:r>
              <a:rPr lang="en-US" dirty="0"/>
              <a:t>Day and Time of Session: </a:t>
            </a:r>
            <a:r>
              <a:rPr lang="en-US" sz="1200" b="0" dirty="0">
                <a:latin typeface="Calibri" panose="020F0502020204030204" pitchFamily="34" charset="0"/>
                <a:ea typeface="Calibri" panose="020F0502020204030204" pitchFamily="34" charset="0"/>
                <a:cs typeface="Calibri" panose="020F0502020204030204" pitchFamily="34" charset="0"/>
              </a:rPr>
              <a:t>Thursday, 22 February 2024; 12:20 – 13:40 of the Session</a:t>
            </a:r>
          </a:p>
          <a:p>
            <a:endParaRPr lang="en-US" dirty="0"/>
          </a:p>
          <a:p>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1</a:t>
            </a:fld>
            <a:endParaRPr lang="en-GB"/>
          </a:p>
        </p:txBody>
      </p:sp>
    </p:spTree>
    <p:extLst>
      <p:ext uri="{BB962C8B-B14F-4D97-AF65-F5344CB8AC3E}">
        <p14:creationId xmlns:p14="http://schemas.microsoft.com/office/powerpoint/2010/main" val="1078220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8881E3-068B-48DF-8881-A991B8AEA7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7198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“Bridge of Hope” is an Armenian NGO founded in 1996. </a:t>
            </a:r>
            <a:r>
              <a:rPr lang="en-US" b="0" dirty="0"/>
              <a:t>The </a:t>
            </a:r>
            <a:r>
              <a:rPr lang="en-US" b="0" i="0" dirty="0">
                <a:solidFill>
                  <a:srgbClr val="000000"/>
                </a:solidFill>
                <a:effectLst/>
                <a:latin typeface="Open Sans" panose="020B0606030504020204" pitchFamily="34" charset="0"/>
              </a:rPr>
              <a:t>organization is dedicated to promoting social inclusion and the dignified lives for children and young people with disabilities in Armenia.</a:t>
            </a:r>
            <a:endParaRPr lang="en-GB" b="0" dirty="0"/>
          </a:p>
        </p:txBody>
      </p:sp>
      <p:sp>
        <p:nvSpPr>
          <p:cNvPr id="4" name="Slide Number Placeholder 3"/>
          <p:cNvSpPr>
            <a:spLocks noGrp="1"/>
          </p:cNvSpPr>
          <p:nvPr>
            <p:ph type="sldNum" sz="quarter" idx="5"/>
          </p:nvPr>
        </p:nvSpPr>
        <p:spPr/>
        <p:txBody>
          <a:bodyPr/>
          <a:lstStyle/>
          <a:p>
            <a:fld id="{7A8881E3-068B-48DF-8881-A991B8AEA704}" type="slidenum">
              <a:rPr lang="en-GB" smtClean="0"/>
              <a:t>2</a:t>
            </a:fld>
            <a:endParaRPr lang="en-GB"/>
          </a:p>
        </p:txBody>
      </p:sp>
    </p:spTree>
    <p:extLst>
      <p:ext uri="{BB962C8B-B14F-4D97-AF65-F5344CB8AC3E}">
        <p14:creationId xmlns:p14="http://schemas.microsoft.com/office/powerpoint/2010/main" val="2603332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pedagogical psychological support services </a:t>
            </a:r>
            <a:r>
              <a:rPr lang="en-US" sz="1800" kern="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are provided both at schools and at community-based centers of </a:t>
            </a:r>
            <a:r>
              <a:rPr lang="en-US" sz="1800" kern="0" dirty="0" err="1">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BoH</a:t>
            </a:r>
            <a:r>
              <a:rPr lang="en-US" sz="1800" kern="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 In both cases the services are provided to children after school hours. All children are enrolled in the main classrooms and if the child needs support in the classroom the teacher’s assistant is there to support.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8881E3-068B-48DF-8881-A991B8AEA7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9102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a:spcBef>
                <a:spcPts val="0"/>
              </a:spcBef>
              <a:spcAft>
                <a:spcPts val="0"/>
              </a:spcAft>
            </a:pPr>
            <a:r>
              <a:rPr lang="en-US" sz="1800" kern="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550 children with disabilities (CWDs) enrolled in 53 preschools, 82 secondary, and 6 VET schools in Tavush </a:t>
            </a:r>
            <a:r>
              <a:rPr lang="en-US" sz="1800" kern="0" dirty="0" err="1">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Marz</a:t>
            </a:r>
            <a:r>
              <a:rPr lang="en-US" sz="1800" kern="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 2500 teachers are trained in inclusive education practices. Families are actively engaged in education of their children. The practice is adopted in the entire mainstream education system, transforming special schools into PPS centers.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8881E3-068B-48DF-8881-A991B8AEA7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8872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50000"/>
              </a:lnSpc>
              <a:spcBef>
                <a:spcPts val="0"/>
              </a:spcBef>
              <a:spcAft>
                <a:spcPts val="0"/>
              </a:spcAft>
              <a:buFont typeface="Symbol" panose="05050102010706020507" pitchFamily="18" charset="2"/>
              <a:buNone/>
            </a:pPr>
            <a:r>
              <a:rPr lang="en-US" sz="1200" b="0" kern="100" dirty="0">
                <a:effectLst/>
                <a:latin typeface="Calibri" panose="020F0502020204030204" pitchFamily="34" charset="0"/>
                <a:ea typeface="Calibri" panose="020F0502020204030204" pitchFamily="34" charset="0"/>
                <a:cs typeface="Times New Roman" panose="02020603050405020304" pitchFamily="18" charset="0"/>
              </a:rPr>
              <a:t>Partnerships: with national and local authorities, NGOs and families, the tailored support services to children, empowerment of families, the teacher training and capacity building in inclusive education practices, the community sensitization and policy advocacy for inclusive policies at local and national levels are the main factors of success.</a:t>
            </a:r>
          </a:p>
          <a:p>
            <a:r>
              <a:rPr lang="en-US" dirty="0"/>
              <a:t>.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8881E3-068B-48DF-8881-A991B8AEA7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3872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Project is financed By the ministry of education and the r</a:t>
            </a:r>
            <a:r>
              <a:rPr lang="en-US" sz="1200" kern="0" dirty="0">
                <a:solidFill>
                  <a:srgbClr val="374151"/>
                </a:solidFill>
                <a:latin typeface="Calibri" panose="020F0502020204030204" pitchFamily="34" charset="0"/>
                <a:cs typeface="Calibri" panose="020F0502020204030204" pitchFamily="34" charset="0"/>
              </a:rPr>
              <a:t>eliance on state funding establishes a sustainable foundation for the project's continued success, fostering long-term impact and inclusivity in education. However, the major challenge remains the old mindsets reinforcing the medical model and deficit-based approach to education of children with disabilities.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8881E3-068B-48DF-8881-A991B8AEA7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8557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By creating inclusive and supportive environments, promoting positive attitudes, and fostering a sense of acceptance, the practice aims to enhance the overall well-being and self-confidence of these children, contributing to their holistic development and educational success.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8881E3-068B-48DF-8881-A991B8AEA7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5118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rPr>
              <a:t>Provide comprehensive training and capacity building programs for vocational educators, focusing on Universal Design for Learning (UDL) and the application of its principles in vocational education as well as </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foster collaboration and partnerships with stakeholders, including employers, industry representatives, parents, and students, to collectively work towards creating inclusive vocational education environments.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8881E3-068B-48DF-8881-A991B8AEA7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3371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Tatyana is a 13-year-old girl from Ijevan, a city in Tavush Province in the Northeast of Armenia. Her inspiring life story has touched many people. Tatyana's life continues at school—an inclusive school that has welcomed her with open arms. Here, she has thrived both emotionally and intellectually. Teachers, classmates, and the entire school community have become her extended family.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8881E3-068B-48DF-8881-A991B8AEA7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86745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B8CD-9207-0F5A-87AB-B27A517BCE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AA2C4F2-5991-51CC-558C-A4D5E1F7B1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9284A5B7-3009-3078-DA1C-A775027F1201}"/>
              </a:ext>
            </a:extLst>
          </p:cNvPr>
          <p:cNvSpPr>
            <a:spLocks noGrp="1"/>
          </p:cNvSpPr>
          <p:nvPr>
            <p:ph type="ftr" sz="quarter" idx="11"/>
          </p:nvPr>
        </p:nvSpPr>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4EA569FD-5A00-3B11-103C-21BA8A71B265}"/>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9" name="Picture 8" descr="Zero Project Plant: an icon showing a green seedling breaking through a circle.">
            <a:extLst>
              <a:ext uri="{FF2B5EF4-FFF2-40B4-BE49-F238E27FC236}">
                <a16:creationId xmlns:a16="http://schemas.microsoft.com/office/drawing/2014/main" id="{0F1C7164-87D9-4217-364F-45206FDAD5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
        <p:nvSpPr>
          <p:cNvPr id="7" name="TextBox 6">
            <a:extLst>
              <a:ext uri="{FF2B5EF4-FFF2-40B4-BE49-F238E27FC236}">
                <a16:creationId xmlns:a16="http://schemas.microsoft.com/office/drawing/2014/main" id="{8F0236DA-C301-789C-C8AF-938A5F826071}"/>
              </a:ext>
            </a:extLst>
          </p:cNvPr>
          <p:cNvSpPr txBox="1"/>
          <p:nvPr userDrawn="1"/>
        </p:nvSpPr>
        <p:spPr>
          <a:xfrm>
            <a:off x="393290" y="276328"/>
            <a:ext cx="3010922" cy="646331"/>
          </a:xfrm>
          <a:prstGeom prst="rect">
            <a:avLst/>
          </a:prstGeom>
          <a:noFill/>
        </p:spPr>
        <p:txBody>
          <a:bodyPr wrap="square">
            <a:spAutoFit/>
          </a:bodyPr>
          <a:lstStyle/>
          <a:p>
            <a:r>
              <a:rPr lang="en-US" sz="3600" b="1" dirty="0">
                <a:solidFill>
                  <a:srgbClr val="2B882E"/>
                </a:solidFill>
                <a:latin typeface="Arial" panose="020B0604020202020204" pitchFamily="34" charset="0"/>
                <a:cs typeface="Arial" panose="020B0604020202020204" pitchFamily="34" charset="0"/>
              </a:rPr>
              <a:t>#ZeroCon24</a:t>
            </a:r>
            <a:endParaRPr lang="en-GB" sz="3600" b="1" dirty="0">
              <a:solidFill>
                <a:srgbClr val="2B882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2572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9A398-607E-19AA-2FA2-6A9486FF41E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67A71F-93D1-3FE1-9D98-47190B6F93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4B76AF-A44B-BCC8-6368-2FCB924767B6}"/>
              </a:ext>
            </a:extLst>
          </p:cNvPr>
          <p:cNvSpPr>
            <a:spLocks noGrp="1"/>
          </p:cNvSpPr>
          <p:nvPr>
            <p:ph type="dt" sz="half" idx="10"/>
          </p:nvPr>
        </p:nvSpPr>
        <p:spPr/>
        <p:txBody>
          <a:bodyPr/>
          <a:lstStyle/>
          <a:p>
            <a:fld id="{952FF940-A1E4-49C1-A94C-258B66B1FEFB}" type="datetime1">
              <a:rPr lang="en-GB" smtClean="0"/>
              <a:t>13/02/2024</a:t>
            </a:fld>
            <a:endParaRPr lang="en-GB"/>
          </a:p>
        </p:txBody>
      </p:sp>
      <p:sp>
        <p:nvSpPr>
          <p:cNvPr id="5" name="Footer Placeholder 4">
            <a:extLst>
              <a:ext uri="{FF2B5EF4-FFF2-40B4-BE49-F238E27FC236}">
                <a16:creationId xmlns:a16="http://schemas.microsoft.com/office/drawing/2014/main" id="{428CFEDC-9A6E-A3AD-47BB-4544BD985678}"/>
              </a:ext>
            </a:extLst>
          </p:cNvPr>
          <p:cNvSpPr>
            <a:spLocks noGrp="1"/>
          </p:cNvSpPr>
          <p:nvPr>
            <p:ph type="ftr" sz="quarter" idx="11"/>
          </p:nvPr>
        </p:nvSpPr>
        <p:spPr/>
        <p:txBody>
          <a:bodyPr/>
          <a:lstStyle/>
          <a:p>
            <a:r>
              <a:rPr lang="en-US" dirty="0"/>
              <a:t>#ZeroCon23</a:t>
            </a:r>
            <a:endParaRPr lang="en-GB" dirty="0"/>
          </a:p>
        </p:txBody>
      </p:sp>
      <p:sp>
        <p:nvSpPr>
          <p:cNvPr id="6" name="Slide Number Placeholder 5">
            <a:extLst>
              <a:ext uri="{FF2B5EF4-FFF2-40B4-BE49-F238E27FC236}">
                <a16:creationId xmlns:a16="http://schemas.microsoft.com/office/drawing/2014/main" id="{9A38CCB9-6F66-B343-A239-09809FB7E75D}"/>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D6B42D19-6742-C21D-3E3A-50AF0056C0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011962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8C57BD-472C-6054-F85B-C6E7EBFD78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A5734E-BF7C-6ADA-36DF-8345F81F3D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9FA9AB-245D-7C9C-7F7C-F0DDADFC869E}"/>
              </a:ext>
            </a:extLst>
          </p:cNvPr>
          <p:cNvSpPr>
            <a:spLocks noGrp="1"/>
          </p:cNvSpPr>
          <p:nvPr>
            <p:ph type="dt" sz="half" idx="10"/>
          </p:nvPr>
        </p:nvSpPr>
        <p:spPr/>
        <p:txBody>
          <a:bodyPr/>
          <a:lstStyle/>
          <a:p>
            <a:fld id="{30DA194E-3B7B-4619-9F0B-8946120CC2C2}" type="datetime1">
              <a:rPr lang="en-GB" smtClean="0"/>
              <a:t>13/02/2024</a:t>
            </a:fld>
            <a:endParaRPr lang="en-GB"/>
          </a:p>
        </p:txBody>
      </p:sp>
      <p:sp>
        <p:nvSpPr>
          <p:cNvPr id="5" name="Footer Placeholder 4">
            <a:extLst>
              <a:ext uri="{FF2B5EF4-FFF2-40B4-BE49-F238E27FC236}">
                <a16:creationId xmlns:a16="http://schemas.microsoft.com/office/drawing/2014/main" id="{DB28D991-9ADE-8892-D016-6590D6AF8F22}"/>
              </a:ext>
            </a:extLst>
          </p:cNvPr>
          <p:cNvSpPr>
            <a:spLocks noGrp="1"/>
          </p:cNvSpPr>
          <p:nvPr>
            <p:ph type="ftr" sz="quarter" idx="11"/>
          </p:nvPr>
        </p:nvSpPr>
        <p:spPr/>
        <p:txBody>
          <a:bodyPr/>
          <a:lstStyle/>
          <a:p>
            <a:r>
              <a:rPr lang="en-US" dirty="0"/>
              <a:t>#ZeroCon23</a:t>
            </a:r>
            <a:endParaRPr lang="en-GB" dirty="0"/>
          </a:p>
        </p:txBody>
      </p:sp>
      <p:sp>
        <p:nvSpPr>
          <p:cNvPr id="6" name="Slide Number Placeholder 5">
            <a:extLst>
              <a:ext uri="{FF2B5EF4-FFF2-40B4-BE49-F238E27FC236}">
                <a16:creationId xmlns:a16="http://schemas.microsoft.com/office/drawing/2014/main" id="{B88715A0-7D97-C371-F46C-459234CE37EA}"/>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A92BB482-4C0F-1893-218E-340DCE3E41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930465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2CDE7-D24B-A1C8-5E44-202ABECFC7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62AA8D-420E-E8B5-CDB6-88D3206323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C8133A-0964-2A2C-F557-E8A9D21E46C6}"/>
              </a:ext>
            </a:extLst>
          </p:cNvPr>
          <p:cNvSpPr>
            <a:spLocks noGrp="1"/>
          </p:cNvSpPr>
          <p:nvPr>
            <p:ph type="dt" sz="half" idx="10"/>
          </p:nvPr>
        </p:nvSpPr>
        <p:spPr/>
        <p:txBody>
          <a:bodyPr/>
          <a:lstStyle/>
          <a:p>
            <a:fld id="{BB89F230-EE29-4360-9E5D-C4AB95018DB3}" type="datetime1">
              <a:rPr lang="en-GB" smtClean="0"/>
              <a:t>13/02/2024</a:t>
            </a:fld>
            <a:endParaRPr lang="en-GB"/>
          </a:p>
        </p:txBody>
      </p:sp>
      <p:sp>
        <p:nvSpPr>
          <p:cNvPr id="5" name="Footer Placeholder 4">
            <a:extLst>
              <a:ext uri="{FF2B5EF4-FFF2-40B4-BE49-F238E27FC236}">
                <a16:creationId xmlns:a16="http://schemas.microsoft.com/office/drawing/2014/main" id="{026AD633-B6D6-91FA-64FB-501EA2FB2B77}"/>
              </a:ext>
            </a:extLst>
          </p:cNvPr>
          <p:cNvSpPr>
            <a:spLocks noGrp="1"/>
          </p:cNvSpPr>
          <p:nvPr>
            <p:ph type="ftr" sz="quarter" idx="11"/>
          </p:nvPr>
        </p:nvSpPr>
        <p:spPr/>
        <p:txBody>
          <a:bodyPr/>
          <a:lstStyle/>
          <a:p>
            <a:r>
              <a:rPr lang="en-US" dirty="0"/>
              <a:t>#ZeroCon23</a:t>
            </a:r>
            <a:endParaRPr lang="en-GB" dirty="0"/>
          </a:p>
        </p:txBody>
      </p:sp>
      <p:sp>
        <p:nvSpPr>
          <p:cNvPr id="6" name="Slide Number Placeholder 5">
            <a:extLst>
              <a:ext uri="{FF2B5EF4-FFF2-40B4-BE49-F238E27FC236}">
                <a16:creationId xmlns:a16="http://schemas.microsoft.com/office/drawing/2014/main" id="{F7EAAD51-9D5D-25E1-F465-809F007ECFE0}"/>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7A3ADA9-529C-6BD8-8B18-D897077722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57203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D86FF-9CEB-1D25-2E90-369E9B0FF7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E08384C-F6AC-F088-2F50-A86FF934D8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C40FCB-67DF-CE66-B624-667997970E05}"/>
              </a:ext>
            </a:extLst>
          </p:cNvPr>
          <p:cNvSpPr>
            <a:spLocks noGrp="1"/>
          </p:cNvSpPr>
          <p:nvPr>
            <p:ph type="dt" sz="half" idx="10"/>
          </p:nvPr>
        </p:nvSpPr>
        <p:spPr/>
        <p:txBody>
          <a:bodyPr/>
          <a:lstStyle/>
          <a:p>
            <a:fld id="{CE7C451A-BAE8-4BB7-B4A9-840375C61CF2}" type="datetime1">
              <a:rPr lang="en-GB" smtClean="0"/>
              <a:t>13/02/2024</a:t>
            </a:fld>
            <a:endParaRPr lang="en-GB"/>
          </a:p>
        </p:txBody>
      </p:sp>
      <p:sp>
        <p:nvSpPr>
          <p:cNvPr id="5" name="Footer Placeholder 4">
            <a:extLst>
              <a:ext uri="{FF2B5EF4-FFF2-40B4-BE49-F238E27FC236}">
                <a16:creationId xmlns:a16="http://schemas.microsoft.com/office/drawing/2014/main" id="{96D9611E-370E-03AF-C519-6268D0A6631F}"/>
              </a:ext>
            </a:extLst>
          </p:cNvPr>
          <p:cNvSpPr>
            <a:spLocks noGrp="1"/>
          </p:cNvSpPr>
          <p:nvPr>
            <p:ph type="ftr" sz="quarter" idx="11"/>
          </p:nvPr>
        </p:nvSpPr>
        <p:spPr/>
        <p:txBody>
          <a:bodyPr/>
          <a:lstStyle/>
          <a:p>
            <a:r>
              <a:rPr lang="en-US" dirty="0"/>
              <a:t>#ZeroCon23</a:t>
            </a:r>
            <a:endParaRPr lang="en-GB" dirty="0"/>
          </a:p>
        </p:txBody>
      </p:sp>
      <p:sp>
        <p:nvSpPr>
          <p:cNvPr id="6" name="Slide Number Placeholder 5">
            <a:extLst>
              <a:ext uri="{FF2B5EF4-FFF2-40B4-BE49-F238E27FC236}">
                <a16:creationId xmlns:a16="http://schemas.microsoft.com/office/drawing/2014/main" id="{F9F8EE00-A0DC-F045-A7B2-6D6970D172FB}"/>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8684AF3-AE79-E964-B9D1-32174968E2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232813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0645F-4ADB-34A8-8348-8DA5EC0B3F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7DEFF4-799C-B171-FDEC-9F32D3683D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2E9D5E4-9475-B9C9-B19F-C6F90A2573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D3DB3A-533A-A389-C798-9BB43D1F7DA4}"/>
              </a:ext>
            </a:extLst>
          </p:cNvPr>
          <p:cNvSpPr>
            <a:spLocks noGrp="1"/>
          </p:cNvSpPr>
          <p:nvPr>
            <p:ph type="dt" sz="half" idx="10"/>
          </p:nvPr>
        </p:nvSpPr>
        <p:spPr/>
        <p:txBody>
          <a:bodyPr/>
          <a:lstStyle/>
          <a:p>
            <a:fld id="{551F48CE-F800-44D8-9FB8-C2F14BB717AF}" type="datetime1">
              <a:rPr lang="en-GB" smtClean="0"/>
              <a:t>13/02/2024</a:t>
            </a:fld>
            <a:endParaRPr lang="en-GB"/>
          </a:p>
        </p:txBody>
      </p:sp>
      <p:sp>
        <p:nvSpPr>
          <p:cNvPr id="6" name="Footer Placeholder 5">
            <a:extLst>
              <a:ext uri="{FF2B5EF4-FFF2-40B4-BE49-F238E27FC236}">
                <a16:creationId xmlns:a16="http://schemas.microsoft.com/office/drawing/2014/main" id="{5A692D28-6A9A-84C4-8E6F-E19FDA416BEF}"/>
              </a:ext>
            </a:extLst>
          </p:cNvPr>
          <p:cNvSpPr>
            <a:spLocks noGrp="1"/>
          </p:cNvSpPr>
          <p:nvPr>
            <p:ph type="ftr" sz="quarter" idx="11"/>
          </p:nvPr>
        </p:nvSpPr>
        <p:spPr/>
        <p:txBody>
          <a:bodyPr/>
          <a:lstStyle/>
          <a:p>
            <a:r>
              <a:rPr lang="en-US" dirty="0"/>
              <a:t>#ZeroCon23</a:t>
            </a:r>
            <a:endParaRPr lang="en-GB" dirty="0"/>
          </a:p>
        </p:txBody>
      </p:sp>
      <p:sp>
        <p:nvSpPr>
          <p:cNvPr id="7" name="Slide Number Placeholder 6">
            <a:extLst>
              <a:ext uri="{FF2B5EF4-FFF2-40B4-BE49-F238E27FC236}">
                <a16:creationId xmlns:a16="http://schemas.microsoft.com/office/drawing/2014/main" id="{F67EFDAC-0A32-E484-69C9-CAC7902FDD0B}"/>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509410CA-2628-6086-32C8-F078A3F00D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14812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298A-1F8E-C04A-F0FC-303981F8889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04B0BE-77C8-FC6F-2D01-52EA579BE8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30E7F1-9FCB-C624-0AD0-0B4362A9CC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940BA5-6077-6C83-9A0A-D929E1353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1A5F4E-F46E-F9D4-EB91-01F3AF3BB7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A89E74-A823-F039-110E-16DB1050A213}"/>
              </a:ext>
            </a:extLst>
          </p:cNvPr>
          <p:cNvSpPr>
            <a:spLocks noGrp="1"/>
          </p:cNvSpPr>
          <p:nvPr>
            <p:ph type="dt" sz="half" idx="10"/>
          </p:nvPr>
        </p:nvSpPr>
        <p:spPr/>
        <p:txBody>
          <a:bodyPr/>
          <a:lstStyle/>
          <a:p>
            <a:fld id="{76BEAA53-9EBB-475F-81CE-60A0FA17D35A}" type="datetime1">
              <a:rPr lang="en-GB" smtClean="0"/>
              <a:t>13/02/2024</a:t>
            </a:fld>
            <a:endParaRPr lang="en-GB"/>
          </a:p>
        </p:txBody>
      </p:sp>
      <p:sp>
        <p:nvSpPr>
          <p:cNvPr id="8" name="Footer Placeholder 7">
            <a:extLst>
              <a:ext uri="{FF2B5EF4-FFF2-40B4-BE49-F238E27FC236}">
                <a16:creationId xmlns:a16="http://schemas.microsoft.com/office/drawing/2014/main" id="{6D5C4120-5D85-2DAB-1B82-679CBFE0F312}"/>
              </a:ext>
            </a:extLst>
          </p:cNvPr>
          <p:cNvSpPr>
            <a:spLocks noGrp="1"/>
          </p:cNvSpPr>
          <p:nvPr>
            <p:ph type="ftr" sz="quarter" idx="11"/>
          </p:nvPr>
        </p:nvSpPr>
        <p:spPr/>
        <p:txBody>
          <a:bodyPr/>
          <a:lstStyle/>
          <a:p>
            <a:r>
              <a:rPr lang="en-US" dirty="0"/>
              <a:t>#ZeroCon23</a:t>
            </a:r>
            <a:endParaRPr lang="en-GB" dirty="0"/>
          </a:p>
        </p:txBody>
      </p:sp>
      <p:sp>
        <p:nvSpPr>
          <p:cNvPr id="9" name="Slide Number Placeholder 8">
            <a:extLst>
              <a:ext uri="{FF2B5EF4-FFF2-40B4-BE49-F238E27FC236}">
                <a16:creationId xmlns:a16="http://schemas.microsoft.com/office/drawing/2014/main" id="{B22AED93-B0A6-16E2-54DD-BAC7D1CFF05C}"/>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10" name="Picture 9" descr="Zero Project Plant: an icon showing a green seedling breaking through a circle.">
            <a:extLst>
              <a:ext uri="{FF2B5EF4-FFF2-40B4-BE49-F238E27FC236}">
                <a16:creationId xmlns:a16="http://schemas.microsoft.com/office/drawing/2014/main" id="{6C21E80C-5188-0E99-CB29-5452401034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3297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EC525-402E-F69C-210B-5268E9E93C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2CFC308-6A34-9878-DECA-D72CAED76938}"/>
              </a:ext>
            </a:extLst>
          </p:cNvPr>
          <p:cNvSpPr>
            <a:spLocks noGrp="1"/>
          </p:cNvSpPr>
          <p:nvPr>
            <p:ph type="dt" sz="half" idx="10"/>
          </p:nvPr>
        </p:nvSpPr>
        <p:spPr/>
        <p:txBody>
          <a:bodyPr/>
          <a:lstStyle/>
          <a:p>
            <a:fld id="{323E1DF0-723F-4583-B7C7-FD8C4EA08810}" type="datetime1">
              <a:rPr lang="en-GB" smtClean="0"/>
              <a:t>13/02/2024</a:t>
            </a:fld>
            <a:endParaRPr lang="en-GB"/>
          </a:p>
        </p:txBody>
      </p:sp>
      <p:sp>
        <p:nvSpPr>
          <p:cNvPr id="4" name="Footer Placeholder 3">
            <a:extLst>
              <a:ext uri="{FF2B5EF4-FFF2-40B4-BE49-F238E27FC236}">
                <a16:creationId xmlns:a16="http://schemas.microsoft.com/office/drawing/2014/main" id="{6250079B-A083-6A7F-4194-BA4D85C4883C}"/>
              </a:ext>
            </a:extLst>
          </p:cNvPr>
          <p:cNvSpPr>
            <a:spLocks noGrp="1"/>
          </p:cNvSpPr>
          <p:nvPr>
            <p:ph type="ftr" sz="quarter" idx="11"/>
          </p:nvPr>
        </p:nvSpPr>
        <p:spPr/>
        <p:txBody>
          <a:bodyPr/>
          <a:lstStyle/>
          <a:p>
            <a:r>
              <a:rPr lang="en-US" dirty="0"/>
              <a:t>#ZeroCon23</a:t>
            </a:r>
            <a:endParaRPr lang="en-GB" dirty="0"/>
          </a:p>
        </p:txBody>
      </p:sp>
      <p:sp>
        <p:nvSpPr>
          <p:cNvPr id="5" name="Slide Number Placeholder 4">
            <a:extLst>
              <a:ext uri="{FF2B5EF4-FFF2-40B4-BE49-F238E27FC236}">
                <a16:creationId xmlns:a16="http://schemas.microsoft.com/office/drawing/2014/main" id="{206EC79D-9860-3786-8D4E-46E02CC0ECE3}"/>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6" name="Picture 5" descr="Zero Project Plant: an icon showing a green seedling breaking through a circle.">
            <a:extLst>
              <a:ext uri="{FF2B5EF4-FFF2-40B4-BE49-F238E27FC236}">
                <a16:creationId xmlns:a16="http://schemas.microsoft.com/office/drawing/2014/main" id="{9B978296-E8D6-80D7-911A-F4F68A8F61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839318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DBA8C4-CBF7-6C7C-BB26-6A44D83DE51B}"/>
              </a:ext>
            </a:extLst>
          </p:cNvPr>
          <p:cNvSpPr>
            <a:spLocks noGrp="1"/>
          </p:cNvSpPr>
          <p:nvPr>
            <p:ph type="dt" sz="half" idx="10"/>
          </p:nvPr>
        </p:nvSpPr>
        <p:spPr/>
        <p:txBody>
          <a:bodyPr/>
          <a:lstStyle/>
          <a:p>
            <a:fld id="{920F14AC-2947-477D-A5A3-42D95CFB8153}" type="datetime1">
              <a:rPr lang="en-GB" smtClean="0"/>
              <a:t>13/02/2024</a:t>
            </a:fld>
            <a:endParaRPr lang="en-GB"/>
          </a:p>
        </p:txBody>
      </p:sp>
      <p:sp>
        <p:nvSpPr>
          <p:cNvPr id="3" name="Footer Placeholder 2">
            <a:extLst>
              <a:ext uri="{FF2B5EF4-FFF2-40B4-BE49-F238E27FC236}">
                <a16:creationId xmlns:a16="http://schemas.microsoft.com/office/drawing/2014/main" id="{C0A765CF-3B46-DDD1-5D61-DEE3956934CA}"/>
              </a:ext>
            </a:extLst>
          </p:cNvPr>
          <p:cNvSpPr>
            <a:spLocks noGrp="1"/>
          </p:cNvSpPr>
          <p:nvPr>
            <p:ph type="ftr" sz="quarter" idx="11"/>
          </p:nvPr>
        </p:nvSpPr>
        <p:spPr/>
        <p:txBody>
          <a:bodyPr/>
          <a:lstStyle/>
          <a:p>
            <a:r>
              <a:rPr lang="en-US" dirty="0"/>
              <a:t>#ZeroCon23</a:t>
            </a:r>
            <a:endParaRPr lang="en-GB" dirty="0"/>
          </a:p>
        </p:txBody>
      </p:sp>
      <p:sp>
        <p:nvSpPr>
          <p:cNvPr id="4" name="Slide Number Placeholder 3">
            <a:extLst>
              <a:ext uri="{FF2B5EF4-FFF2-40B4-BE49-F238E27FC236}">
                <a16:creationId xmlns:a16="http://schemas.microsoft.com/office/drawing/2014/main" id="{DD92119D-5AC0-FA92-AC8A-20B4D8168F90}"/>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5" name="Picture 4" descr="Zero Project Plant: an icon showing a green seedling breaking through a circle.">
            <a:extLst>
              <a:ext uri="{FF2B5EF4-FFF2-40B4-BE49-F238E27FC236}">
                <a16:creationId xmlns:a16="http://schemas.microsoft.com/office/drawing/2014/main" id="{D0459225-7B96-6284-00B2-CF639F8926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4252805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85413-E692-6DD2-584B-C153D1CDA3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1573494-908C-8287-2878-B8109DD71A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E99BDB-AE6B-E7B3-79DD-6DA3BEF43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EEE4D6-70C6-0DAC-3D3B-CEF908DC77D5}"/>
              </a:ext>
            </a:extLst>
          </p:cNvPr>
          <p:cNvSpPr>
            <a:spLocks noGrp="1"/>
          </p:cNvSpPr>
          <p:nvPr>
            <p:ph type="dt" sz="half" idx="10"/>
          </p:nvPr>
        </p:nvSpPr>
        <p:spPr/>
        <p:txBody>
          <a:bodyPr/>
          <a:lstStyle/>
          <a:p>
            <a:fld id="{48BA894F-2169-40F5-A488-0DED1E32D92D}" type="datetime1">
              <a:rPr lang="en-GB" smtClean="0"/>
              <a:t>13/02/2024</a:t>
            </a:fld>
            <a:endParaRPr lang="en-GB"/>
          </a:p>
        </p:txBody>
      </p:sp>
      <p:sp>
        <p:nvSpPr>
          <p:cNvPr id="6" name="Footer Placeholder 5">
            <a:extLst>
              <a:ext uri="{FF2B5EF4-FFF2-40B4-BE49-F238E27FC236}">
                <a16:creationId xmlns:a16="http://schemas.microsoft.com/office/drawing/2014/main" id="{F49C3971-79A3-C209-564C-BD5D9D86E4C7}"/>
              </a:ext>
            </a:extLst>
          </p:cNvPr>
          <p:cNvSpPr>
            <a:spLocks noGrp="1"/>
          </p:cNvSpPr>
          <p:nvPr>
            <p:ph type="ftr" sz="quarter" idx="11"/>
          </p:nvPr>
        </p:nvSpPr>
        <p:spPr/>
        <p:txBody>
          <a:bodyPr/>
          <a:lstStyle/>
          <a:p>
            <a:r>
              <a:rPr lang="en-US" dirty="0"/>
              <a:t>#ZeroCon23</a:t>
            </a:r>
            <a:endParaRPr lang="en-GB" dirty="0"/>
          </a:p>
        </p:txBody>
      </p:sp>
      <p:sp>
        <p:nvSpPr>
          <p:cNvPr id="7" name="Slide Number Placeholder 6">
            <a:extLst>
              <a:ext uri="{FF2B5EF4-FFF2-40B4-BE49-F238E27FC236}">
                <a16:creationId xmlns:a16="http://schemas.microsoft.com/office/drawing/2014/main" id="{30402702-277B-3ACF-851A-C0C404ED8B54}"/>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2A8373D0-4AD4-04E7-6DAC-6E1FA94700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989665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3E06-41AF-0ACA-CCBD-F5BAB7AC3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16BC9B1-E8C2-C7D8-0ACB-3D5B734FE3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8FB8E-65FD-4C56-E3A9-054836CB1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E3F7DA-8E45-6DD8-7482-BC161C4701CB}"/>
              </a:ext>
            </a:extLst>
          </p:cNvPr>
          <p:cNvSpPr>
            <a:spLocks noGrp="1"/>
          </p:cNvSpPr>
          <p:nvPr>
            <p:ph type="dt" sz="half" idx="10"/>
          </p:nvPr>
        </p:nvSpPr>
        <p:spPr/>
        <p:txBody>
          <a:bodyPr/>
          <a:lstStyle/>
          <a:p>
            <a:fld id="{AC800F5A-532D-4F87-AB6D-3F2ECE8BF666}" type="datetime1">
              <a:rPr lang="en-GB" smtClean="0"/>
              <a:t>13/02/2024</a:t>
            </a:fld>
            <a:endParaRPr lang="en-GB"/>
          </a:p>
        </p:txBody>
      </p:sp>
      <p:sp>
        <p:nvSpPr>
          <p:cNvPr id="6" name="Footer Placeholder 5">
            <a:extLst>
              <a:ext uri="{FF2B5EF4-FFF2-40B4-BE49-F238E27FC236}">
                <a16:creationId xmlns:a16="http://schemas.microsoft.com/office/drawing/2014/main" id="{A0FDB1F6-A587-5CC5-B4A1-6CBC2452EDC2}"/>
              </a:ext>
            </a:extLst>
          </p:cNvPr>
          <p:cNvSpPr>
            <a:spLocks noGrp="1"/>
          </p:cNvSpPr>
          <p:nvPr>
            <p:ph type="ftr" sz="quarter" idx="11"/>
          </p:nvPr>
        </p:nvSpPr>
        <p:spPr/>
        <p:txBody>
          <a:bodyPr/>
          <a:lstStyle/>
          <a:p>
            <a:r>
              <a:rPr lang="en-US" dirty="0"/>
              <a:t>#ZeroCon23</a:t>
            </a:r>
            <a:endParaRPr lang="en-GB" dirty="0"/>
          </a:p>
        </p:txBody>
      </p:sp>
      <p:sp>
        <p:nvSpPr>
          <p:cNvPr id="7" name="Slide Number Placeholder 6">
            <a:extLst>
              <a:ext uri="{FF2B5EF4-FFF2-40B4-BE49-F238E27FC236}">
                <a16:creationId xmlns:a16="http://schemas.microsoft.com/office/drawing/2014/main" id="{3C3402A9-A0E0-7045-EA1F-7AA57991E93E}"/>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C97FE7C3-62EE-EBCF-7381-9E13CB86EC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402175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C4DFD2-A48F-938F-9C39-58C9547BD1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1346B3-1FB5-CBE0-B15E-5E254CF78A18}"/>
              </a:ext>
            </a:extLst>
          </p:cNvPr>
          <p:cNvSpPr>
            <a:spLocks noGrp="1"/>
          </p:cNvSpPr>
          <p:nvPr>
            <p:ph type="body" idx="1"/>
          </p:nvPr>
        </p:nvSpPr>
        <p:spPr>
          <a:xfrm>
            <a:off x="838200" y="1792518"/>
            <a:ext cx="10515600" cy="38612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D545C8-B46A-1919-AEB8-64178D1CD9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3C978-C8B7-45B7-A1FD-262897265120}" type="datetime1">
              <a:rPr lang="en-GB" smtClean="0"/>
              <a:t>13/02/2024</a:t>
            </a:fld>
            <a:endParaRPr lang="en-GB"/>
          </a:p>
        </p:txBody>
      </p:sp>
      <p:sp>
        <p:nvSpPr>
          <p:cNvPr id="5" name="Footer Placeholder 4">
            <a:extLst>
              <a:ext uri="{FF2B5EF4-FFF2-40B4-BE49-F238E27FC236}">
                <a16:creationId xmlns:a16="http://schemas.microsoft.com/office/drawing/2014/main" id="{21ACA2EC-9AAA-A334-BAFC-D20203C40D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400">
                <a:solidFill>
                  <a:schemeClr val="tx1">
                    <a:tint val="75000"/>
                  </a:schemeClr>
                </a:solidFill>
              </a:defRPr>
            </a:lvl1pPr>
          </a:lstStyle>
          <a:p>
            <a:r>
              <a:rPr lang="en-US" dirty="0"/>
              <a:t>#ZeroCon23</a:t>
            </a:r>
            <a:endParaRPr lang="en-GB" dirty="0"/>
          </a:p>
        </p:txBody>
      </p:sp>
      <p:sp>
        <p:nvSpPr>
          <p:cNvPr id="6" name="Slide Number Placeholder 5">
            <a:extLst>
              <a:ext uri="{FF2B5EF4-FFF2-40B4-BE49-F238E27FC236}">
                <a16:creationId xmlns:a16="http://schemas.microsoft.com/office/drawing/2014/main" id="{E2F4DD50-8E12-ED09-0BAF-BA8058E0E3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95A9E4-2CE9-4E32-BE85-7C32F0F78A6D}" type="slidenum">
              <a:rPr lang="en-GB" smtClean="0"/>
              <a:t>‹Nr.›</a:t>
            </a:fld>
            <a:endParaRPr lang="en-GB"/>
          </a:p>
        </p:txBody>
      </p:sp>
    </p:spTree>
    <p:extLst>
      <p:ext uri="{BB962C8B-B14F-4D97-AF65-F5344CB8AC3E}">
        <p14:creationId xmlns:p14="http://schemas.microsoft.com/office/powerpoint/2010/main" val="65587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782FC-8B01-42F4-8056-DCC2EFED95D1}"/>
              </a:ext>
            </a:extLst>
          </p:cNvPr>
          <p:cNvSpPr>
            <a:spLocks noGrp="1"/>
          </p:cNvSpPr>
          <p:nvPr>
            <p:ph type="ctrTitle"/>
          </p:nvPr>
        </p:nvSpPr>
        <p:spPr>
          <a:xfrm>
            <a:off x="1524000" y="1122363"/>
            <a:ext cx="9144000" cy="1434024"/>
          </a:xfrm>
        </p:spPr>
        <p:txBody>
          <a:bodyPr>
            <a:normAutofit/>
          </a:bodyPr>
          <a:lstStyle/>
          <a:p>
            <a:r>
              <a:rPr lang="en-US" sz="3200" i="1" dirty="0">
                <a:effectLst/>
                <a:latin typeface="Calibri" panose="020F0502020204030204" pitchFamily="34" charset="0"/>
                <a:ea typeface="Calibri" panose="020F0502020204030204" pitchFamily="34" charset="0"/>
                <a:cs typeface="Arial" panose="020B0604020202020204" pitchFamily="34" charset="0"/>
              </a:rPr>
              <a:t>Enabling Inclusive teaching and learning environment in the classroom through Pedagogical and Psychological Support services.</a:t>
            </a:r>
            <a:endParaRPr lang="en-GB" sz="3200" dirty="0"/>
          </a:p>
        </p:txBody>
      </p:sp>
      <p:sp>
        <p:nvSpPr>
          <p:cNvPr id="3" name="Subtitle 2">
            <a:extLst>
              <a:ext uri="{FF2B5EF4-FFF2-40B4-BE49-F238E27FC236}">
                <a16:creationId xmlns:a16="http://schemas.microsoft.com/office/drawing/2014/main" id="{28D29E75-4221-A94E-345A-B32600075CE2}"/>
              </a:ext>
            </a:extLst>
          </p:cNvPr>
          <p:cNvSpPr>
            <a:spLocks noGrp="1"/>
          </p:cNvSpPr>
          <p:nvPr>
            <p:ph type="subTitle" idx="1"/>
          </p:nvPr>
        </p:nvSpPr>
        <p:spPr>
          <a:xfrm>
            <a:off x="1524000" y="2950907"/>
            <a:ext cx="9144000" cy="2701413"/>
          </a:xfrm>
        </p:spPr>
        <p:txBody>
          <a:bodyPr>
            <a:normAutofit/>
          </a:bodyPr>
          <a:lstStyle/>
          <a:p>
            <a:r>
              <a:rPr lang="en-US" dirty="0"/>
              <a:t>Susanna Tadevosyan</a:t>
            </a:r>
          </a:p>
          <a:p>
            <a:r>
              <a:rPr lang="en-US" dirty="0"/>
              <a:t>NGO “Bridge of Hope”</a:t>
            </a:r>
          </a:p>
          <a:p>
            <a:r>
              <a:rPr lang="en-US" dirty="0"/>
              <a:t>Armenia</a:t>
            </a:r>
          </a:p>
          <a:p>
            <a:r>
              <a:rPr lang="en-GB" dirty="0"/>
              <a:t>Integration strategies for mainstream schools and youth services  </a:t>
            </a:r>
          </a:p>
        </p:txBody>
      </p:sp>
      <p:sp>
        <p:nvSpPr>
          <p:cNvPr id="4" name="Titel 1">
            <a:extLst>
              <a:ext uri="{FF2B5EF4-FFF2-40B4-BE49-F238E27FC236}">
                <a16:creationId xmlns:a16="http://schemas.microsoft.com/office/drawing/2014/main" id="{E4771D02-F4E4-C632-E5D7-C5E26F71C09C}"/>
              </a:ext>
            </a:extLst>
          </p:cNvPr>
          <p:cNvSpPr txBox="1">
            <a:spLocks/>
          </p:cNvSpPr>
          <p:nvPr/>
        </p:nvSpPr>
        <p:spPr>
          <a:xfrm>
            <a:off x="3903248" y="5383663"/>
            <a:ext cx="4385503" cy="84682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r>
              <a:rPr lang="en-US" sz="2400" b="1" dirty="0">
                <a:latin typeface="Calibri" panose="020F0502020204030204" pitchFamily="34" charset="0"/>
                <a:ea typeface="Calibri" panose="020F0502020204030204" pitchFamily="34" charset="0"/>
                <a:cs typeface="Calibri" panose="020F0502020204030204" pitchFamily="34" charset="0"/>
              </a:rPr>
              <a:t>Thursday, 22 February 2024</a:t>
            </a:r>
          </a:p>
          <a:p>
            <a:pPr algn="ctr"/>
            <a:r>
              <a:rPr lang="en-US" sz="2400" b="1" dirty="0">
                <a:latin typeface="Calibri" panose="020F0502020204030204" pitchFamily="34" charset="0"/>
                <a:ea typeface="Calibri" panose="020F0502020204030204" pitchFamily="34" charset="0"/>
                <a:cs typeface="Calibri" panose="020F0502020204030204" pitchFamily="34" charset="0"/>
              </a:rPr>
              <a:t>12:20 – 13:40 of the Session</a:t>
            </a:r>
          </a:p>
        </p:txBody>
      </p:sp>
      <p:sp>
        <p:nvSpPr>
          <p:cNvPr id="6" name="Footer Placeholder 5">
            <a:extLst>
              <a:ext uri="{FF2B5EF4-FFF2-40B4-BE49-F238E27FC236}">
                <a16:creationId xmlns:a16="http://schemas.microsoft.com/office/drawing/2014/main" id="{EA6B4AAB-13CC-0101-7D17-6ABAF03583F8}"/>
              </a:ext>
            </a:extLst>
          </p:cNvPr>
          <p:cNvSpPr>
            <a:spLocks noGrp="1"/>
          </p:cNvSpPr>
          <p:nvPr>
            <p:ph type="ftr" sz="quarter" idx="11"/>
          </p:nvPr>
        </p:nvSpPr>
        <p:spPr/>
        <p:txBody>
          <a:bodyPr/>
          <a:lstStyle/>
          <a:p>
            <a:r>
              <a:rPr lang="en-US" dirty="0"/>
              <a:t>#ZeroCon24</a:t>
            </a:r>
            <a:endParaRPr lang="en-GB" dirty="0"/>
          </a:p>
        </p:txBody>
      </p:sp>
      <p:sp>
        <p:nvSpPr>
          <p:cNvPr id="7" name="Slide Number Placeholder 6">
            <a:extLst>
              <a:ext uri="{FF2B5EF4-FFF2-40B4-BE49-F238E27FC236}">
                <a16:creationId xmlns:a16="http://schemas.microsoft.com/office/drawing/2014/main" id="{59DF2F47-DE12-0075-6EDB-366148F7F176}"/>
              </a:ext>
            </a:extLst>
          </p:cNvPr>
          <p:cNvSpPr>
            <a:spLocks noGrp="1"/>
          </p:cNvSpPr>
          <p:nvPr>
            <p:ph type="sldNum" sz="quarter" idx="12"/>
          </p:nvPr>
        </p:nvSpPr>
        <p:spPr/>
        <p:txBody>
          <a:bodyPr/>
          <a:lstStyle/>
          <a:p>
            <a:fld id="{1195A9E4-2CE9-4E32-BE85-7C32F0F78A6D}" type="slidenum">
              <a:rPr lang="en-GB" smtClean="0"/>
              <a:t>1</a:t>
            </a:fld>
            <a:endParaRPr lang="en-GB"/>
          </a:p>
        </p:txBody>
      </p:sp>
    </p:spTree>
    <p:extLst>
      <p:ext uri="{BB962C8B-B14F-4D97-AF65-F5344CB8AC3E}">
        <p14:creationId xmlns:p14="http://schemas.microsoft.com/office/powerpoint/2010/main" val="5437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a:xfrm>
            <a:off x="845933" y="0"/>
            <a:ext cx="10740081" cy="1325563"/>
          </a:xfrm>
        </p:spPr>
        <p:txBody>
          <a:bodyPr>
            <a:normAutofit/>
          </a:bodyPr>
          <a:lstStyle/>
          <a:p>
            <a:pPr algn="ctr"/>
            <a:r>
              <a:rPr lang="en-US" altLang="en-US" sz="2800" b="1" dirty="0">
                <a:solidFill>
                  <a:schemeClr val="bg2">
                    <a:lumMod val="10000"/>
                  </a:schemeClr>
                </a:solidFill>
                <a:latin typeface="+mn-lt"/>
              </a:rPr>
              <a:t>   Thank you</a:t>
            </a:r>
            <a:endParaRPr lang="en-GB" sz="2800" b="1" dirty="0">
              <a:solidFill>
                <a:schemeClr val="bg2">
                  <a:lumMod val="10000"/>
                </a:schemeClr>
              </a:solidFill>
              <a:latin typeface="+mn-lt"/>
            </a:endParaRPr>
          </a:p>
        </p:txBody>
      </p:sp>
      <p:sp>
        <p:nvSpPr>
          <p:cNvPr id="3" name="Content Placeholder 2">
            <a:extLst>
              <a:ext uri="{FF2B5EF4-FFF2-40B4-BE49-F238E27FC236}">
                <a16:creationId xmlns:a16="http://schemas.microsoft.com/office/drawing/2014/main" id="{8CEBED0F-B7D1-D1EC-C777-64C4019550C4}"/>
              </a:ext>
            </a:extLst>
          </p:cNvPr>
          <p:cNvSpPr>
            <a:spLocks noGrp="1"/>
          </p:cNvSpPr>
          <p:nvPr>
            <p:ph idx="1"/>
          </p:nvPr>
        </p:nvSpPr>
        <p:spPr>
          <a:xfrm>
            <a:off x="666157" y="1576873"/>
            <a:ext cx="11099631" cy="1660849"/>
          </a:xfrm>
        </p:spPr>
        <p:txBody>
          <a:bodyPr>
            <a:noAutofit/>
          </a:bodyPr>
          <a:lstStyle/>
          <a:p>
            <a:pPr marL="0" indent="0">
              <a:buNone/>
            </a:pPr>
            <a:endParaRPr lang="en-US" sz="2400" b="1" kern="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endParaRPr lang="en-US" sz="4800" kern="100" dirty="0">
              <a:latin typeface="Calibri" panose="020F0502020204030204" pitchFamily="34" charset="0"/>
              <a:ea typeface="Calibri" panose="020F0502020204030204" pitchFamily="34" charset="0"/>
              <a:cs typeface="Arial" panose="020B0604020202020204" pitchFamily="34" charset="0"/>
            </a:endParaRPr>
          </a:p>
          <a:p>
            <a:pPr marL="0" marR="0" indent="0" algn="ctr">
              <a:lnSpc>
                <a:spcPct val="107000"/>
              </a:lnSpc>
              <a:spcBef>
                <a:spcPts val="0"/>
              </a:spcBef>
              <a:spcAft>
                <a:spcPts val="800"/>
              </a:spcAft>
              <a:buNone/>
            </a:pPr>
            <a:r>
              <a:rPr lang="en-US" sz="4800" kern="100" dirty="0">
                <a:effectLst/>
                <a:latin typeface="Calibri" panose="020F0502020204030204" pitchFamily="34" charset="0"/>
                <a:ea typeface="Calibri" panose="020F0502020204030204" pitchFamily="34" charset="0"/>
                <a:cs typeface="Arial" panose="020B0604020202020204" pitchFamily="34" charset="0"/>
              </a:rPr>
              <a:t>THANK YOY!</a:t>
            </a:r>
            <a:endParaRPr lang="en-US" sz="4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493486FE-45C2-3C89-C954-3B3AC63FE8B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#ZeroCon24</a:t>
            </a:r>
            <a:endParaRPr kumimoji="0" lang="en-GB" sz="2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descr="point one&#10;point two&#10;point three&#10;point four">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95A9E4-2CE9-4E32-BE85-7C32F0F78A6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5529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a:xfrm>
            <a:off x="845933" y="0"/>
            <a:ext cx="10740081" cy="1325563"/>
          </a:xfrm>
        </p:spPr>
        <p:txBody>
          <a:bodyPr/>
          <a:lstStyle/>
          <a:p>
            <a:pPr algn="ctr"/>
            <a:r>
              <a:rPr lang="en-US" altLang="en-US" b="1" dirty="0">
                <a:solidFill>
                  <a:schemeClr val="tx2"/>
                </a:solidFill>
              </a:rPr>
              <a:t>   </a:t>
            </a:r>
            <a:r>
              <a:rPr lang="en-US" altLang="en-US" sz="4800" b="1" dirty="0">
                <a:solidFill>
                  <a:schemeClr val="tx2"/>
                </a:solidFill>
                <a:latin typeface="+mn-lt"/>
              </a:rPr>
              <a:t>NGO Bridge of Hope</a:t>
            </a:r>
            <a:endParaRPr lang="en-GB" sz="4800" dirty="0">
              <a:latin typeface="+mn-lt"/>
            </a:endParaRPr>
          </a:p>
        </p:txBody>
      </p:sp>
      <p:pic>
        <p:nvPicPr>
          <p:cNvPr id="7" name="flag_blowing_custom_8596541" descr="Animated Flag of the NGO Bridge of Hope.">
            <a:hlinkClick r:id="" action="ppaction://media"/>
            <a:extLst>
              <a:ext uri="{FF2B5EF4-FFF2-40B4-BE49-F238E27FC236}">
                <a16:creationId xmlns:a16="http://schemas.microsoft.com/office/drawing/2014/main" id="{EF6E0B9A-4105-0ECD-529C-8A10B6E51FD7}"/>
              </a:ext>
              <a:ext uri="{C183D7F6-B498-43B3-948B-1728B52AA6E4}">
                <adec:decorative xmlns:adec="http://schemas.microsoft.com/office/drawing/2017/decorative" val="0"/>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137849" y="1134752"/>
            <a:ext cx="4472751" cy="3354563"/>
          </a:xfrm>
          <a:prstGeom prst="rect">
            <a:avLst/>
          </a:prstGeom>
          <a:ln>
            <a:noFill/>
          </a:ln>
          <a:effectLst>
            <a:outerShdw blurRad="190500" algn="tl" rotWithShape="0">
              <a:srgbClr val="000000">
                <a:alpha val="70000"/>
              </a:srgbClr>
            </a:outerShdw>
          </a:effectLst>
        </p:spPr>
      </p:pic>
      <p:sp>
        <p:nvSpPr>
          <p:cNvPr id="3" name="Content Placeholder 2">
            <a:extLst>
              <a:ext uri="{FF2B5EF4-FFF2-40B4-BE49-F238E27FC236}">
                <a16:creationId xmlns:a16="http://schemas.microsoft.com/office/drawing/2014/main" id="{8CEBED0F-B7D1-D1EC-C777-64C4019550C4}"/>
              </a:ext>
            </a:extLst>
          </p:cNvPr>
          <p:cNvSpPr>
            <a:spLocks noGrp="1"/>
          </p:cNvSpPr>
          <p:nvPr>
            <p:ph idx="1"/>
          </p:nvPr>
        </p:nvSpPr>
        <p:spPr>
          <a:xfrm>
            <a:off x="3472776" y="4848413"/>
            <a:ext cx="5661498" cy="874835"/>
          </a:xfrm>
        </p:spPr>
        <p:txBody>
          <a:bodyPr>
            <a:noAutofit/>
          </a:bodyPr>
          <a:lstStyle/>
          <a:p>
            <a:pPr marL="0" indent="0">
              <a:buNone/>
            </a:pPr>
            <a:r>
              <a:rPr lang="en-US" sz="6000" b="1" dirty="0"/>
              <a:t>Founded in 1996</a:t>
            </a:r>
          </a:p>
        </p:txBody>
      </p:sp>
      <p:sp>
        <p:nvSpPr>
          <p:cNvPr id="5" name="Footer Placeholder 4">
            <a:extLst>
              <a:ext uri="{FF2B5EF4-FFF2-40B4-BE49-F238E27FC236}">
                <a16:creationId xmlns:a16="http://schemas.microsoft.com/office/drawing/2014/main" id="{493486FE-45C2-3C89-C954-3B3AC63FE8B8}"/>
              </a:ext>
            </a:extLst>
          </p:cNvPr>
          <p:cNvSpPr>
            <a:spLocks noGrp="1"/>
          </p:cNvSpPr>
          <p:nvPr>
            <p:ph type="ftr" sz="quarter" idx="11"/>
          </p:nvPr>
        </p:nvSpPr>
        <p:spPr>
          <a:xfrm>
            <a:off x="4038600" y="6356350"/>
            <a:ext cx="4114800" cy="365125"/>
          </a:xfrm>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fld id="{1195A9E4-2CE9-4E32-BE85-7C32F0F78A6D}" type="slidenum">
              <a:rPr lang="en-GB" smtClean="0"/>
              <a:t>2</a:t>
            </a:fld>
            <a:endParaRPr lang="en-GB"/>
          </a:p>
        </p:txBody>
      </p:sp>
    </p:spTree>
    <p:extLst>
      <p:ext uri="{BB962C8B-B14F-4D97-AF65-F5344CB8AC3E}">
        <p14:creationId xmlns:p14="http://schemas.microsoft.com/office/powerpoint/2010/main" val="205623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a:xfrm>
            <a:off x="845933" y="0"/>
            <a:ext cx="10740081" cy="1325563"/>
          </a:xfrm>
        </p:spPr>
        <p:txBody>
          <a:bodyPr>
            <a:normAutofit/>
          </a:bodyPr>
          <a:lstStyle/>
          <a:p>
            <a:pPr algn="ctr"/>
            <a:r>
              <a:rPr lang="en-US" altLang="en-US" sz="2800" b="1" dirty="0">
                <a:solidFill>
                  <a:schemeClr val="bg2">
                    <a:lumMod val="10000"/>
                  </a:schemeClr>
                </a:solidFill>
                <a:latin typeface="+mn-lt"/>
              </a:rPr>
              <a:t>   </a:t>
            </a:r>
            <a:r>
              <a:rPr lang="en-US" sz="2800" b="1" dirty="0">
                <a:solidFill>
                  <a:schemeClr val="bg2">
                    <a:lumMod val="10000"/>
                  </a:schemeClr>
                </a:solidFill>
                <a:effectLst/>
                <a:latin typeface="+mn-lt"/>
                <a:ea typeface="Calibri" panose="020F0502020204030204" pitchFamily="34" charset="0"/>
                <a:cs typeface="Arial" panose="020B0604020202020204" pitchFamily="34" charset="0"/>
              </a:rPr>
              <a:t>Provision of Pedagogical and Psychological Support Services to Children in Tavush </a:t>
            </a:r>
            <a:r>
              <a:rPr lang="en-US" sz="2800" b="1" dirty="0" err="1">
                <a:solidFill>
                  <a:schemeClr val="bg2">
                    <a:lumMod val="10000"/>
                  </a:schemeClr>
                </a:solidFill>
                <a:effectLst/>
                <a:latin typeface="+mn-lt"/>
                <a:ea typeface="Calibri" panose="020F0502020204030204" pitchFamily="34" charset="0"/>
                <a:cs typeface="Arial" panose="020B0604020202020204" pitchFamily="34" charset="0"/>
              </a:rPr>
              <a:t>Marz</a:t>
            </a:r>
            <a:endParaRPr lang="en-GB" sz="2800" b="1" dirty="0">
              <a:solidFill>
                <a:schemeClr val="bg2">
                  <a:lumMod val="10000"/>
                </a:schemeClr>
              </a:solidFill>
              <a:latin typeface="+mn-lt"/>
            </a:endParaRPr>
          </a:p>
        </p:txBody>
      </p:sp>
      <p:sp>
        <p:nvSpPr>
          <p:cNvPr id="3" name="Content Placeholder 2">
            <a:extLst>
              <a:ext uri="{FF2B5EF4-FFF2-40B4-BE49-F238E27FC236}">
                <a16:creationId xmlns:a16="http://schemas.microsoft.com/office/drawing/2014/main" id="{8CEBED0F-B7D1-D1EC-C777-64C4019550C4}"/>
              </a:ext>
            </a:extLst>
          </p:cNvPr>
          <p:cNvSpPr>
            <a:spLocks noGrp="1"/>
          </p:cNvSpPr>
          <p:nvPr>
            <p:ph idx="1"/>
          </p:nvPr>
        </p:nvSpPr>
        <p:spPr>
          <a:xfrm>
            <a:off x="486384" y="1302343"/>
            <a:ext cx="6350364" cy="4967828"/>
          </a:xfrm>
        </p:spPr>
        <p:txBody>
          <a:bodyPr>
            <a:noAutofit/>
          </a:bodyPr>
          <a:lstStyle/>
          <a:p>
            <a:pPr marL="0" indent="0">
              <a:buNone/>
            </a:pPr>
            <a:r>
              <a:rPr lang="en-US" sz="2400" b="1" kern="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The services at schools</a:t>
            </a:r>
            <a:r>
              <a:rPr lang="en-US" sz="2400" b="1" kern="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a:t>
            </a:r>
            <a:endParaRPr lang="en-US" sz="24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kern="100" dirty="0">
                <a:effectLst/>
                <a:latin typeface="Calibri" panose="020F0502020204030204" pitchFamily="34" charset="0"/>
                <a:ea typeface="Calibri" panose="020F0502020204030204" pitchFamily="34" charset="0"/>
                <a:cs typeface="Calibri" panose="020F0502020204030204" pitchFamily="34" charset="0"/>
              </a:rPr>
              <a:t>IEPs development and implementation;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kern="100" dirty="0">
                <a:effectLst/>
                <a:latin typeface="Calibri" panose="020F0502020204030204" pitchFamily="34" charset="0"/>
                <a:ea typeface="Calibri" panose="020F0502020204030204" pitchFamily="34" charset="0"/>
                <a:cs typeface="Calibri" panose="020F0502020204030204" pitchFamily="34" charset="0"/>
              </a:rPr>
              <a:t>assessment of </a:t>
            </a:r>
            <a:r>
              <a:rPr lang="en-US" sz="2400" kern="10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child's progress, participation, and engagement in lessons;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kern="10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guidance and technical assistance to teachers;</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kern="10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Organize various inclusive social activities and events to promote positive peer interactions and friendships among students of all abilities.</a:t>
            </a:r>
          </a:p>
          <a:p>
            <a:pPr marL="0" marR="0" lvl="0" indent="0">
              <a:spcBef>
                <a:spcPts val="0"/>
              </a:spcBef>
              <a:spcAft>
                <a:spcPts val="0"/>
              </a:spcAft>
              <a:buNone/>
            </a:pPr>
            <a:endParaRPr lang="en-US" sz="2400" kern="100" dirty="0">
              <a:solidFill>
                <a:srgbClr val="374151"/>
              </a:solidFill>
              <a:effectLst/>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r>
              <a:rPr lang="en-US" sz="2400" b="1" kern="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The services at </a:t>
            </a:r>
            <a:r>
              <a:rPr lang="en-US" sz="2400" b="1" kern="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“Bridge of Hope” centers:</a:t>
            </a:r>
          </a:p>
          <a:p>
            <a:pPr marL="342900" marR="0" lvl="0" indent="-342900">
              <a:spcBef>
                <a:spcPts val="0"/>
              </a:spcBef>
              <a:spcAft>
                <a:spcPts val="0"/>
              </a:spcAft>
              <a:buFont typeface="Symbol" panose="05050102010706020507" pitchFamily="18" charset="2"/>
              <a:buChar char=""/>
            </a:pPr>
            <a:r>
              <a:rPr lang="en-US" sz="2400" kern="100" dirty="0">
                <a:latin typeface="Calibri" panose="020F0502020204030204" pitchFamily="34" charset="0"/>
                <a:ea typeface="Calibri" panose="020F0502020204030204" pitchFamily="34" charset="0"/>
                <a:cs typeface="Calibri" panose="020F0502020204030204" pitchFamily="34" charset="0"/>
              </a:rPr>
              <a:t>speech and language development,</a:t>
            </a:r>
          </a:p>
          <a:p>
            <a:pPr marL="342900" marR="0" lvl="0" indent="-342900">
              <a:spcBef>
                <a:spcPts val="0"/>
              </a:spcBef>
              <a:spcAft>
                <a:spcPts val="0"/>
              </a:spcAft>
              <a:buFont typeface="Symbol" panose="05050102010706020507" pitchFamily="18" charset="2"/>
              <a:buChar char=""/>
            </a:pPr>
            <a:r>
              <a:rPr lang="en-US" sz="24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life skills training and recreational activities,</a:t>
            </a:r>
          </a:p>
          <a:p>
            <a:pPr marL="342900" marR="0" lvl="0" indent="-342900">
              <a:spcBef>
                <a:spcPts val="0"/>
              </a:spcBef>
              <a:spcAft>
                <a:spcPts val="0"/>
              </a:spcAft>
              <a:buFont typeface="Symbol" panose="05050102010706020507" pitchFamily="18" charset="2"/>
              <a:buChar char=""/>
            </a:pPr>
            <a:r>
              <a:rPr lang="en-US" sz="24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psychological counseling and family support</a:t>
            </a:r>
          </a:p>
          <a:p>
            <a:pPr marL="0" indent="0">
              <a:buNone/>
            </a:pPr>
            <a:endParaRPr lang="en-US" sz="24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endParaRPr lang="en-US" sz="2400" b="1" kern="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p>
            <a:pPr marL="0" marR="0" lvl="0" indent="0">
              <a:spcBef>
                <a:spcPts val="0"/>
              </a:spcBef>
              <a:spcAft>
                <a:spcPts val="0"/>
              </a:spcAft>
              <a:buNone/>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Slide Number Placeholder 5" descr="point one&#10;point two&#10;point three&#10;point four">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95A9E4-2CE9-4E32-BE85-7C32F0F78A6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descr="A group of children painting on paper">
            <a:extLst>
              <a:ext uri="{FF2B5EF4-FFF2-40B4-BE49-F238E27FC236}">
                <a16:creationId xmlns:a16="http://schemas.microsoft.com/office/drawing/2014/main" id="{35C456E6-4319-302F-5D59-DFF347ED2E78}"/>
              </a:ext>
            </a:extLst>
          </p:cNvPr>
          <p:cNvPicPr>
            <a:picLocks noChangeAspect="1"/>
          </p:cNvPicPr>
          <p:nvPr/>
        </p:nvPicPr>
        <p:blipFill>
          <a:blip r:embed="rId3"/>
          <a:stretch>
            <a:fillRect/>
          </a:stretch>
        </p:blipFill>
        <p:spPr>
          <a:xfrm>
            <a:off x="6836747" y="1302343"/>
            <a:ext cx="5255207" cy="3938357"/>
          </a:xfrm>
          <a:prstGeom prst="rect">
            <a:avLst/>
          </a:prstGeom>
        </p:spPr>
      </p:pic>
      <p:sp>
        <p:nvSpPr>
          <p:cNvPr id="5" name="Footer Placeholder 4">
            <a:extLst>
              <a:ext uri="{FF2B5EF4-FFF2-40B4-BE49-F238E27FC236}">
                <a16:creationId xmlns:a16="http://schemas.microsoft.com/office/drawing/2014/main" id="{493486FE-45C2-3C89-C954-3B3AC63FE8B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#ZeroCon24</a:t>
            </a:r>
            <a:endParaRPr kumimoji="0" lang="en-GB" sz="2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3088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a:xfrm>
            <a:off x="845933" y="0"/>
            <a:ext cx="10740081" cy="1093219"/>
          </a:xfrm>
        </p:spPr>
        <p:txBody>
          <a:bodyPr>
            <a:normAutofit/>
          </a:bodyPr>
          <a:lstStyle/>
          <a:p>
            <a:pPr algn="ctr"/>
            <a:r>
              <a:rPr lang="en-US" altLang="en-US" sz="2800" b="1" dirty="0">
                <a:solidFill>
                  <a:schemeClr val="bg2">
                    <a:lumMod val="10000"/>
                  </a:schemeClr>
                </a:solidFill>
                <a:latin typeface="+mn-lt"/>
              </a:rPr>
              <a:t>   </a:t>
            </a:r>
            <a:r>
              <a:rPr lang="en-US" sz="2800" b="1" dirty="0">
                <a:solidFill>
                  <a:schemeClr val="bg2">
                    <a:lumMod val="10000"/>
                  </a:schemeClr>
                </a:solidFill>
                <a:effectLst/>
                <a:latin typeface="+mn-lt"/>
                <a:ea typeface="Calibri" panose="020F0502020204030204" pitchFamily="34" charset="0"/>
                <a:cs typeface="Arial" panose="020B0604020202020204" pitchFamily="34" charset="0"/>
              </a:rPr>
              <a:t>Achieved Results</a:t>
            </a:r>
            <a:endParaRPr lang="en-GB" sz="2800" b="1" dirty="0">
              <a:solidFill>
                <a:schemeClr val="bg2">
                  <a:lumMod val="10000"/>
                </a:schemeClr>
              </a:solidFill>
              <a:latin typeface="+mn-lt"/>
            </a:endParaRPr>
          </a:p>
        </p:txBody>
      </p:sp>
      <p:sp>
        <p:nvSpPr>
          <p:cNvPr id="3" name="Content Placeholder 2">
            <a:extLst>
              <a:ext uri="{FF2B5EF4-FFF2-40B4-BE49-F238E27FC236}">
                <a16:creationId xmlns:a16="http://schemas.microsoft.com/office/drawing/2014/main" id="{8CEBED0F-B7D1-D1EC-C777-64C4019550C4}"/>
              </a:ext>
            </a:extLst>
          </p:cNvPr>
          <p:cNvSpPr>
            <a:spLocks noGrp="1"/>
          </p:cNvSpPr>
          <p:nvPr>
            <p:ph idx="1"/>
          </p:nvPr>
        </p:nvSpPr>
        <p:spPr>
          <a:xfrm>
            <a:off x="111967" y="1443251"/>
            <a:ext cx="6423433" cy="4563067"/>
          </a:xfrm>
        </p:spPr>
        <p:txBody>
          <a:bodyPr>
            <a:noAutofit/>
          </a:bodyPr>
          <a:lstStyle/>
          <a:p>
            <a:pPr marL="0" marR="0" indent="0">
              <a:spcBef>
                <a:spcPts val="0"/>
              </a:spcBef>
              <a:spcAft>
                <a:spcPts val="0"/>
              </a:spcAft>
              <a:buNone/>
            </a:pPr>
            <a:r>
              <a:rPr lang="en-US" sz="2400" b="1" kern="0" dirty="0">
                <a:solidFill>
                  <a:srgbClr val="374151"/>
                </a:solidFill>
                <a:effectLst/>
                <a:ea typeface="Times New Roman" panose="02020603050405020304" pitchFamily="18" charset="0"/>
                <a:cs typeface="Times New Roman" panose="02020603050405020304" pitchFamily="18" charset="0"/>
              </a:rPr>
              <a:t>Enrollment Growth: </a:t>
            </a:r>
            <a:r>
              <a:rPr lang="en-US" sz="2400" kern="0" dirty="0">
                <a:solidFill>
                  <a:srgbClr val="374151"/>
                </a:solidFill>
                <a:effectLst/>
                <a:ea typeface="Times New Roman" panose="02020603050405020304" pitchFamily="18" charset="0"/>
                <a:cs typeface="Times New Roman" panose="02020603050405020304" pitchFamily="18" charset="0"/>
              </a:rPr>
              <a:t>550 CWDs enrolled in 53 preschools, 82 secondary, and 6 VET schools.</a:t>
            </a:r>
            <a:endParaRPr lang="en-US" sz="2400" kern="100" dirty="0">
              <a:effectLst/>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b="1" kern="0" dirty="0">
                <a:solidFill>
                  <a:srgbClr val="374151"/>
                </a:solidFill>
                <a:effectLst/>
                <a:ea typeface="Times New Roman" panose="02020603050405020304" pitchFamily="18" charset="0"/>
                <a:cs typeface="Times New Roman" panose="02020603050405020304" pitchFamily="18" charset="0"/>
              </a:rPr>
              <a:t>Teacher Training: </a:t>
            </a:r>
            <a:r>
              <a:rPr lang="en-US" sz="2400" kern="0" dirty="0">
                <a:solidFill>
                  <a:srgbClr val="374151"/>
                </a:solidFill>
                <a:effectLst/>
                <a:ea typeface="Times New Roman" panose="02020603050405020304" pitchFamily="18" charset="0"/>
                <a:cs typeface="Times New Roman" panose="02020603050405020304" pitchFamily="18" charset="0"/>
              </a:rPr>
              <a:t>2500 teachers trained in inclusive education practices.</a:t>
            </a:r>
            <a:endParaRPr lang="en-US" sz="2400" kern="100" dirty="0">
              <a:effectLst/>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b="1" kern="0" dirty="0">
                <a:solidFill>
                  <a:srgbClr val="374151"/>
                </a:solidFill>
                <a:effectLst/>
                <a:ea typeface="Times New Roman" panose="02020603050405020304" pitchFamily="18" charset="0"/>
                <a:cs typeface="Times New Roman" panose="02020603050405020304" pitchFamily="18" charset="0"/>
              </a:rPr>
              <a:t>Family Empowerment: </a:t>
            </a:r>
            <a:r>
              <a:rPr lang="en-US" sz="2400" kern="0" dirty="0">
                <a:solidFill>
                  <a:srgbClr val="374151"/>
                </a:solidFill>
                <a:effectLst/>
                <a:ea typeface="Times New Roman" panose="02020603050405020304" pitchFamily="18" charset="0"/>
                <a:cs typeface="Times New Roman" panose="02020603050405020304" pitchFamily="18" charset="0"/>
              </a:rPr>
              <a:t>550 families actively engaged and empowered to advocate for their children's rights.</a:t>
            </a:r>
            <a:endParaRPr lang="en-US" sz="2400" kern="100" dirty="0">
              <a:effectLst/>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b="1" kern="0" dirty="0">
                <a:solidFill>
                  <a:srgbClr val="374151"/>
                </a:solidFill>
                <a:effectLst/>
                <a:ea typeface="Times New Roman" panose="02020603050405020304" pitchFamily="18" charset="0"/>
                <a:cs typeface="Times New Roman" panose="02020603050405020304" pitchFamily="18" charset="0"/>
              </a:rPr>
              <a:t>Policy Influence: </a:t>
            </a:r>
            <a:r>
              <a:rPr lang="en-US" sz="2400" kern="0" dirty="0">
                <a:solidFill>
                  <a:srgbClr val="374151"/>
                </a:solidFill>
                <a:effectLst/>
                <a:ea typeface="Times New Roman" panose="02020603050405020304" pitchFamily="18" charset="0"/>
                <a:cs typeface="Times New Roman" panose="02020603050405020304" pitchFamily="18" charset="0"/>
              </a:rPr>
              <a:t>Model adopted in the entire mainstream education system, transforming special schools into PPS centers.</a:t>
            </a:r>
            <a:endParaRPr lang="en-US" sz="2400" kern="100" dirty="0">
              <a:effectLst/>
              <a:ea typeface="Calibri" panose="020F0502020204030204" pitchFamily="34"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493486FE-45C2-3C89-C954-3B3AC63FE8B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#ZeroCon24</a:t>
            </a:r>
            <a:endParaRPr kumimoji="0" lang="en-GB" sz="2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95A9E4-2CE9-4E32-BE85-7C32F0F78A6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Picture 7" descr="A group of kids standing around their classmate in a wheelchair and playing the game &quot;Rock, Paper, Scissors&quot;.">
            <a:extLst>
              <a:ext uri="{FF2B5EF4-FFF2-40B4-BE49-F238E27FC236}">
                <a16:creationId xmlns:a16="http://schemas.microsoft.com/office/drawing/2014/main" id="{7721DD6C-5992-6FF2-A063-C14A92852B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9116" y="1664953"/>
            <a:ext cx="5492884" cy="4119663"/>
          </a:xfrm>
          <a:prstGeom prst="rect">
            <a:avLst/>
          </a:prstGeom>
        </p:spPr>
      </p:pic>
    </p:spTree>
    <p:extLst>
      <p:ext uri="{BB962C8B-B14F-4D97-AF65-F5344CB8AC3E}">
        <p14:creationId xmlns:p14="http://schemas.microsoft.com/office/powerpoint/2010/main" val="3569241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a:xfrm>
            <a:off x="845933" y="0"/>
            <a:ext cx="10740081" cy="1325563"/>
          </a:xfrm>
        </p:spPr>
        <p:txBody>
          <a:bodyPr>
            <a:normAutofit/>
          </a:bodyPr>
          <a:lstStyle/>
          <a:p>
            <a:pPr algn="ctr"/>
            <a:r>
              <a:rPr lang="en-US" altLang="en-US" sz="3600" b="1" dirty="0">
                <a:solidFill>
                  <a:schemeClr val="bg2">
                    <a:lumMod val="10000"/>
                  </a:schemeClr>
                </a:solidFill>
                <a:latin typeface="+mn-lt"/>
              </a:rPr>
              <a:t> </a:t>
            </a:r>
            <a:r>
              <a:rPr lang="en-US" sz="3600" b="1" kern="100" dirty="0">
                <a:effectLst/>
                <a:latin typeface="Calibri" panose="020F0502020204030204" pitchFamily="34" charset="0"/>
                <a:ea typeface="Calibri" panose="020F0502020204030204" pitchFamily="34" charset="0"/>
                <a:cs typeface="Times New Roman" panose="02020603050405020304" pitchFamily="18" charset="0"/>
              </a:rPr>
              <a:t>The success factors</a:t>
            </a:r>
            <a:br>
              <a:rPr lang="en-US" sz="3600" kern="100" dirty="0">
                <a:effectLst/>
                <a:latin typeface="+mn-lt"/>
                <a:ea typeface="Calibri" panose="020F0502020204030204" pitchFamily="34" charset="0"/>
                <a:cs typeface="Times New Roman" panose="02020603050405020304" pitchFamily="18" charset="0"/>
              </a:rPr>
            </a:br>
            <a:endParaRPr lang="en-GB" sz="3600" b="1" dirty="0">
              <a:solidFill>
                <a:schemeClr val="bg2">
                  <a:lumMod val="10000"/>
                </a:schemeClr>
              </a:solidFill>
              <a:latin typeface="+mn-lt"/>
            </a:endParaRPr>
          </a:p>
        </p:txBody>
      </p:sp>
      <p:sp>
        <p:nvSpPr>
          <p:cNvPr id="3" name="Content Placeholder 2">
            <a:extLst>
              <a:ext uri="{FF2B5EF4-FFF2-40B4-BE49-F238E27FC236}">
                <a16:creationId xmlns:a16="http://schemas.microsoft.com/office/drawing/2014/main" id="{8CEBED0F-B7D1-D1EC-C777-64C4019550C4}"/>
              </a:ext>
            </a:extLst>
          </p:cNvPr>
          <p:cNvSpPr>
            <a:spLocks noGrp="1"/>
          </p:cNvSpPr>
          <p:nvPr>
            <p:ph idx="1"/>
          </p:nvPr>
        </p:nvSpPr>
        <p:spPr>
          <a:xfrm>
            <a:off x="486383" y="1302343"/>
            <a:ext cx="11099631" cy="4787171"/>
          </a:xfrm>
        </p:spPr>
        <p:txBody>
          <a:bodyPr>
            <a:noAutofit/>
          </a:bodyPr>
          <a:lstStyle/>
          <a:p>
            <a:pPr marL="0" marR="0" indent="0">
              <a:spcBef>
                <a:spcPts val="0"/>
              </a:spcBef>
              <a:spcAft>
                <a:spcPts val="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Collaborative Partnerships: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with national and local authorities, NGOs and families.</a:t>
            </a:r>
          </a:p>
          <a:p>
            <a:pPr marL="342900" marR="0" lvl="0" indent="-342900">
              <a:lnSpc>
                <a:spcPct val="150000"/>
              </a:lnSpc>
              <a:spcBef>
                <a:spcPts val="0"/>
              </a:spcBef>
              <a:spcAft>
                <a:spcPts val="0"/>
              </a:spcAft>
              <a:buFont typeface="Symbol" panose="05050102010706020507" pitchFamily="18" charset="2"/>
              <a:buChar char=""/>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Tailored Support Services </a:t>
            </a:r>
          </a:p>
          <a:p>
            <a:pPr marL="342900" marR="0" lvl="0" indent="-342900">
              <a:lnSpc>
                <a:spcPct val="150000"/>
              </a:lnSpc>
              <a:spcBef>
                <a:spcPts val="0"/>
              </a:spcBef>
              <a:spcAft>
                <a:spcPts val="0"/>
              </a:spcAft>
              <a:buFont typeface="Symbol" panose="05050102010706020507" pitchFamily="18" charset="2"/>
              <a:buChar char=""/>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Empowered Families</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engaged through education, support, and advocacy.</a:t>
            </a:r>
          </a:p>
          <a:p>
            <a:pPr marL="342900" marR="0" lvl="0" indent="-342900">
              <a:lnSpc>
                <a:spcPct val="150000"/>
              </a:lnSpc>
              <a:spcBef>
                <a:spcPts val="0"/>
              </a:spcBef>
              <a:spcAft>
                <a:spcPts val="0"/>
              </a:spcAft>
              <a:buFont typeface="Symbol" panose="05050102010706020507" pitchFamily="18" charset="2"/>
              <a:buChar char=""/>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Teacher Training and Capacity Building</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in inclusive education practices.</a:t>
            </a:r>
          </a:p>
          <a:p>
            <a:pPr marL="342900" marR="0" lvl="0" indent="-342900">
              <a:lnSpc>
                <a:spcPct val="150000"/>
              </a:lnSpc>
              <a:spcBef>
                <a:spcPts val="0"/>
              </a:spcBef>
              <a:spcAft>
                <a:spcPts val="0"/>
              </a:spcAft>
              <a:buFont typeface="Symbol" panose="05050102010706020507" pitchFamily="18" charset="2"/>
              <a:buChar char=""/>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Community Sensitization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to promote positive peer interactions.</a:t>
            </a:r>
          </a:p>
          <a:p>
            <a:pPr marL="342900" marR="0" lvl="0" indent="-342900">
              <a:lnSpc>
                <a:spcPct val="150000"/>
              </a:lnSpc>
              <a:spcBef>
                <a:spcPts val="0"/>
              </a:spcBef>
              <a:spcAft>
                <a:spcPts val="0"/>
              </a:spcAft>
              <a:buFont typeface="Symbol" panose="05050102010706020507" pitchFamily="18" charset="2"/>
              <a:buChar char=""/>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Policy Advocacy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for inclusive policies at local and national levels.</a:t>
            </a:r>
          </a:p>
        </p:txBody>
      </p:sp>
      <p:sp>
        <p:nvSpPr>
          <p:cNvPr id="5" name="Footer Placeholder 4">
            <a:extLst>
              <a:ext uri="{FF2B5EF4-FFF2-40B4-BE49-F238E27FC236}">
                <a16:creationId xmlns:a16="http://schemas.microsoft.com/office/drawing/2014/main" id="{493486FE-45C2-3C89-C954-3B3AC63FE8B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#ZeroCon24</a:t>
            </a:r>
            <a:endParaRPr kumimoji="0" lang="en-GB" sz="2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descr="point one&#10;point two&#10;point three&#10;point four">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95A9E4-2CE9-4E32-BE85-7C32F0F78A6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8262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a:xfrm>
            <a:off x="845933" y="1"/>
            <a:ext cx="10740081" cy="933060"/>
          </a:xfrm>
        </p:spPr>
        <p:txBody>
          <a:bodyPr>
            <a:normAutofit/>
          </a:bodyPr>
          <a:lstStyle/>
          <a:p>
            <a:pPr algn="ctr"/>
            <a:r>
              <a:rPr lang="en-US" altLang="en-US" sz="3600" b="1" dirty="0">
                <a:solidFill>
                  <a:schemeClr val="bg2">
                    <a:lumMod val="10000"/>
                  </a:schemeClr>
                </a:solidFill>
                <a:latin typeface="+mn-lt"/>
              </a:rPr>
              <a:t>   Financing, Sustainability, </a:t>
            </a:r>
            <a:r>
              <a:rPr lang="en-US" sz="3600" b="1" kern="0" dirty="0">
                <a:solidFill>
                  <a:srgbClr val="374151"/>
                </a:solidFill>
                <a:effectLst/>
                <a:latin typeface="+mn-lt"/>
                <a:ea typeface="Times New Roman" panose="02020603050405020304" pitchFamily="18" charset="0"/>
                <a:cs typeface="Calibri" panose="020F0502020204030204" pitchFamily="34" charset="0"/>
              </a:rPr>
              <a:t>Challenge</a:t>
            </a:r>
            <a:endParaRPr lang="en-GB" sz="3600" b="1" dirty="0">
              <a:solidFill>
                <a:schemeClr val="bg2">
                  <a:lumMod val="10000"/>
                </a:schemeClr>
              </a:solidFill>
              <a:latin typeface="+mn-lt"/>
            </a:endParaRPr>
          </a:p>
        </p:txBody>
      </p:sp>
      <p:sp>
        <p:nvSpPr>
          <p:cNvPr id="3" name="Content Placeholder 2">
            <a:extLst>
              <a:ext uri="{FF2B5EF4-FFF2-40B4-BE49-F238E27FC236}">
                <a16:creationId xmlns:a16="http://schemas.microsoft.com/office/drawing/2014/main" id="{8CEBED0F-B7D1-D1EC-C777-64C4019550C4}"/>
              </a:ext>
            </a:extLst>
          </p:cNvPr>
          <p:cNvSpPr>
            <a:spLocks noGrp="1"/>
          </p:cNvSpPr>
          <p:nvPr>
            <p:ph idx="1"/>
          </p:nvPr>
        </p:nvSpPr>
        <p:spPr>
          <a:xfrm>
            <a:off x="93307" y="1091683"/>
            <a:ext cx="11492708" cy="4997832"/>
          </a:xfrm>
        </p:spPr>
        <p:txBody>
          <a:bodyPr>
            <a:noAutofit/>
          </a:bodyPr>
          <a:lstStyle/>
          <a:p>
            <a:pPr marL="0" marR="0" lvl="0" indent="0">
              <a:spcBef>
                <a:spcPts val="0"/>
              </a:spcBef>
              <a:spcAft>
                <a:spcPts val="0"/>
              </a:spcAft>
              <a:buNone/>
            </a:pPr>
            <a:r>
              <a:rPr lang="en-US" altLang="en-US" sz="2400" b="1" dirty="0">
                <a:solidFill>
                  <a:schemeClr val="bg2">
                    <a:lumMod val="10000"/>
                  </a:schemeClr>
                </a:solidFill>
                <a:latin typeface="+mn-lt"/>
              </a:rPr>
              <a:t>Financing and Sustainability</a:t>
            </a:r>
          </a:p>
          <a:p>
            <a:pPr marL="342900" indent="-342900">
              <a:spcBef>
                <a:spcPts val="0"/>
              </a:spcBef>
              <a:buFont typeface="Symbol" panose="05050102010706020507" pitchFamily="18" charset="2"/>
              <a:buChar char=""/>
              <a:tabLst>
                <a:tab pos="800100" algn="l"/>
              </a:tabLst>
            </a:pPr>
            <a:r>
              <a:rPr lang="en-US" sz="2400" kern="0" dirty="0">
                <a:solidFill>
                  <a:srgbClr val="374151"/>
                </a:solidFill>
                <a:latin typeface="Calibri" panose="020F0502020204030204" pitchFamily="34" charset="0"/>
                <a:cs typeface="Calibri" panose="020F0502020204030204" pitchFamily="34" charset="0"/>
              </a:rPr>
              <a:t>Ministry Funding: through a grant scheme.</a:t>
            </a:r>
          </a:p>
          <a:p>
            <a:pPr marL="342900" indent="-342900">
              <a:spcBef>
                <a:spcPts val="0"/>
              </a:spcBef>
              <a:buFont typeface="Symbol" panose="05050102010706020507" pitchFamily="18" charset="2"/>
              <a:buChar char=""/>
              <a:tabLst>
                <a:tab pos="800100" algn="l"/>
              </a:tabLst>
            </a:pPr>
            <a:r>
              <a:rPr lang="en-US" sz="2400" b="1" kern="0" dirty="0">
                <a:solidFill>
                  <a:srgbClr val="374151"/>
                </a:solidFill>
                <a:latin typeface="Calibri" panose="020F0502020204030204" pitchFamily="34" charset="0"/>
                <a:cs typeface="Calibri" panose="020F0502020204030204" pitchFamily="34" charset="0"/>
              </a:rPr>
              <a:t>Comprehensive Coverage: f</a:t>
            </a:r>
            <a:r>
              <a:rPr lang="en-US" sz="2400" kern="0" dirty="0">
                <a:solidFill>
                  <a:srgbClr val="374151"/>
                </a:solidFill>
                <a:latin typeface="Calibri" panose="020F0502020204030204" pitchFamily="34" charset="0"/>
                <a:cs typeface="Calibri" panose="020F0502020204030204" pitchFamily="34" charset="0"/>
              </a:rPr>
              <a:t>unding encompasses PPSS, teacher training, parent workshops, and awareness campaigns, ensuring a holistic and sustainable approach.</a:t>
            </a:r>
          </a:p>
          <a:p>
            <a:pPr marL="342900" indent="-342900">
              <a:spcBef>
                <a:spcPts val="0"/>
              </a:spcBef>
              <a:buFont typeface="Symbol" panose="05050102010706020507" pitchFamily="18" charset="2"/>
              <a:buChar char=""/>
              <a:tabLst>
                <a:tab pos="800100" algn="l"/>
              </a:tabLst>
            </a:pPr>
            <a:r>
              <a:rPr lang="en-US" sz="2400" b="1" kern="0" dirty="0">
                <a:solidFill>
                  <a:srgbClr val="374151"/>
                </a:solidFill>
                <a:latin typeface="Calibri" panose="020F0502020204030204" pitchFamily="34" charset="0"/>
                <a:cs typeface="Calibri" panose="020F0502020204030204" pitchFamily="34" charset="0"/>
              </a:rPr>
              <a:t>Sustainability through State Funding:</a:t>
            </a:r>
            <a:r>
              <a:rPr lang="en-US" sz="2400" kern="0" dirty="0">
                <a:solidFill>
                  <a:srgbClr val="374151"/>
                </a:solidFill>
                <a:latin typeface="Calibri" panose="020F0502020204030204" pitchFamily="34" charset="0"/>
                <a:cs typeface="Calibri" panose="020F0502020204030204" pitchFamily="34" charset="0"/>
              </a:rPr>
              <a:t> Reliance on state funding establishes a sustainable foundation for the project's continued success, fostering long-term impact and inclusivity in education.</a:t>
            </a:r>
          </a:p>
          <a:p>
            <a:pPr marL="0" indent="0">
              <a:spcBef>
                <a:spcPts val="0"/>
              </a:spcBef>
              <a:buNone/>
              <a:tabLst>
                <a:tab pos="800100" algn="l"/>
              </a:tabLst>
            </a:pPr>
            <a:r>
              <a:rPr lang="en-US" sz="2400" b="1" dirty="0">
                <a:solidFill>
                  <a:schemeClr val="bg2">
                    <a:lumMod val="10000"/>
                  </a:schemeClr>
                </a:solidFill>
              </a:rPr>
              <a:t>Challenges</a:t>
            </a:r>
          </a:p>
          <a:p>
            <a:pPr marL="0" marR="0" lvl="0" indent="0">
              <a:spcBef>
                <a:spcPts val="0"/>
              </a:spcBef>
              <a:spcAft>
                <a:spcPts val="0"/>
              </a:spcAft>
              <a:buNone/>
            </a:pPr>
            <a:r>
              <a:rPr lang="en-US" sz="2400" kern="0" dirty="0">
                <a:solidFill>
                  <a:srgbClr val="374151"/>
                </a:solidFill>
                <a:effectLst/>
                <a:latin typeface="Calibri" panose="020F0502020204030204" pitchFamily="34" charset="0"/>
                <a:ea typeface="Times New Roman" panose="02020603050405020304" pitchFamily="18" charset="0"/>
                <a:cs typeface="Calibri" panose="020F0502020204030204" pitchFamily="34" charset="0"/>
              </a:rPr>
              <a:t>Dominance of Medical Model of Disability: Focus on impairments rather than capabilities.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None/>
            </a:pPr>
            <a:r>
              <a:rPr lang="en-US" sz="2400" kern="0" dirty="0">
                <a:solidFill>
                  <a:srgbClr val="374151"/>
                </a:solidFill>
                <a:effectLst/>
                <a:latin typeface="Calibri" panose="020F0502020204030204" pitchFamily="34" charset="0"/>
                <a:ea typeface="Times New Roman" panose="02020603050405020304" pitchFamily="18" charset="0"/>
                <a:cs typeface="Calibri" panose="020F0502020204030204" pitchFamily="34" charset="0"/>
              </a:rPr>
              <a:t>Deficit-Based Approach to Education: Persistent reliance on deficit-based approaches.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None/>
            </a:pPr>
            <a:r>
              <a:rPr lang="en-US" sz="2400" kern="0" dirty="0">
                <a:solidFill>
                  <a:srgbClr val="374151"/>
                </a:solidFill>
                <a:effectLst/>
                <a:latin typeface="Calibri" panose="020F0502020204030204" pitchFamily="34" charset="0"/>
                <a:ea typeface="Times New Roman" panose="02020603050405020304" pitchFamily="18" charset="0"/>
                <a:cs typeface="Calibri" panose="020F0502020204030204" pitchFamily="34" charset="0"/>
              </a:rPr>
              <a:t>Poor Understanding of Human-Rights Based Approach: Across authorities, teachers, service providers, families, and community members hindering equitable access to education.</a:t>
            </a:r>
          </a:p>
          <a:p>
            <a:pPr marL="0" marR="0" lvl="0" indent="0">
              <a:spcBef>
                <a:spcPts val="0"/>
              </a:spcBef>
              <a:spcAft>
                <a:spcPts val="0"/>
              </a:spcAft>
              <a:buNone/>
            </a:pPr>
            <a:r>
              <a:rPr lang="en-US" sz="2400" b="1" kern="0" dirty="0">
                <a:solidFill>
                  <a:srgbClr val="374151"/>
                </a:solidFill>
                <a:effectLst/>
                <a:latin typeface="Calibri" panose="020F0502020204030204" pitchFamily="34" charset="0"/>
                <a:ea typeface="Times New Roman" panose="02020603050405020304" pitchFamily="18" charset="0"/>
                <a:cs typeface="Calibri" panose="020F0502020204030204" pitchFamily="34" charset="0"/>
              </a:rPr>
              <a:t>Impact on Policies and Practices: </a:t>
            </a:r>
            <a:r>
              <a:rPr lang="en-US" sz="2400" kern="0" dirty="0">
                <a:solidFill>
                  <a:srgbClr val="374151"/>
                </a:solidFill>
                <a:effectLst/>
                <a:latin typeface="Calibri" panose="020F0502020204030204" pitchFamily="34" charset="0"/>
                <a:ea typeface="Times New Roman" panose="02020603050405020304" pitchFamily="18" charset="0"/>
                <a:cs typeface="Calibri" panose="020F0502020204030204" pitchFamily="34" charset="0"/>
              </a:rPr>
              <a:t>Contribute to exclusion, hinders the creation of inclusive learning environments.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493486FE-45C2-3C89-C954-3B3AC63FE8B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#ZeroCon24</a:t>
            </a:r>
            <a:endParaRPr kumimoji="0" lang="en-GB" sz="2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descr="point one&#10;point two&#10;point three&#10;point four">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95A9E4-2CE9-4E32-BE85-7C32F0F78A6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7992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a:xfrm>
            <a:off x="845933" y="1"/>
            <a:ext cx="10740081" cy="851682"/>
          </a:xfrm>
        </p:spPr>
        <p:txBody>
          <a:bodyPr>
            <a:normAutofit fontScale="90000"/>
          </a:bodyPr>
          <a:lstStyle/>
          <a:p>
            <a:pPr algn="ctr"/>
            <a:r>
              <a:rPr lang="en-US" altLang="en-US" sz="2800" b="1" dirty="0">
                <a:solidFill>
                  <a:schemeClr val="bg2">
                    <a:lumMod val="10000"/>
                  </a:schemeClr>
                </a:solidFill>
                <a:latin typeface="+mn-lt"/>
              </a:rPr>
              <a:t>   </a:t>
            </a: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The innovative aspect </a:t>
            </a:r>
            <a:br>
              <a:rPr lang="en-US" sz="2800" b="1" kern="100" dirty="0">
                <a:effectLst/>
                <a:latin typeface="Calibri" panose="020F0502020204030204" pitchFamily="34" charset="0"/>
                <a:ea typeface="Calibri" panose="020F0502020204030204" pitchFamily="34" charset="0"/>
                <a:cs typeface="Times New Roman" panose="02020603050405020304" pitchFamily="18" charset="0"/>
              </a:rPr>
            </a:br>
            <a:endParaRPr lang="en-GB" sz="2800" b="1" dirty="0">
              <a:solidFill>
                <a:schemeClr val="bg2">
                  <a:lumMod val="10000"/>
                </a:schemeClr>
              </a:solidFill>
              <a:latin typeface="+mn-lt"/>
            </a:endParaRPr>
          </a:p>
        </p:txBody>
      </p:sp>
      <p:sp>
        <p:nvSpPr>
          <p:cNvPr id="3" name="Content Placeholder 2">
            <a:extLst>
              <a:ext uri="{FF2B5EF4-FFF2-40B4-BE49-F238E27FC236}">
                <a16:creationId xmlns:a16="http://schemas.microsoft.com/office/drawing/2014/main" id="{8CEBED0F-B7D1-D1EC-C777-64C4019550C4}"/>
              </a:ext>
            </a:extLst>
          </p:cNvPr>
          <p:cNvSpPr>
            <a:spLocks noGrp="1"/>
          </p:cNvSpPr>
          <p:nvPr>
            <p:ph idx="1"/>
          </p:nvPr>
        </p:nvSpPr>
        <p:spPr>
          <a:xfrm>
            <a:off x="111967" y="1443251"/>
            <a:ext cx="6423433" cy="4563067"/>
          </a:xfrm>
        </p:spPr>
        <p:txBody>
          <a:bodyPr>
            <a:noAutofit/>
          </a:bodyPr>
          <a:lstStyle/>
          <a:p>
            <a:pPr algn="just">
              <a:lnSpc>
                <a:spcPct val="200000"/>
              </a:lnSpc>
              <a:spcBef>
                <a:spcPts val="0"/>
              </a:spcBef>
            </a:pPr>
            <a:r>
              <a:rPr lang="en-US" sz="2400" kern="100" dirty="0">
                <a:latin typeface="Calibri" panose="020F0502020204030204" pitchFamily="34" charset="0"/>
                <a:ea typeface="Calibri" panose="020F0502020204030204" pitchFamily="34" charset="0"/>
                <a:cs typeface="Calibri" panose="020F0502020204030204" pitchFamily="34" charset="0"/>
              </a:rPr>
              <a:t>Creating inclusive and supportive environments;</a:t>
            </a:r>
          </a:p>
          <a:p>
            <a:pPr algn="just">
              <a:lnSpc>
                <a:spcPct val="200000"/>
              </a:lnSpc>
              <a:spcBef>
                <a:spcPts val="0"/>
              </a:spcBef>
            </a:pPr>
            <a:r>
              <a:rPr lang="en-US" sz="2400" kern="100" dirty="0">
                <a:latin typeface="Calibri" panose="020F0502020204030204" pitchFamily="34" charset="0"/>
                <a:ea typeface="Calibri" panose="020F0502020204030204" pitchFamily="34" charset="0"/>
                <a:cs typeface="Calibri" panose="020F0502020204030204" pitchFamily="34" charset="0"/>
              </a:rPr>
              <a:t>Promoting positive attitudes</a:t>
            </a:r>
          </a:p>
          <a:p>
            <a:pPr algn="just">
              <a:lnSpc>
                <a:spcPct val="200000"/>
              </a:lnSpc>
              <a:spcBef>
                <a:spcPts val="0"/>
              </a:spcBef>
            </a:pPr>
            <a:r>
              <a:rPr lang="en-US" sz="2400" kern="100" dirty="0">
                <a:latin typeface="Calibri" panose="020F0502020204030204" pitchFamily="34" charset="0"/>
                <a:ea typeface="Calibri" panose="020F0502020204030204" pitchFamily="34" charset="0"/>
                <a:cs typeface="Calibri" panose="020F0502020204030204" pitchFamily="34" charset="0"/>
              </a:rPr>
              <a:t>Fostering a sense of acceptance, </a:t>
            </a:r>
          </a:p>
          <a:p>
            <a:pPr algn="just">
              <a:lnSpc>
                <a:spcPct val="200000"/>
              </a:lnSpc>
              <a:spcBef>
                <a:spcPts val="0"/>
              </a:spcBef>
            </a:pPr>
            <a:r>
              <a:rPr lang="en-US" sz="2400" kern="100" dirty="0">
                <a:effectLst/>
                <a:latin typeface="Calibri" panose="020F0502020204030204" pitchFamily="34" charset="0"/>
                <a:ea typeface="Calibri" panose="020F0502020204030204" pitchFamily="34" charset="0"/>
                <a:cs typeface="Calibri" panose="020F0502020204030204" pitchFamily="34" charset="0"/>
              </a:rPr>
              <a:t>Prioritizing the development of a sense of belongingness and self-esteem. </a:t>
            </a:r>
          </a:p>
        </p:txBody>
      </p:sp>
      <p:pic>
        <p:nvPicPr>
          <p:cNvPr id="8" name="Picture 7" descr="A group of kids standing around their classmate in a wheelchair and playing the game &quot;Rock, Paper, Scissors&quot;.">
            <a:extLst>
              <a:ext uri="{FF2B5EF4-FFF2-40B4-BE49-F238E27FC236}">
                <a16:creationId xmlns:a16="http://schemas.microsoft.com/office/drawing/2014/main" id="{7721DD6C-5992-6FF2-A063-C14A92852B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9116" y="1664953"/>
            <a:ext cx="5492884" cy="4119663"/>
          </a:xfrm>
          <a:prstGeom prst="rect">
            <a:avLst/>
          </a:prstGeom>
        </p:spPr>
      </p:pic>
      <p:sp>
        <p:nvSpPr>
          <p:cNvPr id="6" name="Slide Number Placeholder 5">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95A9E4-2CE9-4E32-BE85-7C32F0F78A6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93486FE-45C2-3C89-C954-3B3AC63FE8B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#ZeroCon24</a:t>
            </a:r>
            <a:endParaRPr kumimoji="0" lang="en-GB" sz="2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0714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a:xfrm>
            <a:off x="845933" y="1"/>
            <a:ext cx="10740081" cy="933060"/>
          </a:xfrm>
        </p:spPr>
        <p:txBody>
          <a:bodyPr>
            <a:normAutofit fontScale="90000"/>
          </a:bodyPr>
          <a:lstStyle/>
          <a:p>
            <a:pPr algn="ctr"/>
            <a:r>
              <a:rPr lang="en-US" altLang="en-US" sz="3600" b="1" dirty="0">
                <a:solidFill>
                  <a:schemeClr val="bg2">
                    <a:lumMod val="10000"/>
                  </a:schemeClr>
                </a:solidFill>
                <a:latin typeface="+mn-lt"/>
              </a:rPr>
              <a:t>   </a:t>
            </a:r>
            <a:r>
              <a:rPr lang="en-US" sz="3600" b="1" kern="100" dirty="0">
                <a:effectLst/>
                <a:latin typeface="Calibri" panose="020F0502020204030204" pitchFamily="34" charset="0"/>
                <a:ea typeface="Calibri" panose="020F0502020204030204" pitchFamily="34" charset="0"/>
                <a:cs typeface="Calibri" panose="020F0502020204030204" pitchFamily="34" charset="0"/>
              </a:rPr>
              <a:t>The next steps for the project</a:t>
            </a:r>
            <a:br>
              <a:rPr lang="en-US" sz="3600" b="1" kern="100" dirty="0">
                <a:effectLst/>
                <a:latin typeface="Calibri" panose="020F0502020204030204" pitchFamily="34" charset="0"/>
                <a:ea typeface="Calibri" panose="020F0502020204030204" pitchFamily="34" charset="0"/>
                <a:cs typeface="Calibri" panose="020F0502020204030204" pitchFamily="34" charset="0"/>
              </a:rPr>
            </a:br>
            <a:endParaRPr lang="en-GB" sz="3600" b="1" dirty="0">
              <a:solidFill>
                <a:schemeClr val="bg2">
                  <a:lumMod val="10000"/>
                </a:schemeClr>
              </a:solidFill>
              <a:latin typeface="+mn-lt"/>
            </a:endParaRPr>
          </a:p>
        </p:txBody>
      </p:sp>
      <p:sp>
        <p:nvSpPr>
          <p:cNvPr id="3" name="Content Placeholder 2">
            <a:extLst>
              <a:ext uri="{FF2B5EF4-FFF2-40B4-BE49-F238E27FC236}">
                <a16:creationId xmlns:a16="http://schemas.microsoft.com/office/drawing/2014/main" id="{8CEBED0F-B7D1-D1EC-C777-64C4019550C4}"/>
              </a:ext>
            </a:extLst>
          </p:cNvPr>
          <p:cNvSpPr>
            <a:spLocks noGrp="1"/>
          </p:cNvSpPr>
          <p:nvPr>
            <p:ph idx="1"/>
          </p:nvPr>
        </p:nvSpPr>
        <p:spPr>
          <a:xfrm>
            <a:off x="93307" y="1091683"/>
            <a:ext cx="11492708" cy="4997832"/>
          </a:xfrm>
        </p:spPr>
        <p:txBody>
          <a:bodyPr>
            <a:noAutofit/>
          </a:bodyPr>
          <a:lstStyle/>
          <a:p>
            <a:pPr marL="342900" marR="0" lvl="0" indent="-342900" algn="just">
              <a:lnSpc>
                <a:spcPct val="150000"/>
              </a:lnSpc>
              <a:spcBef>
                <a:spcPts val="0"/>
              </a:spcBef>
              <a:spcAft>
                <a:spcPts val="0"/>
              </a:spcAft>
              <a:buFont typeface="Symbol" panose="05050102010706020507" pitchFamily="18" charset="2"/>
              <a:buChar char=""/>
            </a:pPr>
            <a:r>
              <a:rPr lang="en-US" sz="2400" b="1" kern="100" dirty="0">
                <a:effectLst/>
                <a:latin typeface="Calibri" panose="020F0502020204030204" pitchFamily="34" charset="0"/>
                <a:ea typeface="Calibri" panose="020F0502020204030204" pitchFamily="34" charset="0"/>
                <a:cs typeface="Calibri" panose="020F0502020204030204" pitchFamily="34" charset="0"/>
              </a:rPr>
              <a:t>Accessible and inclusive vocational learning environments: </a:t>
            </a:r>
            <a:r>
              <a:rPr lang="en-US" sz="2400" kern="100" dirty="0">
                <a:effectLst/>
                <a:latin typeface="Calibri" panose="020F0502020204030204" pitchFamily="34" charset="0"/>
                <a:ea typeface="Calibri" panose="020F0502020204030204" pitchFamily="34" charset="0"/>
                <a:cs typeface="Calibri" panose="020F0502020204030204" pitchFamily="34" charset="0"/>
              </a:rPr>
              <a:t>Implement UDL principles to create accessible and inclusive vocational learning environments that cater to the diverse needs of all students, including those with disabilities and special needs.</a:t>
            </a:r>
          </a:p>
          <a:p>
            <a:pPr marL="342900" marR="0" lvl="0" indent="-342900" algn="just">
              <a:lnSpc>
                <a:spcPct val="150000"/>
              </a:lnSpc>
              <a:spcBef>
                <a:spcPts val="0"/>
              </a:spcBef>
              <a:spcAft>
                <a:spcPts val="0"/>
              </a:spcAft>
              <a:buFont typeface="Symbol" panose="05050102010706020507" pitchFamily="18" charset="2"/>
              <a:buChar char=""/>
            </a:pPr>
            <a:r>
              <a:rPr lang="en-US" sz="2400" b="1" kern="100" dirty="0">
                <a:effectLst/>
                <a:latin typeface="Calibri" panose="020F0502020204030204" pitchFamily="34" charset="0"/>
                <a:ea typeface="Calibri" panose="020F0502020204030204" pitchFamily="34" charset="0"/>
                <a:cs typeface="Calibri" panose="020F0502020204030204" pitchFamily="34" charset="0"/>
              </a:rPr>
              <a:t>Reasonable accommodations:</a:t>
            </a:r>
            <a:r>
              <a:rPr lang="en-US" sz="2400" kern="100" dirty="0">
                <a:effectLst/>
                <a:latin typeface="Calibri" panose="020F0502020204030204" pitchFamily="34" charset="0"/>
                <a:ea typeface="Calibri" panose="020F0502020204030204" pitchFamily="34" charset="0"/>
                <a:cs typeface="Calibri" panose="020F0502020204030204" pitchFamily="34" charset="0"/>
              </a:rPr>
              <a:t> Advocate for and ensure the provision of reasonable accommodations in vocational education settings, enabling students with disabilities to fully participate and succeed in vocational training programs.</a:t>
            </a:r>
          </a:p>
          <a:p>
            <a:pPr marL="342900" marR="0" lvl="0" indent="-342900" algn="just">
              <a:lnSpc>
                <a:spcPct val="150000"/>
              </a:lnSpc>
              <a:spcBef>
                <a:spcPts val="0"/>
              </a:spcBef>
              <a:spcAft>
                <a:spcPts val="0"/>
              </a:spcAft>
              <a:buFont typeface="Symbol" panose="05050102010706020507" pitchFamily="18" charset="2"/>
              <a:buChar char=""/>
            </a:pPr>
            <a:r>
              <a:rPr lang="en-US" sz="2400" b="1" kern="100" dirty="0">
                <a:effectLst/>
                <a:latin typeface="Calibri" panose="020F0502020204030204" pitchFamily="34" charset="0"/>
                <a:ea typeface="Calibri" panose="020F0502020204030204" pitchFamily="34" charset="0"/>
                <a:cs typeface="Calibri" panose="020F0502020204030204" pitchFamily="34" charset="0"/>
              </a:rPr>
              <a:t>Collaboration and partnerships: </a:t>
            </a:r>
            <a:r>
              <a:rPr lang="en-US" sz="2400" kern="100" dirty="0">
                <a:effectLst/>
                <a:latin typeface="Calibri" panose="020F0502020204030204" pitchFamily="34" charset="0"/>
                <a:ea typeface="Calibri" panose="020F0502020204030204" pitchFamily="34" charset="0"/>
                <a:cs typeface="Calibri" panose="020F0502020204030204" pitchFamily="34" charset="0"/>
              </a:rPr>
              <a:t>Foster collaboration and partnerships with stakeholders, including employers, industry representatives, parents, and students, to collectively work towards creating inclusive vocational education environments.</a:t>
            </a:r>
          </a:p>
          <a:p>
            <a:pPr marL="0" marR="0">
              <a:lnSpc>
                <a:spcPct val="150000"/>
              </a:lnSpc>
              <a:spcBef>
                <a:spcPts val="0"/>
              </a:spcBef>
              <a:spcAft>
                <a:spcPts val="0"/>
              </a:spcAft>
            </a:pPr>
            <a:r>
              <a:rPr lang="en-US" sz="2400" kern="100" dirty="0">
                <a:effectLst/>
                <a:latin typeface="Calibri" panose="020F0502020204030204" pitchFamily="34" charset="0"/>
                <a:ea typeface="Calibri" panose="020F0502020204030204" pitchFamily="34" charset="0"/>
                <a:cs typeface="Calibri" panose="020F0502020204030204" pitchFamily="34" charset="0"/>
              </a:rPr>
              <a:t> </a:t>
            </a:r>
          </a:p>
        </p:txBody>
      </p:sp>
      <p:sp>
        <p:nvSpPr>
          <p:cNvPr id="5" name="Footer Placeholder 4">
            <a:extLst>
              <a:ext uri="{FF2B5EF4-FFF2-40B4-BE49-F238E27FC236}">
                <a16:creationId xmlns:a16="http://schemas.microsoft.com/office/drawing/2014/main" id="{493486FE-45C2-3C89-C954-3B3AC63FE8B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#ZeroCon24</a:t>
            </a:r>
            <a:endParaRPr kumimoji="0" lang="en-GB" sz="2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descr="point one&#10;point two&#10;point three&#10;point four">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95A9E4-2CE9-4E32-BE85-7C32F0F78A6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305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a:xfrm>
            <a:off x="845933" y="1"/>
            <a:ext cx="10740081" cy="933060"/>
          </a:xfrm>
        </p:spPr>
        <p:txBody>
          <a:bodyPr>
            <a:normAutofit fontScale="90000"/>
          </a:bodyPr>
          <a:lstStyle/>
          <a:p>
            <a:pPr algn="ctr"/>
            <a:r>
              <a:rPr lang="en-US" altLang="en-US" sz="3600" b="1" dirty="0">
                <a:solidFill>
                  <a:schemeClr val="bg2">
                    <a:lumMod val="10000"/>
                  </a:schemeClr>
                </a:solidFill>
                <a:latin typeface="+mn-lt"/>
              </a:rPr>
              <a:t>Tatyana’s Success Story</a:t>
            </a:r>
            <a:br>
              <a:rPr lang="en-US" sz="3600" b="1" kern="100" dirty="0">
                <a:effectLst/>
                <a:latin typeface="Calibri" panose="020F0502020204030204" pitchFamily="34" charset="0"/>
                <a:ea typeface="Calibri" panose="020F0502020204030204" pitchFamily="34" charset="0"/>
                <a:cs typeface="Calibri" panose="020F0502020204030204" pitchFamily="34" charset="0"/>
              </a:rPr>
            </a:br>
            <a:endParaRPr lang="en-GB" sz="3600" b="1" dirty="0">
              <a:solidFill>
                <a:schemeClr val="bg2">
                  <a:lumMod val="10000"/>
                </a:schemeClr>
              </a:solidFill>
              <a:latin typeface="+mn-lt"/>
            </a:endParaRPr>
          </a:p>
        </p:txBody>
      </p:sp>
      <p:sp>
        <p:nvSpPr>
          <p:cNvPr id="3" name="Content Placeholder 2">
            <a:extLst>
              <a:ext uri="{FF2B5EF4-FFF2-40B4-BE49-F238E27FC236}">
                <a16:creationId xmlns:a16="http://schemas.microsoft.com/office/drawing/2014/main" id="{8CEBED0F-B7D1-D1EC-C777-64C4019550C4}"/>
              </a:ext>
            </a:extLst>
          </p:cNvPr>
          <p:cNvSpPr>
            <a:spLocks noGrp="1"/>
          </p:cNvSpPr>
          <p:nvPr>
            <p:ph idx="1"/>
          </p:nvPr>
        </p:nvSpPr>
        <p:spPr>
          <a:xfrm>
            <a:off x="123621" y="857760"/>
            <a:ext cx="5972379" cy="4165017"/>
          </a:xfrm>
        </p:spPr>
        <p:txBody>
          <a:bodyPr>
            <a:noAutofit/>
          </a:bodyPr>
          <a:lstStyle/>
          <a:p>
            <a:pPr marL="0" marR="0" indent="0" algn="just">
              <a:spcBef>
                <a:spcPts val="0"/>
              </a:spcBef>
              <a:spcAft>
                <a:spcPts val="0"/>
              </a:spcAft>
              <a:buNone/>
            </a:pPr>
            <a:r>
              <a:rPr lang="en-US" sz="2500" kern="100" dirty="0">
                <a:effectLst/>
                <a:latin typeface="Calibri" panose="020F0502020204030204" pitchFamily="34" charset="0"/>
                <a:ea typeface="Calibri" panose="020F0502020204030204" pitchFamily="34" charset="0"/>
                <a:cs typeface="Times New Roman" panose="02020603050405020304" pitchFamily="18" charset="0"/>
              </a:rPr>
              <a:t>Tatyana, a 13-year-old from Ijevan. Teachers, classmates, and the school community have become her extended family, illustrating the positive impact of inclusive education. Tatyana's educational story highlights the transformative potential of inclusive schooling, showcasing her growth, artistic achievements, and the supportive community that recognizes every child's right to belong and succeed.</a:t>
            </a:r>
          </a:p>
          <a:p>
            <a:pPr marL="0" marR="0" indent="0">
              <a:spcBef>
                <a:spcPts val="0"/>
              </a:spcBef>
              <a:spcAft>
                <a:spcPts val="0"/>
              </a:spcAft>
              <a:buNone/>
            </a:pP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400" kern="100" dirty="0">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endParaRPr lang="en-US" sz="1800" dirty="0">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endParaRPr lang="en-US" sz="24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5" name="Footer Placeholder 4">
            <a:extLst>
              <a:ext uri="{FF2B5EF4-FFF2-40B4-BE49-F238E27FC236}">
                <a16:creationId xmlns:a16="http://schemas.microsoft.com/office/drawing/2014/main" id="{493486FE-45C2-3C89-C954-3B3AC63FE8B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#ZeroCon24</a:t>
            </a:r>
            <a:endParaRPr kumimoji="0" lang="en-GB" sz="2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descr="point one&#10;point two&#10;point three&#10;point four">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95A9E4-2CE9-4E32-BE85-7C32F0F78A6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descr="A youn girl painting on a mural. On the mural you can see young smiling girls in colorful dresses, one of them is in a wheelchair">
            <a:extLst>
              <a:ext uri="{FF2B5EF4-FFF2-40B4-BE49-F238E27FC236}">
                <a16:creationId xmlns:a16="http://schemas.microsoft.com/office/drawing/2014/main" id="{C8A615E4-E3A1-C26E-3792-F4C56C5F3B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4166" y="929497"/>
            <a:ext cx="5458407" cy="4093280"/>
          </a:xfrm>
          <a:prstGeom prst="rect">
            <a:avLst/>
          </a:prstGeom>
        </p:spPr>
      </p:pic>
      <p:sp>
        <p:nvSpPr>
          <p:cNvPr id="13" name="TextBox 12">
            <a:extLst>
              <a:ext uri="{FF2B5EF4-FFF2-40B4-BE49-F238E27FC236}">
                <a16:creationId xmlns:a16="http://schemas.microsoft.com/office/drawing/2014/main" id="{EB08B0CD-556A-CF5B-F5E5-0DCAC432262D}"/>
              </a:ext>
            </a:extLst>
          </p:cNvPr>
          <p:cNvSpPr txBox="1"/>
          <p:nvPr/>
        </p:nvSpPr>
        <p:spPr>
          <a:xfrm>
            <a:off x="233266" y="5103776"/>
            <a:ext cx="11120534" cy="1792927"/>
          </a:xfrm>
          <a:prstGeom prst="rect">
            <a:avLst/>
          </a:prstGeom>
          <a:noFill/>
        </p:spPr>
        <p:txBody>
          <a:bodyPr wrap="square" rtlCol="0">
            <a:spAutoFit/>
          </a:bodyPr>
          <a:lstStyle/>
          <a:p>
            <a:pPr marL="0" marR="0" indent="0" algn="ctr">
              <a:lnSpc>
                <a:spcPct val="107000"/>
              </a:lnSpc>
              <a:spcBef>
                <a:spcPts val="0"/>
              </a:spcBef>
              <a:spcAft>
                <a:spcPts val="800"/>
              </a:spcAft>
              <a:buNone/>
            </a:pPr>
            <a:r>
              <a:rPr lang="en-US" sz="2800" b="1" dirty="0">
                <a:effectLst/>
                <a:latin typeface="Calibri" panose="020F0502020204030204" pitchFamily="34" charset="0"/>
                <a:ea typeface="Calibri" panose="020F0502020204030204" pitchFamily="34" charset="0"/>
                <a:cs typeface="Arial" panose="020B0604020202020204" pitchFamily="34" charset="0"/>
              </a:rPr>
              <a:t>Supporting the child to learn, succeed and enjoy the sense of belonging to a group is the most rewarding part of our work!</a:t>
            </a:r>
          </a:p>
          <a:p>
            <a:pPr marL="0" marR="0" indent="0">
              <a:lnSpc>
                <a:spcPct val="107000"/>
              </a:lnSpc>
              <a:spcBef>
                <a:spcPts val="0"/>
              </a:spcBef>
              <a:spcAft>
                <a:spcPts val="800"/>
              </a:spcAft>
              <a:buNone/>
            </a:pPr>
            <a:endParaRPr lang="en-US" sz="1800" kern="100"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614638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1179</Words>
  <Application>Microsoft Office PowerPoint</Application>
  <PresentationFormat>Breitbild</PresentationFormat>
  <Paragraphs>115</Paragraphs>
  <Slides>10</Slides>
  <Notes>10</Notes>
  <HiddenSlides>0</HiddenSlides>
  <MMClips>1</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10</vt:i4>
      </vt:variant>
    </vt:vector>
  </HeadingPairs>
  <TitlesOfParts>
    <vt:vector size="18" baseType="lpstr">
      <vt:lpstr>Arial</vt:lpstr>
      <vt:lpstr>Calibri</vt:lpstr>
      <vt:lpstr>Calibri Light</vt:lpstr>
      <vt:lpstr>Open Sans</vt:lpstr>
      <vt:lpstr>Segoe UI</vt:lpstr>
      <vt:lpstr>Symbol</vt:lpstr>
      <vt:lpstr>Times New Roman</vt:lpstr>
      <vt:lpstr>Office Theme</vt:lpstr>
      <vt:lpstr>Enabling Inclusive teaching and learning environment in the classroom through Pedagogical and Psychological Support services.</vt:lpstr>
      <vt:lpstr>   NGO Bridge of Hope</vt:lpstr>
      <vt:lpstr>   Provision of Pedagogical and Psychological Support Services to Children in Tavush Marz</vt:lpstr>
      <vt:lpstr>   Achieved Results</vt:lpstr>
      <vt:lpstr> The success factors </vt:lpstr>
      <vt:lpstr>   Financing, Sustainability, Challenge</vt:lpstr>
      <vt:lpstr>   The innovative aspect  </vt:lpstr>
      <vt:lpstr>   The next steps for the project </vt:lpstr>
      <vt:lpstr>Tatyana’s Success Story </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Katerina Stanton Balazs</dc:creator>
  <cp:lastModifiedBy>Anna Königseder</cp:lastModifiedBy>
  <cp:revision>13</cp:revision>
  <dcterms:created xsi:type="dcterms:W3CDTF">2022-12-05T13:52:15Z</dcterms:created>
  <dcterms:modified xsi:type="dcterms:W3CDTF">2024-02-13T10:36:19Z</dcterms:modified>
</cp:coreProperties>
</file>