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61" r:id="rId4"/>
    <p:sldId id="268" r:id="rId5"/>
    <p:sldId id="263" r:id="rId6"/>
    <p:sldId id="269" r:id="rId7"/>
    <p:sldId id="270" r:id="rId8"/>
    <p:sldId id="271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0" autoAdjust="0"/>
    <p:restoredTop sz="73580" autoAdjust="0"/>
  </p:normalViewPr>
  <p:slideViewPr>
    <p:cSldViewPr snapToGrid="0">
      <p:cViewPr varScale="1">
        <p:scale>
          <a:sx n="78" d="100"/>
          <a:sy n="78" d="100"/>
        </p:scale>
        <p:origin x="1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Roboto"/>
                <a:ea typeface="Roboto"/>
                <a:cs typeface="Roboto"/>
              </a:rPr>
              <a:t>Technology Transfer for 3D-Printed Prosthetics to Ukraine</a:t>
            </a:r>
            <a:r>
              <a:rPr lang="en-US" dirty="0"/>
              <a:t>; 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Noriko Takahashi and Eduardo Moreira</a:t>
            </a:r>
            <a:r>
              <a:rPr lang="en-US" dirty="0"/>
              <a:t>; 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UNIDO</a:t>
            </a:r>
            <a:r>
              <a:rPr lang="en-US" dirty="0"/>
              <a:t>, </a:t>
            </a:r>
            <a:r>
              <a:rPr lang="en-US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Austria</a:t>
            </a:r>
            <a:r>
              <a:rPr lang="en-US" dirty="0"/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Making Quality Prosthetics Globally Accessible and Affordable</a:t>
            </a:r>
            <a:endParaRPr lang="en-GB" dirty="0">
              <a:solidFill>
                <a:srgbClr val="595959"/>
              </a:solidFill>
            </a:endParaRPr>
          </a:p>
          <a:p>
            <a:r>
              <a:rPr lang="en-GB" sz="1200" b="1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6 March 2025 | 12:00 - 13:00</a:t>
            </a:r>
            <a:endParaRPr lang="en-US" sz="1200" b="1" dirty="0">
              <a:solidFill>
                <a:srgbClr val="595959"/>
              </a:solidFill>
              <a:latin typeface="Roboto"/>
              <a:ea typeface="Roboto"/>
              <a:cs typeface="Roboto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err="1"/>
              <a:t>Photos</a:t>
            </a:r>
            <a:r>
              <a:rPr lang="es-ES" b="1"/>
              <a:t>: </a:t>
            </a:r>
            <a:r>
              <a:rPr lang="es-ES" err="1"/>
              <a:t>Presenting</a:t>
            </a:r>
            <a:r>
              <a:rPr lang="es-ES"/>
              <a:t> </a:t>
            </a:r>
            <a:r>
              <a:rPr lang="es-ES" err="1"/>
              <a:t>six</a:t>
            </a:r>
            <a:r>
              <a:rPr lang="es-ES"/>
              <a:t> </a:t>
            </a:r>
            <a:r>
              <a:rPr lang="es-ES" err="1"/>
              <a:t>Photos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the</a:t>
            </a:r>
            <a:r>
              <a:rPr lang="es-ES"/>
              <a:t> Project</a:t>
            </a:r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667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r>
              <a:rPr lang="en-GB" b="1"/>
              <a:t>About UNIDO: </a:t>
            </a:r>
            <a:r>
              <a:rPr lang="en-GB"/>
              <a:t>Presenting UNIDO’s role in the UN system and its activities on disability inclusion at the organization level. </a:t>
            </a:r>
            <a:endParaRPr lang="en-GB" sz="1200" kern="10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Our Project Approach : </a:t>
            </a:r>
            <a:r>
              <a:rPr lang="en-GB" dirty="0"/>
              <a:t>Presenting our strategy for implementing 3D-printed prosthetics project in Ukraine ensuring local adaptation. </a:t>
            </a:r>
            <a:r>
              <a:rPr lang="en-GB" i="1" dirty="0"/>
              <a:t>Understanding the local context</a:t>
            </a:r>
            <a:r>
              <a:rPr lang="en-GB" dirty="0"/>
              <a:t>; </a:t>
            </a:r>
            <a:r>
              <a:rPr lang="en-GB" i="1" dirty="0"/>
              <a:t>adopting cutting-edge technologies</a:t>
            </a:r>
            <a:r>
              <a:rPr lang="en-GB" dirty="0"/>
              <a:t>; </a:t>
            </a:r>
            <a:r>
              <a:rPr lang="en-GB" i="1" dirty="0"/>
              <a:t>building the capacity and strengthening local production and innovation.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434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b="1" dirty="0"/>
              <a:t>Emergency Assistance for 3D-Printed Prosthetics and Job Creation : </a:t>
            </a:r>
            <a:r>
              <a:rPr lang="en-GB" sz="1200" dirty="0"/>
              <a:t>Presenting the project’s response to war-related disabilities and its goal of empowering </a:t>
            </a:r>
            <a:r>
              <a:rPr lang="en-GB" sz="1200" dirty="0" err="1"/>
              <a:t>PwD</a:t>
            </a:r>
            <a:r>
              <a:rPr lang="en-GB" sz="1200" dirty="0"/>
              <a:t>. </a:t>
            </a:r>
            <a:r>
              <a:rPr lang="en-GB" sz="1200" i="1" dirty="0"/>
              <a:t>Rising number of amputations</a:t>
            </a:r>
            <a:r>
              <a:rPr lang="en-GB" sz="1200" dirty="0"/>
              <a:t>; </a:t>
            </a:r>
            <a:r>
              <a:rPr lang="en-GB" sz="1200" i="1" dirty="0"/>
              <a:t>technology transfer through private-sector training</a:t>
            </a:r>
            <a:r>
              <a:rPr lang="en-GB" sz="1200" dirty="0"/>
              <a:t>; </a:t>
            </a:r>
            <a:r>
              <a:rPr lang="en-GB" sz="1200" i="1" dirty="0"/>
              <a:t>improving mobility and self-reliance</a:t>
            </a:r>
            <a:r>
              <a:rPr lang="en-GB" sz="1200" dirty="0"/>
              <a:t> enhancing the quality of life for </a:t>
            </a:r>
            <a:r>
              <a:rPr lang="en-GB" sz="1200" dirty="0" err="1"/>
              <a:t>PwD</a:t>
            </a:r>
            <a:r>
              <a:rPr lang="en-GB" sz="1200" dirty="0"/>
              <a:t>.</a:t>
            </a:r>
            <a:endParaRPr kumimoji="1" lang="ja-AT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66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Innovative Aspects of the Project: </a:t>
            </a:r>
            <a:r>
              <a:rPr lang="en-GB" dirty="0"/>
              <a:t>Presenting the unique aspects of our project and how they support its goal of effective prosthetic solutions. </a:t>
            </a:r>
            <a:r>
              <a:rPr lang="en-GB" i="1" dirty="0"/>
              <a:t>B2B technology transfer</a:t>
            </a:r>
            <a:r>
              <a:rPr lang="en-GB" dirty="0"/>
              <a:t>; </a:t>
            </a:r>
            <a:r>
              <a:rPr lang="en-GB" i="1" dirty="0"/>
              <a:t>leveraging AI and digital tools</a:t>
            </a:r>
            <a:r>
              <a:rPr lang="en-GB" dirty="0"/>
              <a:t>; </a:t>
            </a:r>
            <a:r>
              <a:rPr lang="en-GB" i="1" dirty="0"/>
              <a:t>private-sector involvement</a:t>
            </a:r>
            <a:r>
              <a:rPr lang="en-GB" dirty="0"/>
              <a:t> enabling sustainable, scalable solutions.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61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Why 3D-Printed Prosthetics for Ukraine? : </a:t>
            </a:r>
            <a:r>
              <a:rPr lang="en-GB" dirty="0"/>
              <a:t>Presenting the rationale for choosing 3D printing and its objective of improving prosthetic access. </a:t>
            </a:r>
            <a:r>
              <a:rPr lang="en-GB" i="1" dirty="0"/>
              <a:t>Increased efficiency</a:t>
            </a:r>
            <a:r>
              <a:rPr lang="en-GB" dirty="0"/>
              <a:t>; </a:t>
            </a:r>
            <a:r>
              <a:rPr lang="en-GB" i="1" dirty="0"/>
              <a:t>IT sector synergy</a:t>
            </a:r>
            <a:r>
              <a:rPr lang="en-GB" dirty="0"/>
              <a:t>; </a:t>
            </a:r>
            <a:r>
              <a:rPr lang="en-GB" i="1" dirty="0"/>
              <a:t>affordability</a:t>
            </a:r>
            <a:r>
              <a:rPr lang="en-GB" dirty="0"/>
              <a:t> ensuring innovative and cost-effective assistive technology.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843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Success Factors: </a:t>
            </a:r>
            <a:r>
              <a:rPr lang="en-GB" dirty="0"/>
              <a:t>Presenting key factors for project success and their role in achieving sustainable implementation. </a:t>
            </a:r>
            <a:r>
              <a:rPr lang="en-GB" i="1" dirty="0"/>
              <a:t>Transparent partnerships</a:t>
            </a:r>
            <a:r>
              <a:rPr lang="en-GB" dirty="0"/>
              <a:t>; </a:t>
            </a:r>
            <a:r>
              <a:rPr lang="en-GB" i="1" dirty="0"/>
              <a:t>holistic and pragmatic planning</a:t>
            </a:r>
            <a:r>
              <a:rPr lang="en-GB" dirty="0"/>
              <a:t>; </a:t>
            </a:r>
            <a:r>
              <a:rPr lang="en-GB" i="1" dirty="0"/>
              <a:t>technology integration into existing systems </a:t>
            </a:r>
            <a:r>
              <a:rPr lang="en-GB" i="0" dirty="0"/>
              <a:t>cr</a:t>
            </a:r>
            <a:r>
              <a:rPr lang="en-GB" dirty="0"/>
              <a:t>eating long-term impact.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416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Financing and Sustainability : </a:t>
            </a:r>
            <a:r>
              <a:rPr lang="en-GB" dirty="0"/>
              <a:t>Presenting challenges in financial sustainability and the goal of securing long-term investment. </a:t>
            </a:r>
            <a:r>
              <a:rPr lang="en-GB" i="1" dirty="0"/>
              <a:t>Short programs</a:t>
            </a:r>
            <a:r>
              <a:rPr lang="en-GB" dirty="0"/>
              <a:t>; </a:t>
            </a:r>
            <a:r>
              <a:rPr lang="en-GB" i="1" dirty="0"/>
              <a:t>difficulty mobilizing private-sector funding </a:t>
            </a:r>
            <a:r>
              <a:rPr lang="en-GB" dirty="0"/>
              <a:t>highlighting the need for sustainable support models.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769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b="1" dirty="0"/>
              <a:t>Next Steps: Global Program for Promoting Disability Inclusion in Industry : </a:t>
            </a:r>
            <a:r>
              <a:rPr lang="en-GB" dirty="0"/>
              <a:t>Presenting the future direction of the project and its goal of scaling disability-inclusive industry solutions. </a:t>
            </a:r>
            <a:r>
              <a:rPr lang="en-GB" i="1" dirty="0"/>
              <a:t>Expanding proven solutions globally</a:t>
            </a:r>
            <a:r>
              <a:rPr lang="en-GB" dirty="0"/>
              <a:t>; </a:t>
            </a:r>
            <a:r>
              <a:rPr lang="en-GB" i="1" dirty="0"/>
              <a:t>improving accessibility and workplace accommodations</a:t>
            </a:r>
            <a:r>
              <a:rPr lang="en-GB" dirty="0"/>
              <a:t>; </a:t>
            </a:r>
            <a:r>
              <a:rPr lang="en-GB" i="1" dirty="0"/>
              <a:t>advocating for inclusive policies</a:t>
            </a:r>
            <a:r>
              <a:rPr lang="en-GB" dirty="0"/>
              <a:t> promoting systemic change.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40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23/02/2025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 fontScale="90000"/>
          </a:bodyPr>
          <a:lstStyle/>
          <a:p>
            <a:r>
              <a:rPr lang="en-GB" sz="7200" noProof="0" dirty="0">
                <a:latin typeface="Roboto"/>
                <a:ea typeface="Roboto"/>
                <a:cs typeface="Roboto"/>
              </a:rPr>
              <a:t>Technology Transfer for 3D-Printed Prosthetics to Ukraine</a:t>
            </a:r>
            <a:endParaRPr lang="en-GB" noProof="0" dirty="0">
              <a:latin typeface="Roboto"/>
              <a:ea typeface="Roboto"/>
              <a:cs typeface="Roboto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 anchor="ctr">
            <a:normAutofit/>
          </a:bodyPr>
          <a:lstStyle/>
          <a:p>
            <a:r>
              <a:rPr lang="en-GB" noProof="0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Noriko Takahashi and Eduardo Moreira</a:t>
            </a:r>
            <a:br>
              <a:rPr lang="en-GB" noProof="0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</a:br>
            <a:br>
              <a:rPr lang="en-GB" noProof="0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</a:br>
            <a:r>
              <a:rPr lang="en-GB" noProof="0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UNIDO</a:t>
            </a:r>
          </a:p>
          <a:p>
            <a:r>
              <a:rPr lang="en-GB" noProof="0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Austria</a:t>
            </a:r>
            <a:endParaRPr lang="en-GB" noProof="0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r>
              <a:rPr lang="en-GB" noProof="0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Making Quality Prosthetics Globally Accessible and Affordable</a:t>
            </a:r>
            <a:endParaRPr lang="en-GB" noProof="0" dirty="0">
              <a:solidFill>
                <a:srgbClr val="595959"/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b="1" noProof="0" dirty="0">
                <a:solidFill>
                  <a:srgbClr val="595959"/>
                </a:solidFill>
                <a:latin typeface="Roboto"/>
                <a:ea typeface="Roboto"/>
                <a:cs typeface="Roboto"/>
              </a:rPr>
              <a:t>6 March 2025 | 12:00 - 13:00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C716C2-4F95-FCBF-7036-34DE7C915C86}"/>
              </a:ext>
            </a:extLst>
          </p:cNvPr>
          <p:cNvSpPr txBox="1"/>
          <p:nvPr/>
        </p:nvSpPr>
        <p:spPr>
          <a:xfrm>
            <a:off x="618702" y="6357703"/>
            <a:ext cx="21334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noProof="0" dirty="0">
                <a:solidFill>
                  <a:srgbClr val="595959"/>
                </a:solidFill>
                <a:ea typeface="+mn-lt"/>
                <a:cs typeface="+mn-lt"/>
              </a:rPr>
              <a:t>#ZeroCon25</a:t>
            </a:r>
            <a:endParaRPr lang="en-GB" noProof="0" dirty="0">
              <a:solidFill>
                <a:srgbClr val="595959"/>
              </a:solidFill>
              <a:ea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 noProof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38494-CC2C-3D31-898B-984D50550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8656" y="6570909"/>
            <a:ext cx="2743200" cy="365125"/>
          </a:xfrm>
        </p:spPr>
        <p:txBody>
          <a:bodyPr/>
          <a:lstStyle/>
          <a:p>
            <a:fld id="{1195A9E4-2CE9-4E32-BE85-7C32F0F78A6D}" type="slidenum">
              <a:rPr lang="en-GB" noProof="0" smtClean="0"/>
              <a:t>10</a:t>
            </a:fld>
            <a:endParaRPr lang="en-GB" noProof="0" dirty="0"/>
          </a:p>
        </p:txBody>
      </p:sp>
      <p:pic>
        <p:nvPicPr>
          <p:cNvPr id="20" name="Picture 19" descr="An Amputee on a wheelchair ">
            <a:extLst>
              <a:ext uri="{FF2B5EF4-FFF2-40B4-BE49-F238E27FC236}">
                <a16:creationId xmlns:a16="http://schemas.microsoft.com/office/drawing/2014/main" id="{97AD57F3-91B4-9147-45FC-478C177A3A2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7" b="-65"/>
          <a:stretch/>
        </p:blipFill>
        <p:spPr>
          <a:xfrm>
            <a:off x="-19438" y="5114"/>
            <a:ext cx="4057952" cy="3406657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A scanning device to scan the amputation">
            <a:extLst>
              <a:ext uri="{FF2B5EF4-FFF2-40B4-BE49-F238E27FC236}">
                <a16:creationId xmlns:a16="http://schemas.microsoft.com/office/drawing/2014/main" id="{94ECA38B-6E60-770F-BCC7-62CD9CD93AB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33"/>
          <a:stretch/>
        </p:blipFill>
        <p:spPr>
          <a:xfrm>
            <a:off x="4063984" y="0"/>
            <a:ext cx="4050624" cy="3406316"/>
          </a:xfrm>
          <a:prstGeom prst="rect">
            <a:avLst/>
          </a:prstGeom>
        </p:spPr>
      </p:pic>
      <p:pic>
        <p:nvPicPr>
          <p:cNvPr id="12" name="Picture 11" descr="A digital modeling program to design the prosthetic">
            <a:extLst>
              <a:ext uri="{FF2B5EF4-FFF2-40B4-BE49-F238E27FC236}">
                <a16:creationId xmlns:a16="http://schemas.microsoft.com/office/drawing/2014/main" id="{E9BBDAAA-4062-BCE7-7ACD-D9BA1AA7A90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1938" y="5114"/>
            <a:ext cx="4068765" cy="3406316"/>
          </a:xfrm>
          <a:prstGeom prst="rect">
            <a:avLst/>
          </a:prstGeom>
        </p:spPr>
      </p:pic>
      <p:pic>
        <p:nvPicPr>
          <p:cNvPr id="11" name="Picture 10" descr="Trainees and instructor during the the 3D-printing training">
            <a:extLst>
              <a:ext uri="{FF2B5EF4-FFF2-40B4-BE49-F238E27FC236}">
                <a16:creationId xmlns:a16="http://schemas.microsoft.com/office/drawing/2014/main" id="{2116C9EB-4066-900A-E335-DC5D40A772A1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7580" y="3459531"/>
            <a:ext cx="4076095" cy="3413531"/>
          </a:xfrm>
          <a:prstGeom prst="rect">
            <a:avLst/>
          </a:prstGeom>
        </p:spPr>
      </p:pic>
      <p:pic>
        <p:nvPicPr>
          <p:cNvPr id="14" name="Picture 13" descr="3D-printing printer, printing a prosthetic socket">
            <a:extLst>
              <a:ext uri="{FF2B5EF4-FFF2-40B4-BE49-F238E27FC236}">
                <a16:creationId xmlns:a16="http://schemas.microsoft.com/office/drawing/2014/main" id="{D33F1C57-29B3-5E5E-7BED-4B0B35BFB5F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3984" y="3448015"/>
            <a:ext cx="4050624" cy="3416147"/>
          </a:xfrm>
          <a:prstGeom prst="rect">
            <a:avLst/>
          </a:prstGeom>
        </p:spPr>
      </p:pic>
      <p:pic>
        <p:nvPicPr>
          <p:cNvPr id="8" name="Picture 7" descr="Trainees examining a prosthetic foot">
            <a:extLst>
              <a:ext uri="{FF2B5EF4-FFF2-40B4-BE49-F238E27FC236}">
                <a16:creationId xmlns:a16="http://schemas.microsoft.com/office/drawing/2014/main" id="{D226607A-6C73-EB19-8FED-940613FC7678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512" y="3457846"/>
            <a:ext cx="4050624" cy="34063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41DBED-57B3-27E6-1F2C-7AC0A8ED13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56063" y="6570663"/>
            <a:ext cx="4114800" cy="3651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#ZeroCon25</a:t>
            </a:r>
          </a:p>
        </p:txBody>
      </p:sp>
    </p:spTree>
    <p:extLst>
      <p:ext uri="{BB962C8B-B14F-4D97-AF65-F5344CB8AC3E}">
        <p14:creationId xmlns:p14="http://schemas.microsoft.com/office/powerpoint/2010/main" val="381186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137" y="559997"/>
            <a:ext cx="10043160" cy="774127"/>
          </a:xfrm>
        </p:spPr>
        <p:txBody>
          <a:bodyPr/>
          <a:lstStyle/>
          <a:p>
            <a:r>
              <a:rPr lang="en-GB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About UNIDO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137" y="1860284"/>
            <a:ext cx="9919063" cy="443771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GB" sz="35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A specialized agency of the UN with a unique mandate to promote industrial development through Inclusive and Sustainable Industrial Development (ISID)</a:t>
            </a:r>
          </a:p>
          <a:p>
            <a:pPr>
              <a:lnSpc>
                <a:spcPct val="100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GB" sz="35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UN Sustainable Development Goal (SDG) 9: Build resilient infrastructure, promote inclusive and sustainable industrialization and foster innovation</a:t>
            </a:r>
          </a:p>
          <a:p>
            <a:pPr>
              <a:lnSpc>
                <a:spcPct val="100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GB" sz="35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Implements the UN Disability Inclusion Strategy and a member of the Inter-Agency Working Group on Gender and Disability Inclusion and VIC Disability and Inclusion Network</a:t>
            </a:r>
          </a:p>
          <a:p>
            <a:pPr marL="0" indent="0">
              <a:buNone/>
            </a:pPr>
            <a:endParaRPr lang="en-GB" noProof="0" dirty="0"/>
          </a:p>
          <a:p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381C-11F9-69F4-765B-32B426FB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4822"/>
            <a:ext cx="10515600" cy="724787"/>
          </a:xfrm>
        </p:spPr>
        <p:txBody>
          <a:bodyPr/>
          <a:lstStyle/>
          <a:p>
            <a:r>
              <a:rPr lang="en-GB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Our Project Approach</a:t>
            </a:r>
            <a:endParaRPr lang="en-GB" noProof="0" dirty="0"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7C5D5-205D-9C90-1E33-4594675D3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757" y="2032366"/>
            <a:ext cx="10515600" cy="38612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Understanding the Local Context 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Leveraging Cutting-Edge Technologies 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Adapting Technologies and Business Model to Local Needs 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Building the Capacity of Existing Institutions and Professionals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Strengthening Local Production and Innovation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E4D4A-90F7-BBE5-718E-DA9BED85D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#ZeroCon25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123F7-9728-C950-E71F-52ABBE21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4901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92907-A6DD-A7B4-D8C8-B6C8285E3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16095"/>
            <a:ext cx="9285514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3500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Emergency Assistance for 3D-Printed Prosthetics &amp; Job Creation in Ukraine</a:t>
            </a:r>
            <a:r>
              <a:rPr lang="en-GB" sz="3500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 </a:t>
            </a:r>
            <a:br>
              <a:rPr lang="en-GB" sz="3500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</a:br>
            <a:r>
              <a:rPr lang="en-GB" sz="3500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                           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  (</a:t>
            </a:r>
            <a:r>
              <a:rPr lang="en-GB" sz="2800" i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Ongoing since March 2023)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B0AD67-7D33-80EC-7669-E42C2D597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09720"/>
            <a:ext cx="10515599" cy="43500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b="1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CONTEXT: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The war in Ukraine since 2022 led to a sharp increase in the number of persons with disabilities (</a:t>
            </a:r>
            <a:r>
              <a:rPr lang="en-GB" noProof="0" dirty="0" err="1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PwD</a:t>
            </a:r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). </a:t>
            </a:r>
          </a:p>
          <a:p>
            <a:pPr marL="0" indent="0">
              <a:buNone/>
            </a:pPr>
            <a:r>
              <a:rPr lang="en-GB" b="1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STRATEGY: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Partner with a private company to transfer prosthetic technology through training and equipment provision. </a:t>
            </a:r>
          </a:p>
          <a:p>
            <a:pPr marL="0" indent="0">
              <a:buNone/>
            </a:pPr>
            <a:r>
              <a:rPr lang="en-GB" b="1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EXPECTED RESULTS: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noProof="0" dirty="0" err="1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PwD</a:t>
            </a:r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 gain mobility and self-reliance. 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731FDA-D762-F3F1-2AB1-B51A1392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#ZeroCon25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0EE796-30BE-3F05-4A8E-7F61B09D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2217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78BE-B552-03DF-6140-1CE95324B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0306"/>
            <a:ext cx="10515600" cy="1325563"/>
          </a:xfrm>
        </p:spPr>
        <p:txBody>
          <a:bodyPr>
            <a:normAutofit/>
          </a:bodyPr>
          <a:lstStyle/>
          <a:p>
            <a:r>
              <a:rPr lang="en-GB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Innovative Aspects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3F20-415B-72F2-8D0C-9C7D5245B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043" y="2528108"/>
            <a:ext cx="10515600" cy="26291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Supporting Private Sector Development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Focus on B2B Technology Transfer 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Leveraging Digital Technology &amp; AI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Training with Real-World Application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416CA-1B5B-2C34-8C23-28D0F2EF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#ZeroCon25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CBD7A7-2B43-F3D5-21B8-BFB936CF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8669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A286B-066E-9282-12BB-B41ABB828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2" y="466954"/>
            <a:ext cx="10515600" cy="1325563"/>
          </a:xfrm>
        </p:spPr>
        <p:txBody>
          <a:bodyPr/>
          <a:lstStyle/>
          <a:p>
            <a:r>
              <a:rPr lang="en-GB" b="1" noProof="0" dirty="0">
                <a:latin typeface="Roboto"/>
                <a:ea typeface="Roboto"/>
                <a:cs typeface="Roboto"/>
              </a:rPr>
              <a:t>Why </a:t>
            </a:r>
            <a:r>
              <a:rPr lang="en-GB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3D-Printed</a:t>
            </a:r>
            <a:r>
              <a:rPr lang="en-GB" b="1" noProof="0" dirty="0">
                <a:latin typeface="Roboto"/>
                <a:ea typeface="Roboto"/>
                <a:cs typeface="Roboto"/>
              </a:rPr>
              <a:t> Prosthetics for Ukraine?</a:t>
            </a:r>
            <a:endParaRPr lang="en-GB" b="1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074FD-EBFD-5FCE-9A30-50B338D0A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128" y="1792517"/>
            <a:ext cx="9661071" cy="429513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None/>
            </a:pPr>
            <a:r>
              <a:rPr lang="en-GB" sz="35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Advantages:</a:t>
            </a:r>
          </a:p>
          <a:p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Increasing the production efficiency</a:t>
            </a:r>
          </a:p>
          <a:p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Leveraging on Ukraine’s ICT infrastructure and human capital</a:t>
            </a:r>
            <a:endParaRPr lang="en-GB" noProof="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More Accessibility &amp; Affordability</a:t>
            </a:r>
            <a:endParaRPr lang="en-GB" noProof="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noProof="0" dirty="0">
              <a:solidFill>
                <a:srgbClr val="595959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5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Challenges:</a:t>
            </a:r>
            <a:endParaRPr lang="en-GB" sz="3500" noProof="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Shortage of Skilled Professionals</a:t>
            </a:r>
            <a:endParaRPr lang="en-GB" noProof="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Perception of Product Value</a:t>
            </a:r>
            <a:endParaRPr lang="en-GB" noProof="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Predominance of Traumatic Amputations </a:t>
            </a:r>
            <a:endParaRPr lang="en-GB" noProof="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Long Technology Adoption Time </a:t>
            </a:r>
            <a:endParaRPr lang="en-GB" noProof="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3A1C4-AEF9-88B1-89DF-D62A9DE9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#ZeroCon25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D126A-B8B0-50DF-CC70-39CE54BB4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4426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A98E-1AAF-4F29-604C-51D15E72D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6282"/>
            <a:ext cx="10515600" cy="1325563"/>
          </a:xfrm>
        </p:spPr>
        <p:txBody>
          <a:bodyPr/>
          <a:lstStyle/>
          <a:p>
            <a:r>
              <a:rPr lang="en-GB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Success Factors?</a:t>
            </a:r>
            <a:endParaRPr lang="en-GB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08184-9E72-369D-C452-D62D8FE1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057" y="2223484"/>
            <a:ext cx="10515600" cy="386122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Capitalizing on Existing Systems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Working though International &amp; Local Partners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Transparency &amp; Realistic Expectations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Holistic Thinking &amp; Pragmatic Approach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Contextualized Technology Integration</a:t>
            </a:r>
            <a:endParaRPr lang="en-GB" sz="3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25C37D-4CB7-468D-8371-1CB92DF78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#ZeroCon25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4E276-6961-3205-3910-E689E876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83465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52207-1652-9D2A-1F03-1808119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182"/>
            <a:ext cx="10515600" cy="1325563"/>
          </a:xfrm>
        </p:spPr>
        <p:txBody>
          <a:bodyPr/>
          <a:lstStyle/>
          <a:p>
            <a:r>
              <a:rPr lang="en-GB" sz="4000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Financing &amp; Sustainability?</a:t>
            </a:r>
            <a:endParaRPr lang="en-GB" sz="40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noProof="0" dirty="0">
              <a:solidFill>
                <a:srgbClr val="595959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3728B-FB50-E80A-11E9-DB8E72856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528" y="2035745"/>
            <a:ext cx="9639301" cy="3238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Challenges in mobilizing funding to support the local private sector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Short-term programs undermine sustainability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Need for long-term financial support and commitment by the international community and the government</a:t>
            </a:r>
          </a:p>
          <a:p>
            <a:pPr>
              <a:buNone/>
            </a:pPr>
            <a:endParaRPr lang="en-GB" noProof="0" dirty="0">
              <a:cs typeface="Roboto"/>
            </a:endParaRPr>
          </a:p>
          <a:p>
            <a:pPr marL="0" indent="0">
              <a:buNone/>
            </a:pPr>
            <a:endParaRPr lang="en-GB" noProof="0" dirty="0">
              <a:cs typeface="Roboto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773479-ECAE-6648-3865-55550601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#ZeroCon25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B3C79-78D0-D1B6-E642-D83B0E8F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71877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F926C-F0FC-3661-299D-E1538391A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1365"/>
            <a:ext cx="10515600" cy="1235075"/>
          </a:xfrm>
        </p:spPr>
        <p:txBody>
          <a:bodyPr>
            <a:normAutofit/>
          </a:bodyPr>
          <a:lstStyle/>
          <a:p>
            <a:r>
              <a:rPr lang="en-GB" sz="4000" b="1" noProof="0" dirty="0"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Next Steps: Global Program for Promoting Disability Inclusion in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B9EFC-03D8-6D67-C16A-16B7B184C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251" y="2266228"/>
            <a:ext cx="9507583" cy="34814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Establishing a Global Approach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Scaling Proven Solutions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Focus on Supporting Institutional Capacity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Improving Accessibility to Assistive devices and Workplace Accommodations</a:t>
            </a:r>
          </a:p>
          <a:p>
            <a:r>
              <a:rPr lang="en-GB" sz="3200" noProof="0" dirty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t>Promoting Inclusive Employment &amp; Training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F735E-3938-4F69-6ABA-F52CE4ED7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#ZeroCon25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C4EBD9-9248-EB6B-AD0B-B39C53BB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noProof="0" smtClean="0"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5381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731</Words>
  <Application>Microsoft Macintosh PowerPoint</Application>
  <PresentationFormat>ワイド画面</PresentationFormat>
  <Paragraphs>95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Roboto</vt:lpstr>
      <vt:lpstr>Symbol</vt:lpstr>
      <vt:lpstr>Office Theme</vt:lpstr>
      <vt:lpstr>Technology Transfer for 3D-Printed Prosthetics to Ukraine</vt:lpstr>
      <vt:lpstr>About UNIDO</vt:lpstr>
      <vt:lpstr>Our Project Approach</vt:lpstr>
      <vt:lpstr>Emergency Assistance for 3D-Printed Prosthetics &amp; Job Creation in Ukraine                               (Ongoing since March 2023)</vt:lpstr>
      <vt:lpstr>Innovative Aspects of the Project</vt:lpstr>
      <vt:lpstr>Why 3D-Printed Prosthetics for Ukraine?</vt:lpstr>
      <vt:lpstr>Success Factors?</vt:lpstr>
      <vt:lpstr>Financing &amp; Sustainability? </vt:lpstr>
      <vt:lpstr>Next Steps: Global Program for Promoting Disability Inclusion in Industry</vt:lpstr>
      <vt:lpstr>#ZeroCon25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典子 高橋</cp:lastModifiedBy>
  <cp:revision>327</cp:revision>
  <dcterms:created xsi:type="dcterms:W3CDTF">2022-12-05T13:52:15Z</dcterms:created>
  <dcterms:modified xsi:type="dcterms:W3CDTF">2025-02-23T05:52:09Z</dcterms:modified>
</cp:coreProperties>
</file>