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>
          <p15:clr>
            <a:srgbClr val="A4A3A4"/>
          </p15:clr>
        </p15:guide>
        <p15:guide id="2" orient="horz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8" autoAdjust="0"/>
    <p:restoredTop sz="94660"/>
  </p:normalViewPr>
  <p:slideViewPr>
    <p:cSldViewPr snapToGrid="0">
      <p:cViewPr varScale="1">
        <p:scale>
          <a:sx n="59" d="100"/>
          <a:sy n="59" d="100"/>
        </p:scale>
        <p:origin x="78" y="1314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 bwMode="auto"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C1BB6916-6BB4-491D-A9F6-98CF7382B083}" type="datetimeFigureOut">
              <a:rPr lang="en-GB"/>
              <a:t>03/03/2025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>
              <a:defRPr/>
            </a:pPr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A8881E3-068B-48DF-8881-A991B8AEA704}" type="slidenum">
              <a:rPr lang="en-GB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>
      <a:defRPr sz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Please add your notes here.</a:t>
            </a:r>
            <a:endParaRPr/>
          </a:p>
          <a:p>
            <a:pPr>
              <a:defRPr/>
            </a:pPr>
            <a:r>
              <a:rPr lang="en-US"/>
              <a:t>Title; First name, last name of speaker(s); Name of Organization, Name of Country, Name of Session (as written in Agenda)</a:t>
            </a:r>
            <a:endParaRPr/>
          </a:p>
          <a:p>
            <a:pPr>
              <a:defRPr/>
            </a:pPr>
            <a:r>
              <a:rPr lang="en-US"/>
              <a:t>#ZeroCon24</a:t>
            </a:r>
            <a:endParaRPr/>
          </a:p>
          <a:p>
            <a:pPr>
              <a:defRPr/>
            </a:pPr>
            <a:r>
              <a:rPr lang="en-US"/>
              <a:t>Day and Time of Session</a:t>
            </a:r>
            <a:endParaRPr/>
          </a:p>
          <a:p>
            <a:pPr>
              <a:defRPr/>
            </a:pP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 bwMode="auto"/>
        <p:txBody>
          <a:bodyPr/>
          <a:lstStyle/>
          <a:p>
            <a:pPr>
              <a:defRPr/>
            </a:pPr>
            <a:fld id="{7A8881E3-068B-48DF-8881-A991B8AEA704}" type="slidenum">
              <a:rPr lang="en-GB"/>
              <a:t>1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Sample Slide: presenting three points on our project and the relationship to this year’s theme of the Zero Project Conference. Point 1; Point 2; Point 3 connect together in this way. 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 bwMode="auto"/>
        <p:txBody>
          <a:bodyPr/>
          <a:lstStyle/>
          <a:p>
            <a:pPr>
              <a:defRPr/>
            </a:pPr>
            <a:fld id="{7A8881E3-068B-48DF-8881-A991B8AEA704}" type="slidenum">
              <a:rPr lang="en-GB"/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Sample Slide: presenting three points on our project and the relationship to this year’s theme of the Zero Project Conference. Point 1; Point 2; Point 3 connect together in this way. 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 bwMode="auto"/>
        <p:txBody>
          <a:bodyPr/>
          <a:lstStyle/>
          <a:p>
            <a:pPr>
              <a:defRPr/>
            </a:pPr>
            <a:fld id="{7A8881E3-068B-48DF-8881-A991B8AEA704}" type="slidenum">
              <a:rPr lang="en-GB"/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Sample Slide: presenting three points on our project and the relationship to this year’s theme of the Zero Project Conference. Point 1; Point 2; Point 3 connect together in this way. 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 bwMode="auto"/>
        <p:txBody>
          <a:bodyPr/>
          <a:lstStyle/>
          <a:p>
            <a:pPr>
              <a:defRPr/>
            </a:pPr>
            <a:fld id="{7A8881E3-068B-48DF-8881-A991B8AEA704}" type="slidenum">
              <a:rPr lang="en-GB"/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Sample Slide: presenting three points on our project and the relationship to this year’s theme of the Zero Project Conference. Point 1; Point 2; Point 3 connect together in this way. 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 bwMode="auto"/>
        <p:txBody>
          <a:bodyPr/>
          <a:lstStyle/>
          <a:p>
            <a:pPr>
              <a:defRPr/>
            </a:pPr>
            <a:fld id="{7A8881E3-068B-48DF-8881-A991B8AEA704}" type="slidenum">
              <a:rPr lang="en-GB"/>
              <a:t>5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Title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1195A9E4-2CE9-4E32-BE85-7C32F0F78A6D}" type="slidenum">
              <a:rPr lang="en-GB"/>
              <a:t>‹#›</a:t>
            </a:fld>
            <a:endParaRPr lang="en-GB"/>
          </a:p>
        </p:txBody>
      </p:sp>
      <p:pic>
        <p:nvPicPr>
          <p:cNvPr id="9" name="Picture 8" descr="Zero Project Plant: an icon showing a green seedling breaking through a circle."/>
          <p:cNvPicPr>
            <a:picLocks noChangeAspect="1"/>
          </p:cNvPicPr>
          <p:nvPr userDrawn="1"/>
        </p:nvPicPr>
        <p:blipFill>
          <a:blip r:embed="rId2"/>
          <a:stretch/>
        </p:blipFill>
        <p:spPr bwMode="auto">
          <a:xfrm>
            <a:off x="11230714" y="155575"/>
            <a:ext cx="767583" cy="768350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 bwMode="auto">
          <a:xfrm>
            <a:off x="393290" y="276328"/>
            <a:ext cx="833989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3200" b="0">
                <a:solidFill>
                  <a:srgbClr val="2B882E"/>
                </a:solidFill>
                <a:latin typeface="Arial"/>
                <a:cs typeface="Arial"/>
              </a:rPr>
              <a:t>Zero Project Conference 2025 (#ZeroCon25)</a:t>
            </a:r>
            <a:endParaRPr lang="en-GB" sz="3200" b="0">
              <a:solidFill>
                <a:srgbClr val="2B882E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Title and Vertical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952FF940-A1E4-49C1-A94C-258B66B1FEFB}" type="datetime1">
              <a:rPr lang="en-GB"/>
              <a:t>03/03/2025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#ZeroCon25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1195A9E4-2CE9-4E32-BE85-7C32F0F78A6D}" type="slidenum">
              <a:rPr lang="en-GB"/>
              <a:t>‹#›</a:t>
            </a:fld>
            <a:endParaRPr lang="en-GB"/>
          </a:p>
        </p:txBody>
      </p:sp>
      <p:pic>
        <p:nvPicPr>
          <p:cNvPr id="7" name="Picture 6" descr="Zero Project Plant: an icon showing a green seedling breaking through a circle."/>
          <p:cNvPicPr>
            <a:picLocks noChangeAspect="1"/>
          </p:cNvPicPr>
          <p:nvPr userDrawn="1"/>
        </p:nvPicPr>
        <p:blipFill>
          <a:blip r:embed="rId2"/>
          <a:stretch/>
        </p:blipFill>
        <p:spPr bwMode="auto">
          <a:xfrm>
            <a:off x="11230714" y="155575"/>
            <a:ext cx="767583" cy="76835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Vertical Title an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30DA194E-3B7B-4619-9F0B-8946120CC2C2}" type="datetime1">
              <a:rPr lang="en-GB"/>
              <a:t>03/03/2025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1195A9E4-2CE9-4E32-BE85-7C32F0F78A6D}" type="slidenum">
              <a:rPr lang="en-GB"/>
              <a:t>‹#›</a:t>
            </a:fld>
            <a:endParaRPr lang="en-GB"/>
          </a:p>
        </p:txBody>
      </p:sp>
      <p:pic>
        <p:nvPicPr>
          <p:cNvPr id="7" name="Picture 6" descr="Zero Project Plant: an icon showing a green seedling breaking through a circle."/>
          <p:cNvPicPr>
            <a:picLocks noChangeAspect="1"/>
          </p:cNvPicPr>
          <p:nvPr userDrawn="1"/>
        </p:nvPicPr>
        <p:blipFill>
          <a:blip r:embed="rId2"/>
          <a:stretch/>
        </p:blipFill>
        <p:spPr bwMode="auto">
          <a:xfrm>
            <a:off x="11230714" y="155575"/>
            <a:ext cx="767583" cy="76835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Title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B89F230-EE29-4360-9E5D-C4AB95018DB3}" type="datetime1">
              <a:rPr lang="en-GB"/>
              <a:t>03/03/2025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#ZeroCon25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1195A9E4-2CE9-4E32-BE85-7C32F0F78A6D}" type="slidenum">
              <a:rPr lang="en-GB"/>
              <a:t>‹#›</a:t>
            </a:fld>
            <a:endParaRPr lang="en-GB"/>
          </a:p>
        </p:txBody>
      </p:sp>
      <p:pic>
        <p:nvPicPr>
          <p:cNvPr id="8" name="Picture 7" descr="Zero Project Plant: an icon showing a green seedling breaking through a circle."/>
          <p:cNvPicPr>
            <a:picLocks noChangeAspect="1"/>
          </p:cNvPicPr>
          <p:nvPr userDrawn="1"/>
        </p:nvPicPr>
        <p:blipFill>
          <a:blip r:embed="rId2"/>
          <a:stretch/>
        </p:blipFill>
        <p:spPr bwMode="auto">
          <a:xfrm>
            <a:off x="11230714" y="155575"/>
            <a:ext cx="767583" cy="76835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Section Header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E7C451A-BAE8-4BB7-B4A9-840375C61CF2}" type="datetime1">
              <a:rPr lang="en-GB"/>
              <a:t>03/03/2025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#ZeroCon25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1195A9E4-2CE9-4E32-BE85-7C32F0F78A6D}" type="slidenum">
              <a:rPr lang="en-GB"/>
              <a:t>‹#›</a:t>
            </a:fld>
            <a:endParaRPr lang="en-GB"/>
          </a:p>
        </p:txBody>
      </p:sp>
      <p:pic>
        <p:nvPicPr>
          <p:cNvPr id="8" name="Picture 7" descr="Zero Project Plant: an icon showing a green seedling breaking through a circle."/>
          <p:cNvPicPr>
            <a:picLocks noChangeAspect="1"/>
          </p:cNvPicPr>
          <p:nvPr userDrawn="1"/>
        </p:nvPicPr>
        <p:blipFill>
          <a:blip r:embed="rId2"/>
          <a:stretch/>
        </p:blipFill>
        <p:spPr bwMode="auto">
          <a:xfrm>
            <a:off x="11230714" y="155575"/>
            <a:ext cx="767583" cy="76835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Two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51F48CE-F800-44D8-9FB8-C2F14BB717AF}" type="datetime1">
              <a:rPr lang="en-GB"/>
              <a:t>03/03/2025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#ZeroCon25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1195A9E4-2CE9-4E32-BE85-7C32F0F78A6D}" type="slidenum">
              <a:rPr lang="en-GB"/>
              <a:t>‹#›</a:t>
            </a:fld>
            <a:endParaRPr lang="en-GB"/>
          </a:p>
        </p:txBody>
      </p:sp>
      <p:pic>
        <p:nvPicPr>
          <p:cNvPr id="8" name="Picture 7" descr="Zero Project Plant: an icon showing a green seedling breaking through a circle."/>
          <p:cNvPicPr>
            <a:picLocks noChangeAspect="1"/>
          </p:cNvPicPr>
          <p:nvPr userDrawn="1"/>
        </p:nvPicPr>
        <p:blipFill>
          <a:blip r:embed="rId2"/>
          <a:stretch/>
        </p:blipFill>
        <p:spPr bwMode="auto">
          <a:xfrm>
            <a:off x="11230714" y="155575"/>
            <a:ext cx="767583" cy="76835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Comparis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76BEAA53-9EBB-475F-81CE-60A0FA17D35A}" type="datetime1">
              <a:rPr lang="en-GB"/>
              <a:t>03/03/2025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#ZeroCon25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1195A9E4-2CE9-4E32-BE85-7C32F0F78A6D}" type="slidenum">
              <a:rPr lang="en-GB"/>
              <a:t>‹#›</a:t>
            </a:fld>
            <a:endParaRPr lang="en-GB"/>
          </a:p>
        </p:txBody>
      </p:sp>
      <p:pic>
        <p:nvPicPr>
          <p:cNvPr id="10" name="Picture 9" descr="Zero Project Plant: an icon showing a green seedling breaking through a circle."/>
          <p:cNvPicPr>
            <a:picLocks noChangeAspect="1"/>
          </p:cNvPicPr>
          <p:nvPr userDrawn="1"/>
        </p:nvPicPr>
        <p:blipFill>
          <a:blip r:embed="rId2"/>
          <a:stretch/>
        </p:blipFill>
        <p:spPr bwMode="auto">
          <a:xfrm>
            <a:off x="11230714" y="155575"/>
            <a:ext cx="767583" cy="76835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323E1DF0-723F-4583-B7C7-FD8C4EA08810}" type="datetime1">
              <a:rPr lang="en-GB"/>
              <a:t>03/03/2025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#ZeroCon25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1195A9E4-2CE9-4E32-BE85-7C32F0F78A6D}" type="slidenum">
              <a:rPr lang="en-GB"/>
              <a:t>‹#›</a:t>
            </a:fld>
            <a:endParaRPr lang="en-GB"/>
          </a:p>
        </p:txBody>
      </p:sp>
      <p:pic>
        <p:nvPicPr>
          <p:cNvPr id="6" name="Picture 5" descr="Zero Project Plant: an icon showing a green seedling breaking through a circle."/>
          <p:cNvPicPr>
            <a:picLocks noChangeAspect="1"/>
          </p:cNvPicPr>
          <p:nvPr userDrawn="1"/>
        </p:nvPicPr>
        <p:blipFill>
          <a:blip r:embed="rId2"/>
          <a:stretch/>
        </p:blipFill>
        <p:spPr bwMode="auto">
          <a:xfrm>
            <a:off x="11230714" y="155575"/>
            <a:ext cx="767583" cy="76835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Blank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920F14AC-2947-477D-A5A3-42D95CFB8153}" type="datetime1">
              <a:rPr lang="en-GB"/>
              <a:t>03/03/2025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#ZeroCon25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1195A9E4-2CE9-4E32-BE85-7C32F0F78A6D}" type="slidenum">
              <a:rPr lang="en-GB"/>
              <a:t>‹#›</a:t>
            </a:fld>
            <a:endParaRPr lang="en-GB"/>
          </a:p>
        </p:txBody>
      </p:sp>
      <p:pic>
        <p:nvPicPr>
          <p:cNvPr id="5" name="Picture 4" descr="Zero Project Plant: an icon showing a green seedling breaking through a circle."/>
          <p:cNvPicPr>
            <a:picLocks noChangeAspect="1"/>
          </p:cNvPicPr>
          <p:nvPr userDrawn="1"/>
        </p:nvPicPr>
        <p:blipFill>
          <a:blip r:embed="rId2"/>
          <a:stretch/>
        </p:blipFill>
        <p:spPr bwMode="auto">
          <a:xfrm>
            <a:off x="11230714" y="155575"/>
            <a:ext cx="767583" cy="76835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Content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48BA894F-2169-40F5-A488-0DED1E32D92D}" type="datetime1">
              <a:rPr lang="en-GB"/>
              <a:t>03/03/2025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#ZeroCon25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1195A9E4-2CE9-4E32-BE85-7C32F0F78A6D}" type="slidenum">
              <a:rPr lang="en-GB"/>
              <a:t>‹#›</a:t>
            </a:fld>
            <a:endParaRPr lang="en-GB"/>
          </a:p>
        </p:txBody>
      </p:sp>
      <p:pic>
        <p:nvPicPr>
          <p:cNvPr id="8" name="Picture 7" descr="Zero Project Plant: an icon showing a green seedling breaking through a circle."/>
          <p:cNvPicPr>
            <a:picLocks noChangeAspect="1"/>
          </p:cNvPicPr>
          <p:nvPr userDrawn="1"/>
        </p:nvPicPr>
        <p:blipFill>
          <a:blip r:embed="rId2"/>
          <a:stretch/>
        </p:blipFill>
        <p:spPr bwMode="auto">
          <a:xfrm>
            <a:off x="11230714" y="155575"/>
            <a:ext cx="767583" cy="76835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Picture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C800F5A-532D-4F87-AB6D-3F2ECE8BF666}" type="datetime1">
              <a:rPr lang="en-GB"/>
              <a:t>03/03/2025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#ZeroCon25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1195A9E4-2CE9-4E32-BE85-7C32F0F78A6D}" type="slidenum">
              <a:rPr lang="en-GB"/>
              <a:t>‹#›</a:t>
            </a:fld>
            <a:endParaRPr lang="en-GB"/>
          </a:p>
        </p:txBody>
      </p:sp>
      <p:pic>
        <p:nvPicPr>
          <p:cNvPr id="8" name="Picture 7" descr="Zero Project Plant: an icon showing a green seedling breaking through a circle."/>
          <p:cNvPicPr>
            <a:picLocks noChangeAspect="1"/>
          </p:cNvPicPr>
          <p:nvPr userDrawn="1"/>
        </p:nvPicPr>
        <p:blipFill>
          <a:blip r:embed="rId2"/>
          <a:stretch/>
        </p:blipFill>
        <p:spPr bwMode="auto">
          <a:xfrm>
            <a:off x="11230714" y="155575"/>
            <a:ext cx="767583" cy="768350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792518"/>
            <a:ext cx="10515600" cy="38612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EF3C978-C8B7-45B7-A1FD-262897265120}" type="datetime1">
              <a:rPr lang="en-GB"/>
              <a:t>03/03/2025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/>
              <a:t>#ZeroCon25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195A9E4-2CE9-4E32-BE85-7C32F0F78A6D}" type="slidenum">
              <a:rPr lang="en-GB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Roboto"/>
          <a:ea typeface="Roboto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Roboto"/>
          <a:ea typeface="Roboto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Roboto"/>
          <a:ea typeface="Roboto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Roboto"/>
          <a:ea typeface="Roboto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Roboto"/>
          <a:ea typeface="Roboto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Roboto"/>
          <a:ea typeface="Roboto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auto">
          <a:xfrm>
            <a:off x="431073" y="1201783"/>
            <a:ext cx="11390812" cy="207306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GB" sz="4400" dirty="0"/>
              <a:t>New solutions for </a:t>
            </a:r>
            <a:r>
              <a:rPr lang="en-GB" sz="4400" dirty="0" smtClean="0"/>
              <a:t>the</a:t>
            </a:r>
            <a:br>
              <a:rPr lang="en-GB" sz="4400" dirty="0" smtClean="0"/>
            </a:br>
            <a:r>
              <a:rPr lang="en-GB" sz="4400" dirty="0" smtClean="0"/>
              <a:t>sheltered </a:t>
            </a:r>
            <a:r>
              <a:rPr lang="en-GB" sz="4400" dirty="0"/>
              <a:t>workshop system</a:t>
            </a:r>
            <a:r>
              <a:rPr lang="en-US" sz="4400" dirty="0" smtClean="0"/>
              <a:t> </a:t>
            </a:r>
            <a:endParaRPr lang="en-GB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auto">
          <a:xfrm>
            <a:off x="509451" y="3444665"/>
            <a:ext cx="11234057" cy="2211557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dirty="0">
                <a:latin typeface="Roboto"/>
                <a:ea typeface="Roboto"/>
              </a:rPr>
              <a:t>Katrin </a:t>
            </a:r>
            <a:r>
              <a:rPr lang="en-US" dirty="0" err="1">
                <a:latin typeface="Roboto"/>
                <a:ea typeface="Roboto"/>
              </a:rPr>
              <a:t>Langensiepen</a:t>
            </a:r>
            <a:r>
              <a:rPr lang="en-US" dirty="0">
                <a:latin typeface="Roboto"/>
                <a:ea typeface="Roboto"/>
              </a:rPr>
              <a:t> (Greens/EFA)</a:t>
            </a:r>
            <a:endParaRPr dirty="0"/>
          </a:p>
          <a:p>
            <a:pPr>
              <a:defRPr/>
            </a:pPr>
            <a:r>
              <a:rPr lang="en-US" dirty="0">
                <a:latin typeface="Roboto"/>
                <a:ea typeface="Roboto"/>
              </a:rPr>
              <a:t>Member of the European Parliament</a:t>
            </a:r>
            <a:endParaRPr dirty="0"/>
          </a:p>
          <a:p>
            <a:pPr>
              <a:defRPr/>
            </a:pPr>
            <a:r>
              <a:rPr lang="en-US" dirty="0">
                <a:latin typeface="Roboto"/>
                <a:ea typeface="Roboto"/>
              </a:rPr>
              <a:t>Germany </a:t>
            </a:r>
            <a:endParaRPr dirty="0"/>
          </a:p>
          <a:p>
            <a:pPr>
              <a:defRPr/>
            </a:pPr>
            <a:r>
              <a:rPr lang="en-GB" dirty="0">
                <a:latin typeface="Roboto"/>
                <a:ea typeface="Roboto"/>
              </a:rPr>
              <a:t>Undoing the sheltered workshop system </a:t>
            </a:r>
            <a:endParaRPr dirty="0"/>
          </a:p>
        </p:txBody>
      </p:sp>
      <p:sp>
        <p:nvSpPr>
          <p:cNvPr id="4" name="Titel 1"/>
          <p:cNvSpPr txBox="1"/>
          <p:nvPr/>
        </p:nvSpPr>
        <p:spPr bwMode="auto">
          <a:xfrm>
            <a:off x="842554" y="5692088"/>
            <a:ext cx="10567851" cy="8468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>
              <a:spcBef>
                <a:spcPts val="0"/>
              </a:spcBef>
              <a:buNone/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en-US" sz="2400" b="1">
                <a:latin typeface="Roboto"/>
                <a:ea typeface="Roboto"/>
              </a:rPr>
              <a:t>March 5, 12:00– 13:00</a:t>
            </a:r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1195A9E4-2CE9-4E32-BE85-7C32F0F78A6D}" type="slidenum">
              <a:rPr lang="en-GB">
                <a:latin typeface="Roboto"/>
                <a:ea typeface="Roboto"/>
              </a:rPr>
              <a:t>1</a:t>
            </a:fld>
            <a:endParaRPr lang="en-GB">
              <a:latin typeface="Roboto"/>
              <a:ea typeface="Roboto"/>
            </a:endParaRP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043160" cy="1325563"/>
          </a:xfrm>
        </p:spPr>
        <p:txBody>
          <a:bodyPr/>
          <a:lstStyle/>
          <a:p>
            <a:pPr>
              <a:defRPr/>
            </a:pPr>
            <a:r>
              <a:rPr lang="en-GB"/>
              <a:t>About me</a:t>
            </a:r>
            <a:endParaRPr/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 bwMode="auto">
          <a:xfrm>
            <a:off x="838200" y="1792517"/>
            <a:ext cx="10056223" cy="4928957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/>
            </a:pPr>
            <a:r>
              <a:rPr lang="en-GB" sz="2000" dirty="0"/>
              <a:t>In the European Parliament since 2019 for the Greens</a:t>
            </a:r>
            <a:br>
              <a:rPr lang="en-GB" sz="2000" dirty="0"/>
            </a:br>
            <a:endParaRPr lang="en-GB" sz="2000" dirty="0"/>
          </a:p>
          <a:p>
            <a:pPr>
              <a:lnSpc>
                <a:spcPct val="100000"/>
              </a:lnSpc>
              <a:defRPr/>
            </a:pPr>
            <a:r>
              <a:rPr lang="en-GB" sz="2000" dirty="0"/>
              <a:t>Only woman with a visible disability in the European Parliament </a:t>
            </a:r>
            <a:br>
              <a:rPr lang="en-GB" sz="2000" dirty="0"/>
            </a:br>
            <a:endParaRPr lang="en-GB" sz="2000" dirty="0"/>
          </a:p>
          <a:p>
            <a:pPr>
              <a:lnSpc>
                <a:spcPct val="100000"/>
              </a:lnSpc>
              <a:defRPr/>
            </a:pPr>
            <a:r>
              <a:rPr lang="en-GB" sz="2000" dirty="0"/>
              <a:t>After school, the career counselling told me working in a sheltered workshop was my only option. I declined. </a:t>
            </a:r>
            <a:br>
              <a:rPr lang="en-GB" sz="2000" dirty="0"/>
            </a:br>
            <a:endParaRPr lang="en-GB" sz="2000" dirty="0"/>
          </a:p>
          <a:p>
            <a:pPr>
              <a:lnSpc>
                <a:spcPct val="100000"/>
              </a:lnSpc>
              <a:defRPr/>
            </a:pPr>
            <a:r>
              <a:rPr lang="en-GB" sz="2000" dirty="0"/>
              <a:t>Chair of the UNCRPD Network in the European Parliament, </a:t>
            </a:r>
            <a:br>
              <a:rPr lang="en-GB" sz="2000" dirty="0"/>
            </a:br>
            <a:r>
              <a:rPr lang="en-GB" sz="2000" dirty="0"/>
              <a:t>worked on EU files such as ”Equal treatment in employment”, the EU disability card or the Accessible EU centre.</a:t>
            </a:r>
            <a:endParaRPr sz="2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1195A9E4-2CE9-4E32-BE85-7C32F0F78A6D}" type="slidenum">
              <a:rPr lang="en-GB"/>
              <a:t>2</a:t>
            </a:fld>
            <a:endParaRPr lang="en-GB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043160" cy="1325563"/>
          </a:xfrm>
        </p:spPr>
        <p:txBody>
          <a:bodyPr/>
          <a:lstStyle/>
          <a:p>
            <a:pPr>
              <a:defRPr/>
            </a:pPr>
            <a:r>
              <a:rPr lang="en-GB"/>
              <a:t>Where we stand in the EU </a:t>
            </a:r>
            <a:endParaRPr/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 bwMode="auto">
          <a:xfrm>
            <a:off x="838200" y="1792518"/>
            <a:ext cx="10150351" cy="3861226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defRPr/>
            </a:pPr>
            <a:r>
              <a:rPr lang="en-GB" sz="2000" b="1" dirty="0"/>
              <a:t>Rate of unemployment of </a:t>
            </a:r>
            <a:r>
              <a:rPr lang="en-GB" sz="2000" b="1" dirty="0" err="1"/>
              <a:t>PwD</a:t>
            </a:r>
            <a:r>
              <a:rPr lang="en-GB" sz="2000" dirty="0"/>
              <a:t> (17,1 %) is almost </a:t>
            </a:r>
            <a:r>
              <a:rPr lang="en-GB" sz="2000" b="1" dirty="0"/>
              <a:t>twice as high </a:t>
            </a:r>
            <a:r>
              <a:rPr lang="en-GB" sz="2000" dirty="0"/>
              <a:t>as of the general population (10,2 %)</a:t>
            </a:r>
            <a:br>
              <a:rPr lang="en-GB" sz="2000" dirty="0"/>
            </a:br>
            <a:endParaRPr lang="en-GB" sz="2000" dirty="0"/>
          </a:p>
          <a:p>
            <a:pPr>
              <a:lnSpc>
                <a:spcPct val="100000"/>
              </a:lnSpc>
              <a:defRPr/>
            </a:pPr>
            <a:r>
              <a:rPr lang="en-GB" sz="2000" b="1" dirty="0"/>
              <a:t>Only 50,6 % of </a:t>
            </a:r>
            <a:r>
              <a:rPr lang="en-GB" sz="2000" b="1" dirty="0" err="1"/>
              <a:t>PwD</a:t>
            </a:r>
            <a:r>
              <a:rPr lang="en-GB" sz="2000" b="1" dirty="0"/>
              <a:t> are in employment </a:t>
            </a:r>
            <a:r>
              <a:rPr lang="en-GB" sz="2000" dirty="0"/>
              <a:t>(48,3 % of women and 53,3 % of men)</a:t>
            </a:r>
            <a:br>
              <a:rPr lang="en-GB" sz="2000" dirty="0"/>
            </a:br>
            <a:endParaRPr lang="en-GB" sz="2000" dirty="0"/>
          </a:p>
          <a:p>
            <a:pPr>
              <a:lnSpc>
                <a:spcPct val="100000"/>
              </a:lnSpc>
              <a:defRPr/>
            </a:pPr>
            <a:r>
              <a:rPr lang="en-GB" sz="2000" dirty="0"/>
              <a:t>Among </a:t>
            </a:r>
            <a:r>
              <a:rPr lang="en-GB" sz="2000" dirty="0" err="1"/>
              <a:t>PwD</a:t>
            </a:r>
            <a:r>
              <a:rPr lang="en-GB" sz="2000" dirty="0"/>
              <a:t>, </a:t>
            </a:r>
            <a:r>
              <a:rPr lang="en-GB" sz="2000" b="1" dirty="0"/>
              <a:t>29,5 % of women </a:t>
            </a:r>
            <a:r>
              <a:rPr lang="en-GB" sz="2000" dirty="0"/>
              <a:t>and 27,5 % of men </a:t>
            </a:r>
            <a:r>
              <a:rPr lang="en-GB" sz="2000" b="1" dirty="0"/>
              <a:t>are at risk of poverty and social exclusion</a:t>
            </a:r>
            <a:r>
              <a:rPr lang="en-GB" sz="2000" dirty="0"/>
              <a:t/>
            </a:r>
            <a:br>
              <a:rPr lang="en-GB" sz="2000" dirty="0"/>
            </a:br>
            <a:endParaRPr lang="en-GB" sz="2000" dirty="0"/>
          </a:p>
          <a:p>
            <a:pPr>
              <a:lnSpc>
                <a:spcPct val="100000"/>
              </a:lnSpc>
              <a:defRPr/>
            </a:pPr>
            <a:r>
              <a:rPr lang="en-GB" sz="2000" dirty="0"/>
              <a:t>In Germany </a:t>
            </a:r>
            <a:r>
              <a:rPr lang="en-GB" sz="2000" b="1" dirty="0"/>
              <a:t>300.000 persons work in sheltered workshops</a:t>
            </a:r>
            <a:r>
              <a:rPr lang="en-GB" sz="2000" dirty="0"/>
              <a:t>*, </a:t>
            </a:r>
            <a:r>
              <a:rPr lang="en-GB" sz="2000" b="1" dirty="0"/>
              <a:t>less than 1%</a:t>
            </a:r>
            <a:r>
              <a:rPr lang="en-GB" sz="2000" dirty="0"/>
              <a:t> of whom make it into the </a:t>
            </a:r>
            <a:r>
              <a:rPr lang="en-GB" sz="2000" b="1" dirty="0"/>
              <a:t>open labour market</a:t>
            </a:r>
            <a:r>
              <a:rPr lang="en-GB" sz="2000" dirty="0"/>
              <a:t>. </a:t>
            </a:r>
            <a:endParaRPr sz="2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1195A9E4-2CE9-4E32-BE85-7C32F0F78A6D}" type="slidenum">
              <a:rPr lang="en-GB"/>
              <a:t>3</a:t>
            </a:fld>
            <a:endParaRPr lang="en-GB"/>
          </a:p>
        </p:txBody>
      </p:sp>
      <p:sp>
        <p:nvSpPr>
          <p:cNvPr id="2" name="Textfeld 1"/>
          <p:cNvSpPr txBox="1"/>
          <p:nvPr/>
        </p:nvSpPr>
        <p:spPr bwMode="auto">
          <a:xfrm>
            <a:off x="932329" y="5755574"/>
            <a:ext cx="1005622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de-DE" sz="1200">
                <a:latin typeface="Roboto Thin"/>
                <a:ea typeface="Roboto Thin"/>
                <a:cs typeface="Roboto Thin"/>
              </a:rPr>
              <a:t>Source: </a:t>
            </a:r>
            <a:br>
              <a:rPr lang="de-DE" sz="1200">
                <a:latin typeface="Roboto Thin"/>
                <a:ea typeface="Roboto Thin"/>
                <a:cs typeface="Roboto Thin"/>
              </a:rPr>
            </a:br>
            <a:r>
              <a:rPr lang="de-DE" sz="1200" b="0" i="0" u="none" strike="noStrike">
                <a:solidFill>
                  <a:srgbClr val="000000"/>
                </a:solidFill>
                <a:latin typeface="Roboto Thin"/>
                <a:ea typeface="Roboto Thin"/>
                <a:cs typeface="Roboto Thin"/>
              </a:rPr>
              <a:t>*EU statistics on income and living conditions (EU-SILC) 2017</a:t>
            </a:r>
            <a:br>
              <a:rPr lang="de-DE" sz="1200" b="0" i="0" u="none" strike="noStrike">
                <a:solidFill>
                  <a:srgbClr val="000000"/>
                </a:solidFill>
                <a:latin typeface="Roboto Thin"/>
                <a:ea typeface="Roboto Thin"/>
                <a:cs typeface="Roboto Thin"/>
              </a:rPr>
            </a:br>
            <a:r>
              <a:rPr lang="de-DE" sz="1200" b="0" i="0" u="none" strike="noStrike">
                <a:solidFill>
                  <a:srgbClr val="000000"/>
                </a:solidFill>
                <a:latin typeface="Roboto Thin"/>
                <a:ea typeface="Roboto Thin"/>
                <a:cs typeface="Roboto Thin"/>
              </a:rPr>
              <a:t>*Equality and Human Rights Commission, research report 107 – Pay Gaps Research, ‘The Disability Pay Gap’, August 2017</a:t>
            </a:r>
            <a:br>
              <a:rPr lang="de-DE" sz="1200" b="0" i="0" u="none" strike="noStrike">
                <a:solidFill>
                  <a:srgbClr val="000000"/>
                </a:solidFill>
                <a:latin typeface="Roboto Thin"/>
                <a:ea typeface="Roboto Thin"/>
                <a:cs typeface="Roboto Thin"/>
              </a:rPr>
            </a:br>
            <a:r>
              <a:rPr lang="de-DE" sz="1200" b="0" i="0" u="none" strike="noStrike">
                <a:solidFill>
                  <a:srgbClr val="000000"/>
                </a:solidFill>
                <a:latin typeface="Roboto Thin"/>
                <a:ea typeface="Roboto Thin"/>
                <a:cs typeface="Roboto Thin"/>
              </a:rPr>
              <a:t>* BAG WfbM - 01.01.2023</a:t>
            </a:r>
            <a:endParaRPr lang="de-DE" sz="1200">
              <a:latin typeface="Roboto Thin"/>
              <a:ea typeface="Roboto Thin"/>
              <a:cs typeface="Roboto Thin"/>
            </a:endParaRP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043160" cy="1325563"/>
          </a:xfrm>
        </p:spPr>
        <p:txBody>
          <a:bodyPr/>
          <a:lstStyle/>
          <a:p>
            <a:pPr>
              <a:defRPr/>
            </a:pPr>
            <a:r>
              <a:rPr lang="en-GB"/>
              <a:t>Opinion of the UN and the EP is clear</a:t>
            </a:r>
            <a:endParaRPr/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 bwMode="auto">
          <a:xfrm>
            <a:off x="838200" y="1792517"/>
            <a:ext cx="10665941" cy="4410575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buNone/>
              <a:defRPr/>
            </a:pPr>
            <a:r>
              <a:rPr lang="en-GB" sz="2000" b="1" dirty="0" smtClean="0"/>
              <a:t>Concluding </a:t>
            </a:r>
            <a:r>
              <a:rPr lang="en-GB" sz="2000" b="1" dirty="0"/>
              <a:t>remarks of the UN on Germany periodic report (2023):</a:t>
            </a:r>
            <a:r>
              <a:rPr lang="en-GB" sz="2000" dirty="0"/>
              <a:t/>
            </a:r>
            <a:br>
              <a:rPr lang="en-GB" sz="2000" dirty="0"/>
            </a:br>
            <a:r>
              <a:rPr lang="en-GB" sz="2000" dirty="0"/>
              <a:t/>
            </a:r>
            <a:br>
              <a:rPr lang="en-GB" sz="2000" dirty="0"/>
            </a:br>
            <a:r>
              <a:rPr lang="en-GB" sz="2000" i="1" dirty="0"/>
              <a:t>Develop (...) an </a:t>
            </a:r>
            <a:r>
              <a:rPr lang="en-GB" sz="2000" i="1" dirty="0">
                <a:highlight>
                  <a:srgbClr val="FFFF00"/>
                </a:highlight>
              </a:rPr>
              <a:t>Action plan to promote the transition </a:t>
            </a:r>
            <a:r>
              <a:rPr lang="en-GB" sz="2000" i="1" dirty="0"/>
              <a:t>of persons with disabilities in sheltered workshops to the open labour </a:t>
            </a:r>
            <a:r>
              <a:rPr lang="en-GB" sz="2000" i="1" dirty="0" smtClean="0"/>
              <a:t>market</a:t>
            </a:r>
            <a:endParaRPr lang="en-GB" sz="2000" dirty="0"/>
          </a:p>
          <a:p>
            <a:pPr marL="0" indent="0">
              <a:lnSpc>
                <a:spcPct val="120000"/>
              </a:lnSpc>
              <a:buNone/>
              <a:defRPr/>
            </a:pPr>
            <a:r>
              <a:rPr lang="en-GB" sz="2000" b="1" dirty="0" smtClean="0"/>
              <a:t>EP </a:t>
            </a:r>
            <a:r>
              <a:rPr lang="en-GB" sz="2000" b="1" dirty="0"/>
              <a:t>report on Equal treatment in employment and occupation in light of the UNCRPD (2021</a:t>
            </a:r>
            <a:r>
              <a:rPr lang="en-GB" sz="2000" b="1" dirty="0" smtClean="0"/>
              <a:t>)</a:t>
            </a:r>
            <a:endParaRPr lang="en-GB" sz="2000" b="1" dirty="0"/>
          </a:p>
          <a:p>
            <a:pPr marL="0" indent="0">
              <a:lnSpc>
                <a:spcPct val="120000"/>
              </a:lnSpc>
              <a:buNone/>
              <a:defRPr/>
            </a:pPr>
            <a:r>
              <a:rPr lang="en-GB" sz="2000" i="1" dirty="0"/>
              <a:t>Calls on the Members States to (...) </a:t>
            </a:r>
            <a:r>
              <a:rPr lang="en-GB" sz="2000" i="1" dirty="0">
                <a:highlight>
                  <a:srgbClr val="FFFF00"/>
                </a:highlight>
              </a:rPr>
              <a:t>phasing out </a:t>
            </a:r>
            <a:r>
              <a:rPr lang="en-GB" sz="2000" i="1" dirty="0"/>
              <a:t>provisions that violate the UNCRPD, especially its Article 27</a:t>
            </a:r>
            <a:br>
              <a:rPr lang="en-GB" sz="2000" i="1" dirty="0"/>
            </a:br>
            <a:r>
              <a:rPr lang="en-GB" sz="2000" i="1" dirty="0"/>
              <a:t/>
            </a:r>
            <a:br>
              <a:rPr lang="en-GB" sz="2000" i="1" dirty="0"/>
            </a:br>
            <a:r>
              <a:rPr lang="en-GB" sz="2000" i="1" dirty="0" smtClean="0"/>
              <a:t>Calls </a:t>
            </a:r>
            <a:r>
              <a:rPr lang="en-GB" sz="2000" i="1" dirty="0"/>
              <a:t>on the Member States (...) to </a:t>
            </a:r>
            <a:r>
              <a:rPr lang="en-GB" sz="2000" i="1" dirty="0">
                <a:highlight>
                  <a:srgbClr val="FFFF00"/>
                </a:highlight>
              </a:rPr>
              <a:t>develop and promote inclusive employment models </a:t>
            </a:r>
            <a:r>
              <a:rPr lang="en-GB" sz="2000" i="1" dirty="0"/>
              <a:t>on the open labour market and outside sheltered workshops in full compliance with the UNCRPD</a:t>
            </a:r>
            <a:r>
              <a:rPr lang="en-GB" sz="2000" dirty="0"/>
              <a:t/>
            </a:r>
            <a:br>
              <a:rPr lang="en-GB" sz="2000" dirty="0"/>
            </a:br>
            <a:r>
              <a:rPr lang="en-GB" sz="2000" dirty="0"/>
              <a:t/>
            </a:r>
            <a:br>
              <a:rPr lang="en-GB" sz="2000" dirty="0"/>
            </a:br>
            <a:endParaRPr lang="en-GB" sz="2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1195A9E4-2CE9-4E32-BE85-7C32F0F78A6D}" type="slidenum">
              <a:rPr lang="en-GB"/>
              <a:t>4</a:t>
            </a:fld>
            <a:endParaRPr lang="en-GB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043160" cy="1325563"/>
          </a:xfrm>
        </p:spPr>
        <p:txBody>
          <a:bodyPr/>
          <a:lstStyle/>
          <a:p>
            <a:pPr>
              <a:defRPr/>
            </a:pPr>
            <a:r>
              <a:rPr lang="en-GB"/>
              <a:t>What we need on EU level </a:t>
            </a:r>
            <a:endParaRPr/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 bwMode="auto">
          <a:xfrm>
            <a:off x="838200" y="1792518"/>
            <a:ext cx="10056223" cy="3861226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defRPr/>
            </a:pPr>
            <a:r>
              <a:rPr lang="de-DE" sz="2000" b="0" i="0" u="none" strike="noStrike" dirty="0" smtClean="0">
                <a:solidFill>
                  <a:srgbClr val="000000"/>
                </a:solidFill>
                <a:ea typeface="Roboto Thin"/>
                <a:cs typeface="Roboto Thin"/>
              </a:rPr>
              <a:t>An </a:t>
            </a:r>
            <a:r>
              <a:rPr lang="de-DE" sz="2000" b="0" i="0" u="none" strike="noStrike" dirty="0">
                <a:solidFill>
                  <a:srgbClr val="000000"/>
                </a:solidFill>
                <a:ea typeface="Roboto Thin"/>
                <a:cs typeface="Roboto Thin"/>
              </a:rPr>
              <a:t>EU Roadmap/</a:t>
            </a:r>
            <a:r>
              <a:rPr lang="de-DE" sz="2000" b="1" i="0" u="none" strike="noStrike" dirty="0">
                <a:solidFill>
                  <a:srgbClr val="000000"/>
                </a:solidFill>
                <a:ea typeface="ROBOTO THIN"/>
                <a:cs typeface="ROBOTO THIN"/>
              </a:rPr>
              <a:t>Action plan </a:t>
            </a:r>
            <a:r>
              <a:rPr lang="de-DE" sz="2000" b="0" i="0" u="none" strike="noStrike" dirty="0">
                <a:solidFill>
                  <a:srgbClr val="000000"/>
                </a:solidFill>
                <a:ea typeface="Roboto Thin"/>
                <a:cs typeface="Roboto Thin"/>
              </a:rPr>
              <a:t>for </a:t>
            </a:r>
            <a:r>
              <a:rPr lang="de-DE" sz="2000" b="0" i="0" u="none" strike="noStrike" dirty="0" err="1">
                <a:solidFill>
                  <a:srgbClr val="000000"/>
                </a:solidFill>
                <a:ea typeface="Roboto Thin"/>
                <a:cs typeface="Roboto Thin"/>
              </a:rPr>
              <a:t>deinstitutionalization</a:t>
            </a:r>
            <a:r>
              <a:rPr lang="de-DE" sz="2000" b="0" i="0" u="none" strike="noStrike" dirty="0">
                <a:solidFill>
                  <a:srgbClr val="000000"/>
                </a:solidFill>
                <a:ea typeface="Roboto Thin"/>
                <a:cs typeface="Roboto Thin"/>
              </a:rPr>
              <a:t> </a:t>
            </a:r>
            <a:br>
              <a:rPr lang="de-DE" sz="2000" b="0" i="0" u="none" strike="noStrike" dirty="0">
                <a:solidFill>
                  <a:srgbClr val="000000"/>
                </a:solidFill>
                <a:ea typeface="Roboto Thin"/>
                <a:cs typeface="Roboto Thin"/>
              </a:rPr>
            </a:br>
            <a:endParaRPr lang="de-DE" sz="2000" b="0" i="0" u="none" strike="noStrike" dirty="0">
              <a:solidFill>
                <a:srgbClr val="000000"/>
              </a:solidFill>
              <a:ea typeface="Roboto Thin"/>
              <a:cs typeface="Roboto Thin"/>
            </a:endParaRPr>
          </a:p>
          <a:p>
            <a:pPr>
              <a:spcBef>
                <a:spcPts val="0"/>
              </a:spcBef>
              <a:defRPr/>
            </a:pPr>
            <a:r>
              <a:rPr lang="de-DE" sz="2000" b="0" i="0" u="none" strike="noStrike" dirty="0">
                <a:solidFill>
                  <a:srgbClr val="000000"/>
                </a:solidFill>
                <a:ea typeface="Roboto Thin"/>
                <a:cs typeface="Roboto Thin"/>
              </a:rPr>
              <a:t>EU </a:t>
            </a:r>
            <a:r>
              <a:rPr lang="de-DE" sz="2000" b="0" i="0" u="none" strike="noStrike" dirty="0" err="1">
                <a:solidFill>
                  <a:srgbClr val="000000"/>
                </a:solidFill>
                <a:ea typeface="Roboto Thin"/>
                <a:cs typeface="Roboto Thin"/>
              </a:rPr>
              <a:t>investment</a:t>
            </a:r>
            <a:r>
              <a:rPr lang="de-DE" sz="2000" b="0" i="0" u="none" strike="noStrike" dirty="0">
                <a:solidFill>
                  <a:srgbClr val="000000"/>
                </a:solidFill>
                <a:ea typeface="Roboto Thin"/>
                <a:cs typeface="Roboto Thin"/>
              </a:rPr>
              <a:t> in </a:t>
            </a:r>
            <a:r>
              <a:rPr lang="de-DE" sz="2000" b="1" i="0" u="none" strike="noStrike" dirty="0" err="1">
                <a:solidFill>
                  <a:srgbClr val="000000"/>
                </a:solidFill>
                <a:ea typeface="ROBOTO THIN"/>
                <a:cs typeface="ROBOTO THIN"/>
              </a:rPr>
              <a:t>Social</a:t>
            </a:r>
            <a:r>
              <a:rPr lang="de-DE" sz="2000" b="1" i="0" u="none" strike="noStrike" dirty="0">
                <a:solidFill>
                  <a:srgbClr val="000000"/>
                </a:solidFill>
                <a:ea typeface="ROBOTO THIN"/>
                <a:cs typeface="ROBOTO THIN"/>
              </a:rPr>
              <a:t> Economy</a:t>
            </a:r>
            <a:r>
              <a:rPr lang="de-DE" sz="2000" b="0" i="0" u="none" strike="noStrike" dirty="0">
                <a:solidFill>
                  <a:srgbClr val="000000"/>
                </a:solidFill>
                <a:ea typeface="Roboto Thin"/>
                <a:cs typeface="Roboto Thin"/>
              </a:rPr>
              <a:t>, </a:t>
            </a:r>
            <a:r>
              <a:rPr lang="de-DE" sz="2000" b="0" i="0" u="none" strike="noStrike" dirty="0" err="1">
                <a:solidFill>
                  <a:srgbClr val="000000"/>
                </a:solidFill>
                <a:ea typeface="Roboto Thin"/>
                <a:cs typeface="Roboto Thin"/>
              </a:rPr>
              <a:t>inclusion</a:t>
            </a:r>
            <a:r>
              <a:rPr lang="de-DE" sz="2000" b="0" i="0" u="none" strike="noStrike" dirty="0">
                <a:solidFill>
                  <a:srgbClr val="000000"/>
                </a:solidFill>
                <a:ea typeface="Roboto Thin"/>
                <a:cs typeface="Roboto Thin"/>
              </a:rPr>
              <a:t> </a:t>
            </a:r>
            <a:r>
              <a:rPr lang="de-DE" sz="2000" b="0" i="0" u="none" strike="noStrike" dirty="0" err="1">
                <a:solidFill>
                  <a:srgbClr val="000000"/>
                </a:solidFill>
                <a:ea typeface="Roboto Thin"/>
                <a:cs typeface="Roboto Thin"/>
              </a:rPr>
              <a:t>firms</a:t>
            </a:r>
            <a:r>
              <a:rPr lang="de-DE" sz="2000" b="0" i="0" u="none" strike="noStrike" dirty="0">
                <a:solidFill>
                  <a:srgbClr val="000000"/>
                </a:solidFill>
                <a:ea typeface="Roboto Thin"/>
                <a:cs typeface="Roboto Thin"/>
              </a:rPr>
              <a:t> </a:t>
            </a:r>
            <a:br>
              <a:rPr lang="de-DE" sz="2000" b="0" i="0" u="none" strike="noStrike" dirty="0">
                <a:solidFill>
                  <a:srgbClr val="000000"/>
                </a:solidFill>
                <a:ea typeface="Roboto Thin"/>
                <a:cs typeface="Roboto Thin"/>
              </a:rPr>
            </a:br>
            <a:endParaRPr lang="de-DE" sz="2000" b="0" i="0" u="none" strike="noStrike" dirty="0">
              <a:solidFill>
                <a:srgbClr val="000000"/>
              </a:solidFill>
              <a:ea typeface="Roboto Thin"/>
              <a:cs typeface="Roboto Thin"/>
            </a:endParaRPr>
          </a:p>
          <a:p>
            <a:pPr algn="l"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de-DE" sz="2000" b="0" i="0" u="none" strike="noStrike" dirty="0">
                <a:solidFill>
                  <a:srgbClr val="000000"/>
                </a:solidFill>
                <a:ea typeface="Roboto Thin"/>
                <a:cs typeface="Roboto Thin"/>
              </a:rPr>
              <a:t>Promote </a:t>
            </a:r>
            <a:r>
              <a:rPr lang="de-DE" sz="2000" b="1" i="0" u="none" strike="noStrike" dirty="0" err="1">
                <a:solidFill>
                  <a:srgbClr val="000000"/>
                </a:solidFill>
                <a:ea typeface="ROBOTO THIN"/>
                <a:cs typeface="ROBOTO THIN"/>
              </a:rPr>
              <a:t>entrepreneurship</a:t>
            </a:r>
            <a:r>
              <a:rPr lang="de-DE" sz="2000" b="0" i="0" u="none" strike="noStrike" dirty="0">
                <a:solidFill>
                  <a:srgbClr val="000000"/>
                </a:solidFill>
                <a:ea typeface="Roboto Thin"/>
                <a:cs typeface="Roboto Thin"/>
              </a:rPr>
              <a:t> </a:t>
            </a:r>
            <a:r>
              <a:rPr lang="de-DE" sz="2000" b="0" i="0" u="none" strike="noStrike" dirty="0" err="1">
                <a:solidFill>
                  <a:srgbClr val="000000"/>
                </a:solidFill>
                <a:ea typeface="Roboto Thin"/>
                <a:cs typeface="Roboto Thin"/>
              </a:rPr>
              <a:t>of</a:t>
            </a:r>
            <a:r>
              <a:rPr lang="de-DE" sz="2000" b="0" i="0" u="none" strike="noStrike" dirty="0">
                <a:solidFill>
                  <a:srgbClr val="000000"/>
                </a:solidFill>
                <a:ea typeface="Roboto Thin"/>
                <a:cs typeface="Roboto Thin"/>
              </a:rPr>
              <a:t> (</a:t>
            </a:r>
            <a:r>
              <a:rPr lang="de-DE" sz="2000" b="0" i="0" u="none" strike="noStrike" dirty="0" err="1">
                <a:solidFill>
                  <a:srgbClr val="000000"/>
                </a:solidFill>
                <a:ea typeface="Roboto Thin"/>
                <a:cs typeface="Roboto Thin"/>
              </a:rPr>
              <a:t>women</a:t>
            </a:r>
            <a:r>
              <a:rPr lang="de-DE" sz="2000" b="0" i="0" u="none" strike="noStrike" dirty="0">
                <a:solidFill>
                  <a:srgbClr val="000000"/>
                </a:solidFill>
                <a:ea typeface="Roboto Thin"/>
                <a:cs typeface="Roboto Thin"/>
              </a:rPr>
              <a:t>-) </a:t>
            </a:r>
            <a:r>
              <a:rPr lang="de-DE" sz="2000" b="0" i="0" u="none" strike="noStrike" dirty="0" err="1">
                <a:solidFill>
                  <a:srgbClr val="000000"/>
                </a:solidFill>
                <a:ea typeface="Roboto Thin"/>
                <a:cs typeface="Roboto Thin"/>
              </a:rPr>
              <a:t>with</a:t>
            </a:r>
            <a:r>
              <a:rPr lang="de-DE" sz="2000" b="0" i="0" u="none" strike="noStrike" dirty="0">
                <a:solidFill>
                  <a:srgbClr val="000000"/>
                </a:solidFill>
                <a:ea typeface="Roboto Thin"/>
                <a:cs typeface="Roboto Thin"/>
              </a:rPr>
              <a:t> </a:t>
            </a:r>
            <a:r>
              <a:rPr lang="de-DE" sz="2000" b="0" i="0" u="none" strike="noStrike" dirty="0" err="1">
                <a:solidFill>
                  <a:srgbClr val="000000"/>
                </a:solidFill>
                <a:ea typeface="Roboto Thin"/>
                <a:cs typeface="Roboto Thin"/>
              </a:rPr>
              <a:t>disabilities</a:t>
            </a:r>
            <a:r>
              <a:rPr lang="de-DE" sz="2000" b="0" i="0" u="none" strike="noStrike" dirty="0">
                <a:solidFill>
                  <a:srgbClr val="000000"/>
                </a:solidFill>
                <a:ea typeface="Roboto Thin"/>
                <a:cs typeface="Roboto Thin"/>
              </a:rPr>
              <a:t/>
            </a:r>
            <a:br>
              <a:rPr lang="de-DE" sz="2000" b="0" i="0" u="none" strike="noStrike" dirty="0">
                <a:solidFill>
                  <a:srgbClr val="000000"/>
                </a:solidFill>
                <a:ea typeface="Roboto Thin"/>
                <a:cs typeface="Roboto Thin"/>
              </a:rPr>
            </a:br>
            <a:endParaRPr lang="de-DE" sz="2000" b="0" i="0" u="none" strike="noStrike" dirty="0">
              <a:solidFill>
                <a:srgbClr val="000000"/>
              </a:solidFill>
              <a:ea typeface="Roboto Thin"/>
              <a:cs typeface="Roboto Thin"/>
            </a:endParaRPr>
          </a:p>
          <a:p>
            <a:pPr>
              <a:defRPr/>
            </a:pPr>
            <a:r>
              <a:rPr lang="de-DE" sz="2000" b="0" i="0" u="none" strike="noStrike" dirty="0" err="1">
                <a:solidFill>
                  <a:srgbClr val="000000"/>
                </a:solidFill>
                <a:ea typeface="Roboto Thin"/>
                <a:cs typeface="Roboto Thin"/>
              </a:rPr>
              <a:t>Make</a:t>
            </a:r>
            <a:r>
              <a:rPr lang="de-DE" sz="2000" b="0" i="0" u="none" strike="noStrike" dirty="0">
                <a:solidFill>
                  <a:srgbClr val="000000"/>
                </a:solidFill>
                <a:ea typeface="Roboto Thin"/>
                <a:cs typeface="Roboto Thin"/>
              </a:rPr>
              <a:t> </a:t>
            </a:r>
            <a:r>
              <a:rPr lang="de-DE" sz="2000" b="0" i="0" u="none" strike="noStrike" dirty="0" err="1">
                <a:solidFill>
                  <a:srgbClr val="000000"/>
                </a:solidFill>
                <a:ea typeface="Roboto Thin"/>
                <a:cs typeface="Roboto Thin"/>
              </a:rPr>
              <a:t>sure</a:t>
            </a:r>
            <a:r>
              <a:rPr lang="de-DE" sz="2000" b="0" i="0" u="none" strike="noStrike" dirty="0">
                <a:solidFill>
                  <a:srgbClr val="000000"/>
                </a:solidFill>
                <a:ea typeface="Roboto Thin"/>
                <a:cs typeface="Roboto Thin"/>
              </a:rPr>
              <a:t> </a:t>
            </a:r>
            <a:r>
              <a:rPr lang="de-DE" sz="2000" b="0" i="0" u="none" strike="noStrike" dirty="0" err="1">
                <a:solidFill>
                  <a:srgbClr val="000000"/>
                </a:solidFill>
                <a:ea typeface="Roboto Thin"/>
                <a:cs typeface="Roboto Thin"/>
              </a:rPr>
              <a:t>no</a:t>
            </a:r>
            <a:r>
              <a:rPr lang="de-DE" sz="2000" b="0" i="0" u="none" strike="noStrike" dirty="0">
                <a:solidFill>
                  <a:srgbClr val="000000"/>
                </a:solidFill>
                <a:ea typeface="Roboto Thin"/>
                <a:cs typeface="Roboto Thin"/>
              </a:rPr>
              <a:t> EU </a:t>
            </a:r>
            <a:r>
              <a:rPr lang="de-DE" sz="2000" b="0" i="0" u="none" strike="noStrike" dirty="0" err="1">
                <a:solidFill>
                  <a:srgbClr val="000000"/>
                </a:solidFill>
                <a:ea typeface="Roboto Thin"/>
                <a:cs typeface="Roboto Thin"/>
              </a:rPr>
              <a:t>money</a:t>
            </a:r>
            <a:r>
              <a:rPr lang="de-DE" sz="2000" b="0" i="0" u="none" strike="noStrike" dirty="0">
                <a:solidFill>
                  <a:srgbClr val="000000"/>
                </a:solidFill>
                <a:ea typeface="Roboto Thin"/>
                <a:cs typeface="Roboto Thin"/>
              </a:rPr>
              <a:t> </a:t>
            </a:r>
            <a:r>
              <a:rPr lang="de-DE" sz="2000" b="0" i="0" u="none" strike="noStrike" dirty="0" err="1">
                <a:solidFill>
                  <a:srgbClr val="000000"/>
                </a:solidFill>
                <a:ea typeface="Roboto Thin"/>
                <a:cs typeface="Roboto Thin"/>
              </a:rPr>
              <a:t>goes</a:t>
            </a:r>
            <a:r>
              <a:rPr lang="de-DE" sz="2000" b="0" i="0" u="none" strike="noStrike" dirty="0">
                <a:solidFill>
                  <a:srgbClr val="000000"/>
                </a:solidFill>
                <a:ea typeface="Roboto Thin"/>
                <a:cs typeface="Roboto Thin"/>
              </a:rPr>
              <a:t> </a:t>
            </a:r>
            <a:r>
              <a:rPr lang="de-DE" sz="2000" b="0" i="0" u="none" strike="noStrike" dirty="0" err="1">
                <a:solidFill>
                  <a:srgbClr val="000000"/>
                </a:solidFill>
                <a:ea typeface="Roboto Thin"/>
                <a:cs typeface="Roboto Thin"/>
              </a:rPr>
              <a:t>to</a:t>
            </a:r>
            <a:r>
              <a:rPr lang="de-DE" sz="2000" b="0" i="0" u="none" strike="noStrike" dirty="0">
                <a:solidFill>
                  <a:srgbClr val="000000"/>
                </a:solidFill>
                <a:ea typeface="Roboto Thin"/>
                <a:cs typeface="Roboto Thin"/>
              </a:rPr>
              <a:t> </a:t>
            </a:r>
            <a:r>
              <a:rPr lang="de-DE" sz="2000" b="0" i="0" u="none" strike="noStrike" dirty="0" err="1">
                <a:solidFill>
                  <a:srgbClr val="000000"/>
                </a:solidFill>
                <a:ea typeface="Roboto Thin"/>
                <a:cs typeface="Roboto Thin"/>
              </a:rPr>
              <a:t>sheltered</a:t>
            </a:r>
            <a:r>
              <a:rPr lang="de-DE" sz="2000" b="0" i="0" u="none" strike="noStrike" dirty="0">
                <a:solidFill>
                  <a:srgbClr val="000000"/>
                </a:solidFill>
                <a:ea typeface="Roboto Thin"/>
                <a:cs typeface="Roboto Thin"/>
              </a:rPr>
              <a:t> </a:t>
            </a:r>
            <a:r>
              <a:rPr lang="de-DE" sz="2000" b="0" i="0" u="none" strike="noStrike" dirty="0" err="1">
                <a:solidFill>
                  <a:srgbClr val="000000"/>
                </a:solidFill>
                <a:ea typeface="Roboto Thin"/>
                <a:cs typeface="Roboto Thin"/>
              </a:rPr>
              <a:t>workshops</a:t>
            </a:r>
            <a:r>
              <a:rPr lang="de-DE" sz="2000" b="0" i="0" u="none" strike="noStrike" dirty="0">
                <a:solidFill>
                  <a:srgbClr val="000000"/>
                </a:solidFill>
                <a:ea typeface="Roboto Thin"/>
                <a:cs typeface="Roboto Thin"/>
              </a:rPr>
              <a:t>: </a:t>
            </a:r>
            <a:br>
              <a:rPr lang="de-DE" sz="2000" b="0" i="0" u="none" strike="noStrike" dirty="0">
                <a:solidFill>
                  <a:srgbClr val="000000"/>
                </a:solidFill>
                <a:ea typeface="Roboto Thin"/>
                <a:cs typeface="Roboto Thin"/>
              </a:rPr>
            </a:br>
            <a:r>
              <a:rPr lang="de-DE" sz="2000" b="0" i="0" u="none" strike="noStrike" dirty="0">
                <a:solidFill>
                  <a:srgbClr val="000000"/>
                </a:solidFill>
                <a:ea typeface="Roboto Thin"/>
                <a:cs typeface="Roboto Thin"/>
              </a:rPr>
              <a:t>(</a:t>
            </a:r>
            <a:r>
              <a:rPr lang="de-DE" sz="2000" b="0" i="0" u="none" strike="noStrike" dirty="0" err="1">
                <a:solidFill>
                  <a:srgbClr val="000000"/>
                </a:solidFill>
                <a:ea typeface="Roboto Thin"/>
                <a:cs typeface="Roboto Thin"/>
              </a:rPr>
              <a:t>evaluation</a:t>
            </a:r>
            <a:r>
              <a:rPr lang="de-DE" sz="2000" dirty="0">
                <a:solidFill>
                  <a:srgbClr val="000000"/>
                </a:solidFill>
                <a:ea typeface="Roboto Thin"/>
                <a:cs typeface="Roboto Thin"/>
              </a:rPr>
              <a:t>/</a:t>
            </a:r>
            <a:r>
              <a:rPr lang="de-DE" sz="2000" dirty="0" err="1">
                <a:solidFill>
                  <a:srgbClr val="000000"/>
                </a:solidFill>
                <a:ea typeface="Roboto Thin"/>
                <a:cs typeface="Roboto Thin"/>
              </a:rPr>
              <a:t>revision</a:t>
            </a:r>
            <a:r>
              <a:rPr lang="de-DE" sz="2000" dirty="0">
                <a:solidFill>
                  <a:srgbClr val="000000"/>
                </a:solidFill>
                <a:ea typeface="Roboto Thin"/>
                <a:cs typeface="Roboto Thin"/>
              </a:rPr>
              <a:t> </a:t>
            </a:r>
            <a:r>
              <a:rPr lang="de-DE" sz="2000" b="0" i="0" u="none" strike="noStrike" dirty="0" err="1">
                <a:solidFill>
                  <a:srgbClr val="000000"/>
                </a:solidFill>
                <a:ea typeface="Roboto Thin"/>
                <a:cs typeface="Roboto Thin"/>
              </a:rPr>
              <a:t>of</a:t>
            </a:r>
            <a:r>
              <a:rPr lang="de-DE" sz="2000" b="0" i="0" u="none" strike="noStrike" dirty="0">
                <a:solidFill>
                  <a:srgbClr val="000000"/>
                </a:solidFill>
                <a:ea typeface="Roboto Thin"/>
                <a:cs typeface="Roboto Thin"/>
              </a:rPr>
              <a:t> </a:t>
            </a:r>
            <a:r>
              <a:rPr lang="de-DE" sz="2000" b="0" i="0" u="none" strike="noStrike" dirty="0" err="1">
                <a:solidFill>
                  <a:srgbClr val="000000"/>
                </a:solidFill>
                <a:ea typeface="Roboto Thin"/>
                <a:cs typeface="Roboto Thin"/>
              </a:rPr>
              <a:t>the</a:t>
            </a:r>
            <a:r>
              <a:rPr lang="de-DE" sz="2000" b="0" i="0" u="none" strike="noStrike" dirty="0">
                <a:solidFill>
                  <a:srgbClr val="000000"/>
                </a:solidFill>
                <a:ea typeface="Roboto Thin"/>
                <a:cs typeface="Roboto Thin"/>
              </a:rPr>
              <a:t> </a:t>
            </a:r>
            <a:r>
              <a:rPr lang="de-DE" sz="2000" b="1" i="0" u="none" strike="noStrike" dirty="0" err="1">
                <a:solidFill>
                  <a:srgbClr val="000000"/>
                </a:solidFill>
                <a:ea typeface="Roboto Thin"/>
                <a:cs typeface="Roboto Thin"/>
              </a:rPr>
              <a:t>public</a:t>
            </a:r>
            <a:r>
              <a:rPr lang="de-DE" sz="2000" b="1" i="0" u="none" strike="noStrike" dirty="0">
                <a:solidFill>
                  <a:srgbClr val="000000"/>
                </a:solidFill>
                <a:ea typeface="Roboto Thin"/>
                <a:cs typeface="Roboto Thin"/>
              </a:rPr>
              <a:t> </a:t>
            </a:r>
            <a:r>
              <a:rPr lang="de-DE" sz="2000" b="1" i="0" u="none" strike="noStrike" dirty="0" err="1">
                <a:solidFill>
                  <a:srgbClr val="000000"/>
                </a:solidFill>
                <a:ea typeface="Roboto Thin"/>
                <a:cs typeface="Roboto Thin"/>
              </a:rPr>
              <a:t>procurement</a:t>
            </a:r>
            <a:r>
              <a:rPr lang="de-DE" sz="2000" b="1" i="0" u="none" strike="noStrike" dirty="0">
                <a:solidFill>
                  <a:srgbClr val="000000"/>
                </a:solidFill>
                <a:ea typeface="Roboto Thin"/>
                <a:cs typeface="Roboto Thin"/>
              </a:rPr>
              <a:t> </a:t>
            </a:r>
            <a:r>
              <a:rPr lang="de-DE" sz="2000" b="0" i="0" u="none" strike="noStrike" dirty="0" err="1">
                <a:solidFill>
                  <a:srgbClr val="000000"/>
                </a:solidFill>
                <a:ea typeface="Roboto Thin"/>
                <a:cs typeface="Roboto Thin"/>
              </a:rPr>
              <a:t>directive</a:t>
            </a:r>
            <a:r>
              <a:rPr lang="de-DE" sz="2000" dirty="0">
                <a:solidFill>
                  <a:srgbClr val="000000"/>
                </a:solidFill>
                <a:ea typeface="Roboto Thin"/>
                <a:cs typeface="Roboto Thin"/>
              </a:rPr>
              <a:t>)</a:t>
            </a:r>
            <a:r>
              <a:rPr lang="en-GB" sz="2000" dirty="0"/>
              <a:t/>
            </a:r>
            <a:br>
              <a:rPr lang="en-GB" sz="2000" dirty="0"/>
            </a:br>
            <a:r>
              <a:rPr lang="en-GB" sz="2000" dirty="0"/>
              <a:t/>
            </a:r>
            <a:br>
              <a:rPr lang="en-GB" sz="2000" dirty="0"/>
            </a:br>
            <a:endParaRPr lang="en-GB" sz="2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1195A9E4-2CE9-4E32-BE85-7C32F0F78A6D}" type="slidenum">
              <a:rPr lang="en-GB"/>
              <a:t>5</a:t>
            </a:fld>
            <a:endParaRPr lang="en-GB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</TotalTime>
  <Words>605</Words>
  <Application>Microsoft Office PowerPoint</Application>
  <DocSecurity>0</DocSecurity>
  <PresentationFormat>Widescreen</PresentationFormat>
  <Paragraphs>44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Calibri</vt:lpstr>
      <vt:lpstr>Calibri Light</vt:lpstr>
      <vt:lpstr>Roboto</vt:lpstr>
      <vt:lpstr>ROBOTO THIN</vt:lpstr>
      <vt:lpstr>ROBOTO THIN</vt:lpstr>
      <vt:lpstr>Office Theme</vt:lpstr>
      <vt:lpstr>New solutions for the sheltered workshop system </vt:lpstr>
      <vt:lpstr>About me</vt:lpstr>
      <vt:lpstr>Where we stand in the EU </vt:lpstr>
      <vt:lpstr>Opinion of the UN and the EP is clear</vt:lpstr>
      <vt:lpstr>What we need on EU level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Katerina Stanton Balazs</dc:creator>
  <cp:keywords/>
  <dc:description/>
  <cp:lastModifiedBy>GUTIÉRREZ SILVA Cindy</cp:lastModifiedBy>
  <cp:revision>19</cp:revision>
  <dcterms:created xsi:type="dcterms:W3CDTF">2022-12-05T13:52:15Z</dcterms:created>
  <dcterms:modified xsi:type="dcterms:W3CDTF">2025-03-03T10:38:26Z</dcterms:modified>
  <cp:category/>
  <dc:identifier/>
  <cp:contentStatus/>
  <dc:language/>
  <cp:version/>
</cp:coreProperties>
</file>