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Roboto" panose="020000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UEbVFIa2JPsZTZX80MeRE/Pqo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77" autoAdjust="0"/>
  </p:normalViewPr>
  <p:slideViewPr>
    <p:cSldViewPr snapToGrid="0">
      <p:cViewPr varScale="1">
        <p:scale>
          <a:sx n="68" d="100"/>
          <a:sy n="68" d="100"/>
        </p:scale>
        <p:origin x="13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Beppu</a:t>
            </a:r>
            <a:r>
              <a:rPr lang="en-US" dirty="0"/>
              <a:t> Inclusive City Initiative </a:t>
            </a:r>
          </a:p>
          <a:p>
            <a:pPr marL="0" lvl="0" indent="0" algn="l" rtl="0">
              <a:spcBef>
                <a:spcPts val="0"/>
              </a:spcBef>
              <a:spcAft>
                <a:spcPts val="0"/>
              </a:spcAft>
              <a:buNone/>
            </a:pPr>
            <a:endParaRPr lang="en-US" dirty="0"/>
          </a:p>
          <a:p>
            <a:pPr marL="0" lvl="0" indent="0" algn="l" rtl="0">
              <a:lnSpc>
                <a:spcPct val="90000"/>
              </a:lnSpc>
              <a:spcBef>
                <a:spcPts val="0"/>
              </a:spcBef>
              <a:spcAft>
                <a:spcPts val="0"/>
              </a:spcAft>
              <a:buClr>
                <a:schemeClr val="dk1"/>
              </a:buClr>
              <a:buSzPts val="2400"/>
              <a:buNone/>
            </a:pPr>
            <a:r>
              <a:rPr lang="en-US" altLang="ja-JP" dirty="0"/>
              <a:t>Makoto</a:t>
            </a:r>
            <a:r>
              <a:rPr lang="en-US" altLang="ja-JP" dirty="0">
                <a:latin typeface="Roboto"/>
                <a:ea typeface="Roboto"/>
                <a:cs typeface="Roboto"/>
                <a:sym typeface="Roboto"/>
              </a:rPr>
              <a:t>, Wada</a:t>
            </a:r>
            <a:endParaRPr lang="en-US" altLang="ja-JP" dirty="0"/>
          </a:p>
          <a:p>
            <a:pPr marL="0" lvl="0" indent="0" algn="l" rtl="0">
              <a:lnSpc>
                <a:spcPct val="90000"/>
              </a:lnSpc>
              <a:spcBef>
                <a:spcPts val="1000"/>
              </a:spcBef>
              <a:spcAft>
                <a:spcPts val="0"/>
              </a:spcAft>
              <a:buClr>
                <a:schemeClr val="dk1"/>
              </a:buClr>
              <a:buSzPts val="2400"/>
              <a:buNone/>
            </a:pPr>
            <a:r>
              <a:rPr lang="en-US" altLang="ja-JP" dirty="0"/>
              <a:t>The Nippon Foundation </a:t>
            </a:r>
            <a:endParaRPr lang="en-US" altLang="ja-JP" dirty="0">
              <a:latin typeface="Roboto"/>
              <a:ea typeface="Roboto"/>
              <a:cs typeface="Roboto"/>
              <a:sym typeface="Roboto"/>
            </a:endParaRPr>
          </a:p>
          <a:p>
            <a:pPr marL="0" lvl="0" indent="0" algn="l" rtl="0">
              <a:lnSpc>
                <a:spcPct val="90000"/>
              </a:lnSpc>
              <a:spcBef>
                <a:spcPts val="1000"/>
              </a:spcBef>
              <a:spcAft>
                <a:spcPts val="0"/>
              </a:spcAft>
              <a:buClr>
                <a:schemeClr val="dk1"/>
              </a:buClr>
              <a:buSzPts val="2400"/>
              <a:buNone/>
            </a:pPr>
            <a:r>
              <a:rPr lang="en-US" altLang="ja-JP" dirty="0"/>
              <a:t>Japan</a:t>
            </a:r>
            <a:endParaRPr lang="en-US" altLang="ja-JP" dirty="0">
              <a:latin typeface="Roboto"/>
              <a:ea typeface="Roboto"/>
              <a:cs typeface="Roboto"/>
              <a:sym typeface="Roboto"/>
            </a:endParaRPr>
          </a:p>
          <a:p>
            <a:pPr marL="0" lvl="0" indent="0" algn="l" rtl="0">
              <a:lnSpc>
                <a:spcPct val="90000"/>
              </a:lnSpc>
              <a:spcBef>
                <a:spcPts val="1000"/>
              </a:spcBef>
              <a:spcAft>
                <a:spcPts val="0"/>
              </a:spcAft>
              <a:buClr>
                <a:schemeClr val="dk1"/>
              </a:buClr>
              <a:buSzPts val="2400"/>
              <a:buNone/>
            </a:pPr>
            <a:r>
              <a:rPr lang="en-US" altLang="ja-JP" dirty="0"/>
              <a:t>Champions of Inclusive Spaces</a:t>
            </a:r>
            <a:endParaRPr lang="en-US" altLang="ja-JP" dirty="0">
              <a:latin typeface="Roboto"/>
              <a:ea typeface="Roboto"/>
              <a:cs typeface="Roboto"/>
              <a:sym typeface="Roboto"/>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a:t>Wednesday 5 March, 12:00 - 13:00</a:t>
            </a:r>
          </a:p>
          <a:p>
            <a:pPr marL="0" lvl="0" indent="0" algn="l" rtl="0">
              <a:spcBef>
                <a:spcPts val="0"/>
              </a:spcBef>
              <a:spcAft>
                <a:spcPts val="0"/>
              </a:spcAft>
              <a:buNone/>
            </a:pPr>
            <a:endParaRPr dirty="0"/>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ja-JP" dirty="0"/>
              <a:t>Outline of this Initiative:</a:t>
            </a:r>
            <a:endParaRPr dirty="0"/>
          </a:p>
          <a:p>
            <a:pPr marL="457200" lvl="0" indent="-317500" algn="l" rtl="0">
              <a:spcBef>
                <a:spcPts val="0"/>
              </a:spcBef>
              <a:spcAft>
                <a:spcPts val="0"/>
              </a:spcAft>
              <a:buSzPts val="1400"/>
              <a:buChar char="●"/>
            </a:pPr>
            <a:r>
              <a:rPr lang="ja-JP" dirty="0"/>
              <a:t>The Nippon Foundation will implement </a:t>
            </a:r>
            <a:r>
              <a:rPr lang="en-US" altLang="ja-JP" dirty="0"/>
              <a:t>“</a:t>
            </a:r>
            <a:r>
              <a:rPr lang="ja-JP" dirty="0"/>
              <a:t>a model case</a:t>
            </a:r>
            <a:r>
              <a:rPr lang="en-US" altLang="ja-JP" dirty="0"/>
              <a:t> project”</a:t>
            </a:r>
            <a:r>
              <a:rPr lang="ja-JP" dirty="0"/>
              <a:t> in Beppu City.</a:t>
            </a:r>
            <a:endParaRPr dirty="0"/>
          </a:p>
          <a:p>
            <a:pPr marL="457200" lvl="0" indent="-317500" algn="l" rtl="0">
              <a:spcBef>
                <a:spcPts val="0"/>
              </a:spcBef>
              <a:spcAft>
                <a:spcPts val="0"/>
              </a:spcAft>
              <a:buSzPts val="1400"/>
              <a:buChar char="●"/>
            </a:pPr>
            <a:r>
              <a:rPr lang="en-US" altLang="ja-JP" dirty="0"/>
              <a:t>S</a:t>
            </a:r>
            <a:r>
              <a:rPr lang="ja-JP" dirty="0"/>
              <a:t>ocial advancement of people with disabilities and disseminate them domestically and internationally.</a:t>
            </a:r>
            <a:endParaRPr dirty="0"/>
          </a:p>
          <a:p>
            <a:pPr marL="457200" lvl="0" indent="-317500" algn="l" rtl="0">
              <a:spcBef>
                <a:spcPts val="0"/>
              </a:spcBef>
              <a:spcAft>
                <a:spcPts val="0"/>
              </a:spcAft>
              <a:buSzPts val="1400"/>
              <a:buChar char="●"/>
            </a:pPr>
            <a:r>
              <a:rPr lang="ja-JP" dirty="0"/>
              <a:t>The project will not be a project for individual persons with disabilities or a single organization, but will create a model case that many people can use as a reference.</a:t>
            </a:r>
            <a:endParaRPr dirty="0"/>
          </a:p>
          <a:p>
            <a:pPr marL="0" lvl="0" indent="0" algn="l" rtl="0">
              <a:spcBef>
                <a:spcPts val="0"/>
              </a:spcBef>
              <a:spcAft>
                <a:spcPts val="0"/>
              </a:spcAft>
              <a:buNone/>
            </a:pPr>
            <a:endParaRPr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dirty="0"/>
              <a:t>Beppu is located in the south of the Japanese archipelago and is famous in Japan for its hot springs. Although the population is about 100,000, the number of tourists is estimated to be 7 million, and recently there have been many foreign tourists.</a:t>
            </a:r>
            <a:endParaRPr dirty="0"/>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ja-JP" dirty="0"/>
              <a:t>Beppu City is famous not only as a tourist destination, but also as a welfare city. A social welfare corporation in Beppu has invested in subsidiaries of Honda and Sony, and they work for the same </a:t>
            </a:r>
            <a:r>
              <a:rPr lang="en-US" altLang="ja-JP" dirty="0"/>
              <a:t>payment</a:t>
            </a:r>
            <a:r>
              <a:rPr lang="ja-JP" dirty="0"/>
              <a:t> as able-bodied people. The companies provide equipment for the differently abled. Although the percentage of disabled people in Beppu City is not large, my impression is that I often see wheelchairs and disabled people in town. Accordingly, the company is enthusiastically providing training for city employees.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ja-JP" dirty="0"/>
              <a:t>In Beppu City, there is no problem at all for people with disabilities to enter restaurants and other facilities. As shown in the photo, the hot springs are also designed so that wheelchair users can bathe in them. There is also a map created by people with disabilities. The disabled themselves are promoting tourism, and have created a website with barrier-free tourism information.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sz="1100" dirty="0"/>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ja-JP" dirty="0"/>
              <a:t>What will we do with this initiative?</a:t>
            </a:r>
            <a:endParaRPr dirty="0"/>
          </a:p>
          <a:p>
            <a:pPr marL="0" lvl="0" indent="0" algn="l" rtl="0">
              <a:spcBef>
                <a:spcPts val="0"/>
              </a:spcBef>
              <a:spcAft>
                <a:spcPts val="0"/>
              </a:spcAft>
              <a:buClr>
                <a:schemeClr val="dk1"/>
              </a:buClr>
              <a:buSzPts val="1100"/>
              <a:buFont typeface="Arial"/>
              <a:buNone/>
            </a:pPr>
            <a:r>
              <a:rPr lang="ja-JP" dirty="0"/>
              <a:t>We are looking at several projects: universal tourism, barrier-free transportation, analysis, etc.</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ja-JP" dirty="0"/>
              <a:t>What are the goals?</a:t>
            </a:r>
            <a:endParaRPr lang="en-US" altLang="ja-JP" dirty="0"/>
          </a:p>
          <a:p>
            <a:pPr marL="0" lvl="0" indent="0" algn="l" rtl="0">
              <a:spcBef>
                <a:spcPts val="0"/>
              </a:spcBef>
              <a:spcAft>
                <a:spcPts val="0"/>
              </a:spcAft>
              <a:buClr>
                <a:schemeClr val="dk1"/>
              </a:buClr>
              <a:buSzPts val="1100"/>
              <a:buFont typeface="Arial"/>
              <a:buNone/>
            </a:pPr>
            <a:r>
              <a:rPr lang="en-US" altLang="ja-JP" dirty="0"/>
              <a:t>T</a:t>
            </a:r>
            <a:r>
              <a:rPr lang="ja-JP" dirty="0"/>
              <a:t>he goal is to create a model. We will verify the projects and publish the results. We want other organizations and governments to use the results of our projects to create a more inclusive world.</a:t>
            </a:r>
            <a:endParaRPr dirty="0"/>
          </a:p>
          <a:p>
            <a:pPr marL="0" lvl="0" indent="0" algn="l" rtl="0">
              <a:spcBef>
                <a:spcPts val="0"/>
              </a:spcBef>
              <a:spcAft>
                <a:spcPts val="0"/>
              </a:spcAft>
              <a:buNone/>
            </a:pPr>
            <a:endParaRPr dirty="0"/>
          </a:p>
        </p:txBody>
      </p:sp>
      <p:sp>
        <p:nvSpPr>
          <p:cNvPr id="144" name="Google Shape;14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ja-JP" dirty="0"/>
              <a:t>Why does the Nippon Foundation do this?</a:t>
            </a:r>
            <a:endParaRPr dirty="0"/>
          </a:p>
          <a:p>
            <a:pPr marL="0" lvl="0" indent="0" algn="l" rtl="0">
              <a:spcBef>
                <a:spcPts val="0"/>
              </a:spcBef>
              <a:spcAft>
                <a:spcPts val="0"/>
              </a:spcAft>
              <a:buClr>
                <a:schemeClr val="dk1"/>
              </a:buClr>
              <a:buSzPts val="1100"/>
              <a:buFont typeface="Arial"/>
              <a:buNone/>
            </a:pPr>
            <a:r>
              <a:rPr lang="en-US" altLang="ja-JP" dirty="0"/>
              <a:t>W</a:t>
            </a:r>
            <a:r>
              <a:rPr lang="ja-JP" dirty="0"/>
              <a:t>e would like to present this project as a good example from Japan.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ja-JP" dirty="0"/>
              <a:t>The Nippon Foundation is a grant-making organization, but there are things we can do with limited resources. By communicating a model, we hope that people will follow it and create a better inclusive society. </a:t>
            </a:r>
            <a:endParaRPr dirty="0"/>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ja-JP" dirty="0"/>
              <a:t>What we expect from you</a:t>
            </a:r>
            <a:endParaRPr dirty="0"/>
          </a:p>
          <a:p>
            <a:pPr marL="0" lvl="0" indent="0" algn="l" rtl="0">
              <a:spcBef>
                <a:spcPts val="0"/>
              </a:spcBef>
              <a:spcAft>
                <a:spcPts val="0"/>
              </a:spcAft>
              <a:buClr>
                <a:schemeClr val="dk1"/>
              </a:buClr>
              <a:buSzPts val="1100"/>
              <a:buFont typeface="Arial"/>
              <a:buNone/>
            </a:pPr>
            <a:endParaRPr dirty="0"/>
          </a:p>
          <a:p>
            <a:pPr marL="457200" lvl="0" indent="-317500" algn="l" rtl="0">
              <a:spcBef>
                <a:spcPts val="0"/>
              </a:spcBef>
              <a:spcAft>
                <a:spcPts val="0"/>
              </a:spcAft>
              <a:buSzPts val="1400"/>
              <a:buChar char="●"/>
            </a:pPr>
            <a:r>
              <a:rPr lang="ja-JP" dirty="0"/>
              <a:t> </a:t>
            </a:r>
            <a:r>
              <a:rPr lang="en-US" altLang="ja-JP" dirty="0"/>
              <a:t>Please</a:t>
            </a:r>
            <a:r>
              <a:rPr lang="en-US" altLang="ja-JP" baseline="0" dirty="0"/>
              <a:t> come to </a:t>
            </a:r>
            <a:r>
              <a:rPr lang="en-US" altLang="ja-JP" baseline="0" dirty="0" err="1"/>
              <a:t>Beppu</a:t>
            </a:r>
            <a:r>
              <a:rPr lang="en-US" altLang="ja-JP" baseline="0" dirty="0"/>
              <a:t>, and w</a:t>
            </a:r>
            <a:r>
              <a:rPr lang="ja-JP" dirty="0"/>
              <a:t>e want others to tell us about the good and the bad.</a:t>
            </a:r>
            <a:endParaRPr dirty="0"/>
          </a:p>
          <a:p>
            <a:pPr marL="457200" lvl="0" indent="-317500" algn="l" rtl="0">
              <a:spcBef>
                <a:spcPts val="0"/>
              </a:spcBef>
              <a:spcAft>
                <a:spcPts val="0"/>
              </a:spcAft>
              <a:buSzPts val="1400"/>
              <a:buChar char="●"/>
            </a:pPr>
            <a:r>
              <a:rPr lang="ja-JP" dirty="0"/>
              <a:t>Please let us know if there are any points or techniques that you think you could be involved in this project.</a:t>
            </a:r>
            <a:endParaRPr dirty="0"/>
          </a:p>
          <a:p>
            <a:pPr marL="457200" lvl="0" indent="-317500" algn="l" rtl="0">
              <a:spcBef>
                <a:spcPts val="0"/>
              </a:spcBef>
              <a:spcAft>
                <a:spcPts val="0"/>
              </a:spcAft>
              <a:buSzPts val="1400"/>
              <a:buChar char="●"/>
            </a:pPr>
            <a:r>
              <a:rPr lang="ja-JP" dirty="0"/>
              <a:t>We would like to know where we can present other reference areas and Beppu projects to the public. I want this project to be communicated more and more so that more people can understand it and use it as a model. Such opportunities are what I am seeking.</a:t>
            </a:r>
            <a:endParaRPr dirty="0"/>
          </a:p>
          <a:p>
            <a:pPr marL="0" lvl="0" indent="0" algn="l" rtl="0">
              <a:spcBef>
                <a:spcPts val="0"/>
              </a:spcBef>
              <a:spcAft>
                <a:spcPts val="0"/>
              </a:spcAft>
              <a:buNone/>
            </a:pPr>
            <a:endParaRPr dirty="0"/>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19" name="Google Shape;19;p1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20" name="Google Shape;20;p10"/>
          <p:cNvSpPr txBox="1"/>
          <p:nvPr/>
        </p:nvSpPr>
        <p:spPr>
          <a:xfrm>
            <a:off x="393290" y="276328"/>
            <a:ext cx="833989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0" i="0" u="none" strike="noStrike" cap="none">
                <a:solidFill>
                  <a:srgbClr val="2B882E"/>
                </a:solidFill>
                <a:latin typeface="Arial"/>
                <a:ea typeface="Arial"/>
                <a:cs typeface="Arial"/>
                <a:sym typeface="Arial"/>
              </a:rPr>
              <a:t>Zero Project Conference 2025 (#ZeroCon25)</a:t>
            </a:r>
            <a:endParaRPr sz="3200" b="0">
              <a:solidFill>
                <a:srgbClr val="2B882E"/>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86" name="Google Shape;86;p1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92" name="Google Shape;92;p2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27" name="Google Shape;27;p1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34" name="Google Shape;34;p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42" name="Google Shape;42;p1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52" name="Google Shape;52;p1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58" name="Google Shape;58;p1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63" name="Google Shape;63;p1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71" name="Google Shape;71;p17"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a:spLocks noGrp="1"/>
          </p:cNvSpPr>
          <p:nvPr>
            <p:ph type="pic" idx="2"/>
          </p:nvPr>
        </p:nvSpPr>
        <p:spPr>
          <a:xfrm>
            <a:off x="5183188" y="987425"/>
            <a:ext cx="6172200" cy="4873625"/>
          </a:xfrm>
          <a:prstGeom prst="rect">
            <a:avLst/>
          </a:prstGeom>
          <a:noFill/>
          <a:ln>
            <a:noFill/>
          </a:ln>
        </p:spPr>
      </p:sp>
      <p:sp>
        <p:nvSpPr>
          <p:cNvPr id="75" name="Google Shape;75;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pic>
        <p:nvPicPr>
          <p:cNvPr id="79" name="Google Shape;79;p1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a:buNone/>
              <a:defRPr sz="4400" b="0"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431073" y="1201784"/>
            <a:ext cx="11390812" cy="207306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800"/>
              <a:buFont typeface="Roboto"/>
              <a:buNone/>
            </a:pPr>
            <a:r>
              <a:rPr lang="ja-JP" sz="4800" i="1" dirty="0">
                <a:solidFill>
                  <a:srgbClr val="595959"/>
                </a:solidFill>
              </a:rPr>
              <a:t>Beppu</a:t>
            </a:r>
            <a:r>
              <a:rPr lang="ja-JP" sz="4800" dirty="0">
                <a:solidFill>
                  <a:srgbClr val="595959"/>
                </a:solidFill>
              </a:rPr>
              <a:t> Inclusive City Initiative   </a:t>
            </a:r>
            <a:endParaRPr sz="4800" dirty="0">
              <a:solidFill>
                <a:srgbClr val="595959"/>
              </a:solidFill>
            </a:endParaRPr>
          </a:p>
        </p:txBody>
      </p:sp>
      <p:sp>
        <p:nvSpPr>
          <p:cNvPr id="99" name="Google Shape;99;p1"/>
          <p:cNvSpPr txBox="1">
            <a:spLocks noGrp="1"/>
          </p:cNvSpPr>
          <p:nvPr>
            <p:ph type="subTitle" idx="1"/>
          </p:nvPr>
        </p:nvSpPr>
        <p:spPr>
          <a:xfrm>
            <a:off x="509451" y="3444665"/>
            <a:ext cx="11234057" cy="221155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ja-JP" dirty="0">
                <a:solidFill>
                  <a:srgbClr val="595959"/>
                </a:solidFill>
              </a:rPr>
              <a:t>Makoto</a:t>
            </a:r>
            <a:r>
              <a:rPr lang="ja-JP" dirty="0">
                <a:solidFill>
                  <a:srgbClr val="595959"/>
                </a:solidFill>
                <a:latin typeface="Roboto"/>
                <a:ea typeface="Roboto"/>
                <a:cs typeface="Roboto"/>
                <a:sym typeface="Roboto"/>
              </a:rPr>
              <a:t>, Wada</a:t>
            </a:r>
            <a:endParaRPr dirty="0">
              <a:solidFill>
                <a:srgbClr val="595959"/>
              </a:solidFill>
            </a:endParaRPr>
          </a:p>
          <a:p>
            <a:pPr marL="0" lvl="0" indent="0" algn="ctr" rtl="0">
              <a:lnSpc>
                <a:spcPct val="90000"/>
              </a:lnSpc>
              <a:spcBef>
                <a:spcPts val="1000"/>
              </a:spcBef>
              <a:spcAft>
                <a:spcPts val="0"/>
              </a:spcAft>
              <a:buClr>
                <a:schemeClr val="dk1"/>
              </a:buClr>
              <a:buSzPts val="2400"/>
              <a:buNone/>
            </a:pPr>
            <a:r>
              <a:rPr lang="ja-JP" dirty="0">
                <a:solidFill>
                  <a:srgbClr val="595959"/>
                </a:solidFill>
              </a:rPr>
              <a:t>The Nippon Foundation </a:t>
            </a:r>
            <a:endParaRPr dirty="0">
              <a:solidFill>
                <a:srgbClr val="595959"/>
              </a:solidFill>
              <a:latin typeface="Roboto"/>
              <a:ea typeface="Roboto"/>
              <a:cs typeface="Roboto"/>
              <a:sym typeface="Roboto"/>
            </a:endParaRPr>
          </a:p>
          <a:p>
            <a:pPr marL="0" lvl="0" indent="0" algn="ctr" rtl="0">
              <a:lnSpc>
                <a:spcPct val="90000"/>
              </a:lnSpc>
              <a:spcBef>
                <a:spcPts val="1000"/>
              </a:spcBef>
              <a:spcAft>
                <a:spcPts val="0"/>
              </a:spcAft>
              <a:buClr>
                <a:schemeClr val="dk1"/>
              </a:buClr>
              <a:buSzPts val="2400"/>
              <a:buNone/>
            </a:pPr>
            <a:r>
              <a:rPr lang="ja-JP" dirty="0">
                <a:solidFill>
                  <a:srgbClr val="595959"/>
                </a:solidFill>
              </a:rPr>
              <a:t>Japan</a:t>
            </a:r>
            <a:endParaRPr dirty="0">
              <a:solidFill>
                <a:srgbClr val="595959"/>
              </a:solidFill>
              <a:latin typeface="Roboto"/>
              <a:ea typeface="Roboto"/>
              <a:cs typeface="Roboto"/>
              <a:sym typeface="Roboto"/>
            </a:endParaRPr>
          </a:p>
          <a:p>
            <a:pPr marL="0" lvl="0" indent="0" algn="ctr" rtl="0">
              <a:lnSpc>
                <a:spcPct val="90000"/>
              </a:lnSpc>
              <a:spcBef>
                <a:spcPts val="1000"/>
              </a:spcBef>
              <a:spcAft>
                <a:spcPts val="0"/>
              </a:spcAft>
              <a:buClr>
                <a:schemeClr val="dk1"/>
              </a:buClr>
              <a:buSzPts val="2400"/>
              <a:buNone/>
            </a:pPr>
            <a:r>
              <a:rPr lang="ja-JP" dirty="0">
                <a:solidFill>
                  <a:srgbClr val="595959"/>
                </a:solidFill>
              </a:rPr>
              <a:t>Champions of Inclusive Spaces</a:t>
            </a:r>
            <a:endParaRPr dirty="0">
              <a:solidFill>
                <a:srgbClr val="595959"/>
              </a:solidFill>
              <a:latin typeface="Roboto"/>
              <a:ea typeface="Roboto"/>
              <a:cs typeface="Roboto"/>
              <a:sym typeface="Roboto"/>
            </a:endParaRPr>
          </a:p>
        </p:txBody>
      </p:sp>
      <p:sp>
        <p:nvSpPr>
          <p:cNvPr id="100" name="Google Shape;100;p1"/>
          <p:cNvSpPr txBox="1"/>
          <p:nvPr/>
        </p:nvSpPr>
        <p:spPr>
          <a:xfrm>
            <a:off x="842554" y="5692088"/>
            <a:ext cx="10567851" cy="84682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Roboto"/>
              <a:buNone/>
            </a:pPr>
            <a:r>
              <a:rPr lang="ja-JP" sz="2400" b="1" dirty="0">
                <a:solidFill>
                  <a:srgbClr val="595959"/>
                </a:solidFill>
                <a:latin typeface="Roboto"/>
                <a:ea typeface="Roboto"/>
                <a:cs typeface="Roboto"/>
                <a:sym typeface="Roboto"/>
              </a:rPr>
              <a:t>Wednesday 5 March, 12:00 - 13:00</a:t>
            </a:r>
            <a:endParaRPr dirty="0">
              <a:solidFill>
                <a:srgbClr val="595959"/>
              </a:solidFill>
            </a:endParaRPr>
          </a:p>
        </p:txBody>
      </p:sp>
      <p:sp>
        <p:nvSpPr>
          <p:cNvPr id="101" name="Google Shape;10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latin typeface="Roboto"/>
                <a:ea typeface="Roboto"/>
                <a:cs typeface="Roboto"/>
                <a:sym typeface="Roboto"/>
              </a:rPr>
              <a:t>1</a:t>
            </a:fld>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Inclusive City </a:t>
            </a:r>
            <a:r>
              <a:rPr lang="ja-JP" sz="4000" dirty="0">
                <a:solidFill>
                  <a:srgbClr val="595959"/>
                </a:solidFill>
              </a:rPr>
              <a:t>Initiative</a:t>
            </a:r>
            <a:endParaRPr dirty="0">
              <a:solidFill>
                <a:srgbClr val="595959"/>
              </a:solidFill>
            </a:endParaRPr>
          </a:p>
        </p:txBody>
      </p:sp>
      <p:sp>
        <p:nvSpPr>
          <p:cNvPr id="108" name="Google Shape;108;p2"/>
          <p:cNvSpPr txBox="1">
            <a:spLocks noGrp="1"/>
          </p:cNvSpPr>
          <p:nvPr>
            <p:ph type="body" idx="1"/>
          </p:nvPr>
        </p:nvSpPr>
        <p:spPr>
          <a:xfrm>
            <a:off x="723900" y="1418445"/>
            <a:ext cx="10056223" cy="38612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endParaRPr sz="2400" dirty="0">
              <a:solidFill>
                <a:srgbClr val="595959"/>
              </a:solidFill>
            </a:endParaRPr>
          </a:p>
          <a:p>
            <a:pPr marL="0" lvl="0" indent="0" algn="l" rtl="0">
              <a:lnSpc>
                <a:spcPct val="90000"/>
              </a:lnSpc>
              <a:spcBef>
                <a:spcPts val="1000"/>
              </a:spcBef>
              <a:spcAft>
                <a:spcPts val="0"/>
              </a:spcAft>
              <a:buClr>
                <a:schemeClr val="dk1"/>
              </a:buClr>
              <a:buSzPts val="2400"/>
              <a:buNone/>
            </a:pPr>
            <a:r>
              <a:rPr lang="ja-JP" sz="2400" dirty="0">
                <a:solidFill>
                  <a:srgbClr val="595959"/>
                </a:solidFill>
              </a:rPr>
              <a:t>What is this Initiative? </a:t>
            </a:r>
            <a:endParaRPr dirty="0">
              <a:solidFill>
                <a:srgbClr val="595959"/>
              </a:solidFill>
            </a:endParaRPr>
          </a:p>
          <a:p>
            <a:pPr marL="0" lvl="0" indent="0" algn="l" rtl="0">
              <a:lnSpc>
                <a:spcPct val="90000"/>
              </a:lnSpc>
              <a:spcBef>
                <a:spcPts val="1000"/>
              </a:spcBef>
              <a:spcAft>
                <a:spcPts val="0"/>
              </a:spcAft>
              <a:buClr>
                <a:schemeClr val="dk1"/>
              </a:buClr>
              <a:buSzPts val="2400"/>
              <a:buNone/>
            </a:pPr>
            <a:r>
              <a:rPr lang="ja-JP" sz="2400" dirty="0">
                <a:solidFill>
                  <a:srgbClr val="595959"/>
                </a:solidFill>
              </a:rPr>
              <a:t>1.Implementation of “a model case” projects by the Nippon Foundation in </a:t>
            </a:r>
            <a:r>
              <a:rPr lang="ja-JP" sz="2400" i="1" dirty="0">
                <a:solidFill>
                  <a:srgbClr val="595959"/>
                </a:solidFill>
              </a:rPr>
              <a:t>Beppu</a:t>
            </a:r>
            <a:r>
              <a:rPr lang="ja-JP" sz="2400" dirty="0">
                <a:solidFill>
                  <a:srgbClr val="595959"/>
                </a:solidFill>
              </a:rPr>
              <a:t> City</a:t>
            </a:r>
            <a:endParaRPr dirty="0">
              <a:solidFill>
                <a:srgbClr val="595959"/>
              </a:solidFill>
            </a:endParaRPr>
          </a:p>
          <a:p>
            <a:pPr marL="0" lvl="0" indent="0" algn="l" rtl="0">
              <a:lnSpc>
                <a:spcPct val="90000"/>
              </a:lnSpc>
              <a:spcBef>
                <a:spcPts val="1000"/>
              </a:spcBef>
              <a:spcAft>
                <a:spcPts val="0"/>
              </a:spcAft>
              <a:buClr>
                <a:schemeClr val="dk1"/>
              </a:buClr>
              <a:buSzPts val="2400"/>
              <a:buNone/>
            </a:pPr>
            <a:endParaRPr sz="2400" dirty="0">
              <a:solidFill>
                <a:srgbClr val="595959"/>
              </a:solidFill>
            </a:endParaRPr>
          </a:p>
          <a:p>
            <a:pPr marL="0" lvl="0" indent="0" algn="l" rtl="0">
              <a:lnSpc>
                <a:spcPct val="90000"/>
              </a:lnSpc>
              <a:spcBef>
                <a:spcPts val="1000"/>
              </a:spcBef>
              <a:spcAft>
                <a:spcPts val="0"/>
              </a:spcAft>
              <a:buClr>
                <a:schemeClr val="dk1"/>
              </a:buClr>
              <a:buSzPts val="2400"/>
              <a:buNone/>
            </a:pPr>
            <a:r>
              <a:rPr lang="ja-JP" sz="2400" dirty="0">
                <a:solidFill>
                  <a:srgbClr val="595959"/>
                </a:solidFill>
              </a:rPr>
              <a:t>2.Rather than being a project for individual persons with disabilities or an organization, this initiative aims to create “a model case” that can serve as a reference for many.</a:t>
            </a:r>
            <a:endParaRPr sz="2400" dirty="0">
              <a:solidFill>
                <a:srgbClr val="595959"/>
              </a:solidFill>
            </a:endParaRPr>
          </a:p>
          <a:p>
            <a:pPr marL="0" lvl="0" indent="0" algn="l" rtl="0">
              <a:lnSpc>
                <a:spcPct val="90000"/>
              </a:lnSpc>
              <a:spcBef>
                <a:spcPts val="1000"/>
              </a:spcBef>
              <a:spcAft>
                <a:spcPts val="0"/>
              </a:spcAft>
              <a:buClr>
                <a:schemeClr val="dk1"/>
              </a:buClr>
              <a:buSzPts val="2400"/>
              <a:buNone/>
            </a:pPr>
            <a:endParaRPr sz="2400" dirty="0">
              <a:solidFill>
                <a:srgbClr val="595959"/>
              </a:solidFill>
            </a:endParaRPr>
          </a:p>
          <a:p>
            <a:pPr marL="0" lvl="0" indent="0" algn="l" rtl="0">
              <a:lnSpc>
                <a:spcPct val="90000"/>
              </a:lnSpc>
              <a:spcBef>
                <a:spcPts val="1000"/>
              </a:spcBef>
              <a:spcAft>
                <a:spcPts val="0"/>
              </a:spcAft>
              <a:buClr>
                <a:schemeClr val="dk1"/>
              </a:buClr>
              <a:buSzPts val="2400"/>
              <a:buNone/>
            </a:pPr>
            <a:r>
              <a:rPr lang="ja-JP" sz="2400" dirty="0">
                <a:solidFill>
                  <a:srgbClr val="595959"/>
                </a:solidFill>
              </a:rPr>
              <a:t>3.“A model case” for the social inclusion of people with disabilities will be shared both domestically and internationally.</a:t>
            </a:r>
            <a:endParaRPr dirty="0">
              <a:solidFill>
                <a:srgbClr val="595959"/>
              </a:solidFill>
            </a:endParaRPr>
          </a:p>
          <a:p>
            <a:pPr marL="0" lvl="0" indent="0" algn="l" rtl="0">
              <a:lnSpc>
                <a:spcPct val="90000"/>
              </a:lnSpc>
              <a:spcBef>
                <a:spcPts val="1000"/>
              </a:spcBef>
              <a:spcAft>
                <a:spcPts val="0"/>
              </a:spcAft>
              <a:buClr>
                <a:schemeClr val="dk1"/>
              </a:buClr>
              <a:buSzPts val="2400"/>
              <a:buNone/>
            </a:pPr>
            <a:endParaRPr sz="2400" dirty="0">
              <a:solidFill>
                <a:srgbClr val="595959"/>
              </a:solidFill>
            </a:endParaRPr>
          </a:p>
        </p:txBody>
      </p:sp>
      <p:sp>
        <p:nvSpPr>
          <p:cNvPr id="109" name="Google Shape;109;p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2</a:t>
            </a:fld>
            <a:endParaRPr/>
          </a:p>
        </p:txBody>
      </p:sp>
      <p:sp>
        <p:nvSpPr>
          <p:cNvPr id="110" name="Google Shape;110;p2">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City 1</a:t>
            </a:r>
            <a:endParaRPr dirty="0">
              <a:solidFill>
                <a:srgbClr val="595959"/>
              </a:solidFill>
            </a:endParaRPr>
          </a:p>
        </p:txBody>
      </p:sp>
      <p:sp>
        <p:nvSpPr>
          <p:cNvPr id="117" name="Google Shape;117;p3">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3</a:t>
            </a:fld>
            <a:endParaRPr/>
          </a:p>
        </p:txBody>
      </p:sp>
      <p:pic>
        <p:nvPicPr>
          <p:cNvPr id="118" name="Google Shape;118;p3" descr="Map of Japan with Beppu City marked in red." title="Map"/>
          <p:cNvPicPr preferRelativeResize="0"/>
          <p:nvPr/>
        </p:nvPicPr>
        <p:blipFill rotWithShape="1">
          <a:blip r:embed="rId3">
            <a:alphaModFix/>
          </a:blip>
          <a:srcRect/>
          <a:stretch/>
        </p:blipFill>
        <p:spPr>
          <a:xfrm>
            <a:off x="991302" y="1547607"/>
            <a:ext cx="4194412" cy="4499238"/>
          </a:xfrm>
          <a:prstGeom prst="rect">
            <a:avLst/>
          </a:prstGeom>
          <a:noFill/>
          <a:ln>
            <a:noFill/>
          </a:ln>
        </p:spPr>
      </p:pic>
      <p:pic>
        <p:nvPicPr>
          <p:cNvPr id="119" name="Google Shape;119;p3" descr="Photo of an open-air bath in Beppu." title="Photo"/>
          <p:cNvPicPr preferRelativeResize="0">
            <a:picLocks noGrp="1"/>
          </p:cNvPicPr>
          <p:nvPr>
            <p:ph type="body" idx="1"/>
          </p:nvPr>
        </p:nvPicPr>
        <p:blipFill rotWithShape="1">
          <a:blip r:embed="rId4">
            <a:alphaModFix/>
          </a:blip>
          <a:srcRect/>
          <a:stretch/>
        </p:blipFill>
        <p:spPr>
          <a:xfrm>
            <a:off x="5517186" y="1547607"/>
            <a:ext cx="5998983" cy="4499238"/>
          </a:xfrm>
          <a:prstGeom prst="rect">
            <a:avLst/>
          </a:prstGeom>
          <a:noFill/>
          <a:ln>
            <a:noFill/>
          </a:ln>
        </p:spPr>
      </p:pic>
      <p:sp>
        <p:nvSpPr>
          <p:cNvPr id="120" name="Google Shape;120;p3">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City 2</a:t>
            </a:r>
            <a:endParaRPr dirty="0">
              <a:solidFill>
                <a:srgbClr val="595959"/>
              </a:solidFill>
            </a:endParaRPr>
          </a:p>
        </p:txBody>
      </p:sp>
      <p:sp>
        <p:nvSpPr>
          <p:cNvPr id="127" name="Google Shape;127;p4">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4</a:t>
            </a:fld>
            <a:endParaRPr/>
          </a:p>
        </p:txBody>
      </p:sp>
      <p:pic>
        <p:nvPicPr>
          <p:cNvPr id="128" name="Google Shape;128;p4" descr="Photo of a person with disabilities in a wheelchair assembling electronic components at a factory." title="Photo"/>
          <p:cNvPicPr preferRelativeResize="0"/>
          <p:nvPr/>
        </p:nvPicPr>
        <p:blipFill rotWithShape="1">
          <a:blip r:embed="rId3">
            <a:alphaModFix/>
          </a:blip>
          <a:srcRect/>
          <a:stretch/>
        </p:blipFill>
        <p:spPr>
          <a:xfrm>
            <a:off x="312289" y="1475239"/>
            <a:ext cx="5296098" cy="3533180"/>
          </a:xfrm>
          <a:prstGeom prst="rect">
            <a:avLst/>
          </a:prstGeom>
          <a:noFill/>
          <a:ln>
            <a:noFill/>
          </a:ln>
        </p:spPr>
      </p:pic>
      <p:pic>
        <p:nvPicPr>
          <p:cNvPr id="129" name="Google Shape;129;p4" descr="Photo&#10;&#10;Photo of a person pushing a person in a wheelchair and walking with a white cane." title="Photo"/>
          <p:cNvPicPr preferRelativeResize="0"/>
          <p:nvPr/>
        </p:nvPicPr>
        <p:blipFill rotWithShape="1">
          <a:blip r:embed="rId4">
            <a:alphaModFix/>
          </a:blip>
          <a:srcRect/>
          <a:stretch/>
        </p:blipFill>
        <p:spPr>
          <a:xfrm>
            <a:off x="6411191" y="1475239"/>
            <a:ext cx="5392881" cy="3595254"/>
          </a:xfrm>
          <a:prstGeom prst="rect">
            <a:avLst/>
          </a:prstGeom>
          <a:noFill/>
          <a:ln>
            <a:noFill/>
          </a:ln>
        </p:spPr>
      </p:pic>
      <p:sp>
        <p:nvSpPr>
          <p:cNvPr id="130" name="Google Shape;130;p4">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City 3</a:t>
            </a:r>
            <a:endParaRPr dirty="0">
              <a:solidFill>
                <a:srgbClr val="595959"/>
              </a:solidFill>
            </a:endParaRPr>
          </a:p>
        </p:txBody>
      </p:sp>
      <p:sp>
        <p:nvSpPr>
          <p:cNvPr id="137" name="Google Shape;137;p5">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5</a:t>
            </a:fld>
            <a:endParaRPr/>
          </a:p>
        </p:txBody>
      </p:sp>
      <p:pic>
        <p:nvPicPr>
          <p:cNvPr id="138" name="Google Shape;138;p5" descr="Photo of a man in a wheelchair gets out of his wheelchair and bathes in a hot spring." title="Photo"/>
          <p:cNvPicPr preferRelativeResize="0"/>
          <p:nvPr/>
        </p:nvPicPr>
        <p:blipFill rotWithShape="1">
          <a:blip r:embed="rId3">
            <a:alphaModFix/>
          </a:blip>
          <a:srcRect/>
          <a:stretch/>
        </p:blipFill>
        <p:spPr>
          <a:xfrm>
            <a:off x="749324" y="1792518"/>
            <a:ext cx="5391011" cy="4043259"/>
          </a:xfrm>
          <a:prstGeom prst="rect">
            <a:avLst/>
          </a:prstGeom>
          <a:noFill/>
          <a:ln>
            <a:noFill/>
          </a:ln>
        </p:spPr>
      </p:pic>
      <p:pic>
        <p:nvPicPr>
          <p:cNvPr id="139" name="Google Shape;139;p5" descr="Screen shot of a website with information on inclusive tourism in Beppu City." title="Screen shot"/>
          <p:cNvPicPr preferRelativeResize="0"/>
          <p:nvPr/>
        </p:nvPicPr>
        <p:blipFill rotWithShape="1">
          <a:blip r:embed="rId4">
            <a:alphaModFix/>
          </a:blip>
          <a:srcRect/>
          <a:stretch/>
        </p:blipFill>
        <p:spPr>
          <a:xfrm>
            <a:off x="6764793" y="1571701"/>
            <a:ext cx="4931907" cy="4484892"/>
          </a:xfrm>
          <a:prstGeom prst="rect">
            <a:avLst/>
          </a:prstGeom>
          <a:noFill/>
          <a:ln>
            <a:noFill/>
          </a:ln>
        </p:spPr>
      </p:pic>
      <p:sp>
        <p:nvSpPr>
          <p:cNvPr id="140" name="Google Shape;140;p5">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Initiative 1 </a:t>
            </a:r>
            <a:endParaRPr dirty="0">
              <a:solidFill>
                <a:srgbClr val="595959"/>
              </a:solidFill>
            </a:endParaRPr>
          </a:p>
        </p:txBody>
      </p:sp>
      <p:sp>
        <p:nvSpPr>
          <p:cNvPr id="147" name="Google Shape;147;p6">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6</a:t>
            </a:fld>
            <a:endParaRPr/>
          </a:p>
        </p:txBody>
      </p:sp>
      <p:sp>
        <p:nvSpPr>
          <p:cNvPr id="148" name="Google Shape;148;p6"/>
          <p:cNvSpPr txBox="1">
            <a:spLocks noGrp="1"/>
          </p:cNvSpPr>
          <p:nvPr>
            <p:ph type="body" idx="1"/>
          </p:nvPr>
        </p:nvSpPr>
        <p:spPr>
          <a:xfrm>
            <a:off x="838200" y="1792517"/>
            <a:ext cx="10056223" cy="49289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dirty="0">
                <a:solidFill>
                  <a:srgbClr val="595959"/>
                </a:solidFill>
              </a:rPr>
              <a:t>What this initiative will do? </a:t>
            </a: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Supporting universal tourism, barrier-free mobility, barrier-free impact analysis, etc.</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228600" lvl="0" indent="-228600" algn="l" rtl="0">
              <a:lnSpc>
                <a:spcPct val="90000"/>
              </a:lnSpc>
              <a:spcBef>
                <a:spcPts val="1000"/>
              </a:spcBef>
              <a:spcAft>
                <a:spcPts val="0"/>
              </a:spcAft>
              <a:buClr>
                <a:schemeClr val="dk1"/>
              </a:buClr>
              <a:buSzPts val="2800"/>
              <a:buChar char="•"/>
            </a:pPr>
            <a:r>
              <a:rPr lang="ja-JP" dirty="0">
                <a:solidFill>
                  <a:srgbClr val="595959"/>
                </a:solidFill>
              </a:rPr>
              <a:t>What is the goal?  </a:t>
            </a: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To ensuring that results are utilized globally and to promote activities for the realization of a more inclusive society.</a:t>
            </a:r>
            <a:endParaRPr dirty="0">
              <a:solidFill>
                <a:srgbClr val="595959"/>
              </a:solidFill>
            </a:endParaRPr>
          </a:p>
        </p:txBody>
      </p:sp>
      <p:sp>
        <p:nvSpPr>
          <p:cNvPr id="149" name="Google Shape;149;p6">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Initiative 2 </a:t>
            </a:r>
            <a:endParaRPr dirty="0">
              <a:solidFill>
                <a:srgbClr val="595959"/>
              </a:solidFill>
            </a:endParaRPr>
          </a:p>
        </p:txBody>
      </p:sp>
      <p:sp>
        <p:nvSpPr>
          <p:cNvPr id="156" name="Google Shape;156;p7"/>
          <p:cNvSpPr txBox="1">
            <a:spLocks noGrp="1"/>
          </p:cNvSpPr>
          <p:nvPr>
            <p:ph type="body" idx="1"/>
          </p:nvPr>
        </p:nvSpPr>
        <p:spPr>
          <a:xfrm>
            <a:off x="838200" y="1792518"/>
            <a:ext cx="10056223" cy="386122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ja-JP" dirty="0">
                <a:solidFill>
                  <a:srgbClr val="595959"/>
                </a:solidFill>
              </a:rPr>
              <a:t>Why TNF does this Initiative? </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1.We want to share “a Japan-originated model” to the world.</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2.We aim to redefine the role of a Grant-Making Foundation and lead other supporting organizations. </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p:txBody>
      </p:sp>
      <p:sp>
        <p:nvSpPr>
          <p:cNvPr id="157" name="Google Shape;157;p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7</a:t>
            </a:fld>
            <a:endParaRPr/>
          </a:p>
        </p:txBody>
      </p:sp>
      <p:sp>
        <p:nvSpPr>
          <p:cNvPr id="158" name="Google Shape;158;p7">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838200" y="365125"/>
            <a:ext cx="100431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a:buNone/>
            </a:pPr>
            <a:r>
              <a:rPr lang="ja-JP" i="1" dirty="0">
                <a:solidFill>
                  <a:srgbClr val="595959"/>
                </a:solidFill>
              </a:rPr>
              <a:t>Beppu</a:t>
            </a:r>
            <a:r>
              <a:rPr lang="ja-JP" dirty="0">
                <a:solidFill>
                  <a:srgbClr val="595959"/>
                </a:solidFill>
              </a:rPr>
              <a:t> Initiative 3</a:t>
            </a:r>
            <a:endParaRPr dirty="0">
              <a:solidFill>
                <a:srgbClr val="595959"/>
              </a:solidFill>
            </a:endParaRPr>
          </a:p>
        </p:txBody>
      </p:sp>
      <p:sp>
        <p:nvSpPr>
          <p:cNvPr id="165" name="Google Shape;165;p8"/>
          <p:cNvSpPr txBox="1">
            <a:spLocks noGrp="1"/>
          </p:cNvSpPr>
          <p:nvPr>
            <p:ph type="body" idx="1"/>
          </p:nvPr>
        </p:nvSpPr>
        <p:spPr>
          <a:xfrm>
            <a:off x="838200" y="1792518"/>
            <a:ext cx="10056223" cy="38612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ja-JP" dirty="0">
                <a:solidFill>
                  <a:srgbClr val="595959"/>
                </a:solidFill>
              </a:rPr>
              <a:t>What we expect from you?</a:t>
            </a:r>
            <a:endParaRPr dirty="0">
              <a:solidFill>
                <a:srgbClr val="595959"/>
              </a:solidFill>
            </a:endParaRPr>
          </a:p>
          <a:p>
            <a:pPr marL="228600" lvl="0" indent="-5080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1.Please visit </a:t>
            </a:r>
            <a:r>
              <a:rPr lang="ja-JP" i="1" dirty="0">
                <a:solidFill>
                  <a:srgbClr val="595959"/>
                </a:solidFill>
              </a:rPr>
              <a:t>Beppu</a:t>
            </a:r>
            <a:r>
              <a:rPr lang="ja-JP" dirty="0">
                <a:solidFill>
                  <a:srgbClr val="595959"/>
                </a:solidFill>
              </a:rPr>
              <a:t> and share your feedbacks!</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2.Let us know if there are any area/technologies which you could utilize.</a:t>
            </a:r>
            <a:endParaRPr dirty="0">
              <a:solidFill>
                <a:srgbClr val="595959"/>
              </a:solidFill>
            </a:endParaRPr>
          </a:p>
          <a:p>
            <a:pPr marL="0" lvl="0" indent="0" algn="l" rtl="0">
              <a:lnSpc>
                <a:spcPct val="90000"/>
              </a:lnSpc>
              <a:spcBef>
                <a:spcPts val="1000"/>
              </a:spcBef>
              <a:spcAft>
                <a:spcPts val="0"/>
              </a:spcAft>
              <a:buClr>
                <a:schemeClr val="dk1"/>
              </a:buClr>
              <a:buSzPts val="2800"/>
              <a:buNone/>
            </a:pPr>
            <a:endParaRPr dirty="0">
              <a:solidFill>
                <a:srgbClr val="595959"/>
              </a:solidFill>
            </a:endParaRPr>
          </a:p>
          <a:p>
            <a:pPr marL="0" lvl="0" indent="0" algn="l" rtl="0">
              <a:lnSpc>
                <a:spcPct val="90000"/>
              </a:lnSpc>
              <a:spcBef>
                <a:spcPts val="1000"/>
              </a:spcBef>
              <a:spcAft>
                <a:spcPts val="0"/>
              </a:spcAft>
              <a:buClr>
                <a:schemeClr val="dk1"/>
              </a:buClr>
              <a:buSzPts val="2800"/>
              <a:buNone/>
            </a:pPr>
            <a:r>
              <a:rPr lang="ja-JP" dirty="0">
                <a:solidFill>
                  <a:srgbClr val="595959"/>
                </a:solidFill>
              </a:rPr>
              <a:t>3.Let us know any relevant communities or opportunities to present this initiative.</a:t>
            </a:r>
            <a:endParaRPr dirty="0">
              <a:solidFill>
                <a:srgbClr val="595959"/>
              </a:solidFill>
            </a:endParaRPr>
          </a:p>
        </p:txBody>
      </p:sp>
      <p:sp>
        <p:nvSpPr>
          <p:cNvPr id="166" name="Google Shape;166;p8">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ja-JP"/>
              <a:t>8</a:t>
            </a:fld>
            <a:endParaRPr/>
          </a:p>
        </p:txBody>
      </p:sp>
      <p:sp>
        <p:nvSpPr>
          <p:cNvPr id="167" name="Google Shape;167;p8">
            <a:extLst>
              <a:ext uri="{C183D7F6-B498-43B3-948B-1728B52AA6E4}">
                <adec:decorative xmlns:adec="http://schemas.microsoft.com/office/drawing/2017/decorative" val="1"/>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ja-JP"/>
              <a:t>#ZeroCon25</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3442</Words>
  <Application>Microsoft Office PowerPoint</Application>
  <PresentationFormat>Widescreen</PresentationFormat>
  <Paragraphs>94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Roboto</vt:lpstr>
      <vt:lpstr>Arial</vt:lpstr>
      <vt:lpstr>Office Theme</vt:lpstr>
      <vt:lpstr>Beppu Inclusive City Initiative   </vt:lpstr>
      <vt:lpstr>Beppu Inclusive City Initiative</vt:lpstr>
      <vt:lpstr>Beppu City 1</vt:lpstr>
      <vt:lpstr>Beppu City 2</vt:lpstr>
      <vt:lpstr>Beppu City 3</vt:lpstr>
      <vt:lpstr>Beppu Initiative 1 </vt:lpstr>
      <vt:lpstr>Beppu Initiative 2 </vt:lpstr>
      <vt:lpstr>Beppu Initiative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Beppu Inclusive City Initiative   </dc:title>
  <dc:creator>Katerina Stanton Balazs</dc:creator>
  <cp:lastModifiedBy>Anja Günther</cp:lastModifiedBy>
  <cp:revision>2</cp:revision>
  <dcterms:created xsi:type="dcterms:W3CDTF">2022-12-05T13:52:15Z</dcterms:created>
  <dcterms:modified xsi:type="dcterms:W3CDTF">2025-02-14T14:56:53Z</dcterms:modified>
</cp:coreProperties>
</file>