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8" r:id="rId5"/>
    <p:sldId id="259" r:id="rId6"/>
    <p:sldId id="260"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75497" autoAdjust="0"/>
  </p:normalViewPr>
  <p:slideViewPr>
    <p:cSldViewPr snapToGrid="0">
      <p:cViewPr varScale="1">
        <p:scale>
          <a:sx n="83" d="100"/>
          <a:sy n="83" d="100"/>
        </p:scale>
        <p:origin x="870" y="96"/>
      </p:cViewPr>
      <p:guideLst/>
    </p:cSldViewPr>
  </p:slid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20/02/2025</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20/02/2025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595959"/>
                </a:solidFill>
                <a:effectLst/>
                <a:latin typeface="Aptos" panose="020B0004020202020204" pitchFamily="34" charset="0"/>
                <a:ea typeface="Aptos" panose="020B0004020202020204" pitchFamily="34" charset="0"/>
                <a:cs typeface="Aptos" panose="020B0004020202020204" pitchFamily="34" charset="0"/>
              </a:rPr>
              <a:t>Disability Inclusive Development Inclusive Futures programme</a:t>
            </a:r>
          </a:p>
          <a:p>
            <a:r>
              <a:rPr lang="en-US" sz="3200" dirty="0">
                <a:solidFill>
                  <a:srgbClr val="595959"/>
                </a:solidFill>
                <a:latin typeface="Roboto" panose="02000000000000000000" pitchFamily="2" charset="0"/>
                <a:ea typeface="Roboto" panose="02000000000000000000" pitchFamily="2" charset="0"/>
              </a:rPr>
              <a:t>Daniel, </a:t>
            </a:r>
            <a:r>
              <a:rPr lang="en-US" sz="3200" dirty="0" err="1">
                <a:solidFill>
                  <a:srgbClr val="595959"/>
                </a:solidFill>
                <a:latin typeface="Roboto" panose="02000000000000000000" pitchFamily="2" charset="0"/>
                <a:ea typeface="Roboto" panose="02000000000000000000" pitchFamily="2" charset="0"/>
              </a:rPr>
              <a:t>Musango</a:t>
            </a:r>
            <a:endParaRPr lang="en-US" sz="3200" dirty="0">
              <a:solidFill>
                <a:srgbClr val="595959"/>
              </a:solidFill>
              <a:latin typeface="Roboto" panose="02000000000000000000" pitchFamily="2" charset="0"/>
              <a:ea typeface="Roboto" panose="02000000000000000000" pitchFamily="2" charset="0"/>
            </a:endParaRPr>
          </a:p>
          <a:p>
            <a:r>
              <a:rPr lang="en-US" sz="3200" dirty="0">
                <a:solidFill>
                  <a:srgbClr val="595959"/>
                </a:solidFill>
                <a:latin typeface="Roboto" panose="02000000000000000000" pitchFamily="2" charset="0"/>
                <a:ea typeface="Roboto" panose="02000000000000000000" pitchFamily="2" charset="0"/>
              </a:rPr>
              <a:t>Sense International</a:t>
            </a:r>
          </a:p>
          <a:p>
            <a:r>
              <a:rPr lang="en-US" sz="3200" dirty="0">
                <a:solidFill>
                  <a:srgbClr val="595959"/>
                </a:solidFill>
                <a:latin typeface="Roboto" panose="02000000000000000000" pitchFamily="2" charset="0"/>
                <a:ea typeface="Roboto" panose="02000000000000000000" pitchFamily="2" charset="0"/>
              </a:rPr>
              <a:t>Kenya</a:t>
            </a:r>
          </a:p>
          <a:p>
            <a:endParaRPr lang="en-US" sz="3200" dirty="0">
              <a:solidFill>
                <a:srgbClr val="595959"/>
              </a:solidFill>
              <a:latin typeface="Roboto" panose="02000000000000000000" pitchFamily="2" charset="0"/>
              <a:ea typeface="Roboto" panose="02000000000000000000" pitchFamily="2" charset="0"/>
            </a:endParaRPr>
          </a:p>
          <a:p>
            <a:r>
              <a:rPr lang="en-US" sz="3200" dirty="0">
                <a:solidFill>
                  <a:srgbClr val="595959"/>
                </a:solidFill>
                <a:latin typeface="Roboto" panose="02000000000000000000" pitchFamily="2" charset="0"/>
                <a:ea typeface="Roboto" panose="02000000000000000000" pitchFamily="2" charset="0"/>
              </a:rPr>
              <a:t>Entrepreneurship support </a:t>
            </a:r>
            <a:r>
              <a:rPr lang="en-US" sz="3200" dirty="0" err="1">
                <a:solidFill>
                  <a:srgbClr val="595959"/>
                </a:solidFill>
                <a:latin typeface="Roboto" panose="02000000000000000000" pitchFamily="2" charset="0"/>
                <a:ea typeface="Roboto" panose="02000000000000000000" pitchFamily="2" charset="0"/>
              </a:rPr>
              <a:t>programmes</a:t>
            </a:r>
            <a:r>
              <a:rPr lang="en-US" sz="3200" dirty="0">
                <a:solidFill>
                  <a:srgbClr val="595959"/>
                </a:solidFill>
                <a:latin typeface="Roboto" panose="02000000000000000000" pitchFamily="2" charset="0"/>
                <a:ea typeface="Roboto" panose="02000000000000000000" pitchFamily="2" charset="0"/>
              </a:rPr>
              <a:t> for persons with disabilities</a:t>
            </a:r>
          </a:p>
          <a:p>
            <a:r>
              <a:rPr lang="en-US" sz="3200" dirty="0">
                <a:solidFill>
                  <a:srgbClr val="595959"/>
                </a:solidFill>
                <a:latin typeface="Roboto" panose="02000000000000000000" pitchFamily="2" charset="0"/>
                <a:ea typeface="Roboto" panose="02000000000000000000" pitchFamily="2" charset="0"/>
              </a:rPr>
              <a:t>Thursday 6 March 2025 | 15:40 - 16:40</a:t>
            </a:r>
          </a:p>
          <a:p>
            <a:endParaRPr lang="en-US" sz="3200" dirty="0">
              <a:solidFill>
                <a:srgbClr val="595959"/>
              </a:solidFill>
              <a:latin typeface="Roboto" panose="02000000000000000000" pitchFamily="2" charset="0"/>
              <a:ea typeface="Roboto" panose="02000000000000000000" pitchFamily="2" charset="0"/>
            </a:endParaRPr>
          </a:p>
          <a:p>
            <a:r>
              <a:rPr lang="en-GB" sz="1600" dirty="0">
                <a:solidFill>
                  <a:srgbClr val="595959"/>
                </a:solidFill>
              </a:rPr>
              <a:t>	</a:t>
            </a: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Beryl’s journey highlights the impact of economic empowerment for persons with disabilities. Coming from a family where four of her siblings are blind, she is the only one who is deafblind. She lost her vision in third grade and later her hearing in sixth grade due to illness, making education and daily life challenging. Before joining the InBusiness Programme, she struggled to grow her business due to limited resources, market access, and financial support, making it difficult to earn a stable income for herself and her family.</a:t>
            </a:r>
          </a:p>
          <a:p>
            <a:endParaRPr lang="en-US" b="0" dirty="0"/>
          </a:p>
          <a:p>
            <a:r>
              <a:rPr lang="en-US" b="0" dirty="0"/>
              <a:t>Through the InBusiness Programme, Beryl received business training, mentorship, and a growth kit, equipping her with the skills and materials to expand her production. With family involvement and financial literacy, she now confidently manages her business. As a result, she has significantly increased her sales, improving her family’s living standards. Her success underscores the importance of inclusive entrepreneurship, family support, and targeted training in transforming the lives of persons with disabilities.</a:t>
            </a:r>
          </a:p>
          <a:p>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10</a:t>
            </a:fld>
            <a:endParaRPr lang="en-GB"/>
          </a:p>
        </p:txBody>
      </p:sp>
    </p:spTree>
    <p:extLst>
      <p:ext uri="{BB962C8B-B14F-4D97-AF65-F5344CB8AC3E}">
        <p14:creationId xmlns:p14="http://schemas.microsoft.com/office/powerpoint/2010/main" val="614031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endParaRPr lang="en-US" dirty="0"/>
          </a:p>
          <a:p>
            <a:pPr>
              <a:buFont typeface="Arial" panose="020B0604020202020204" pitchFamily="34" charset="0"/>
              <a:buChar char="•"/>
            </a:pPr>
            <a:r>
              <a:rPr lang="en-US" dirty="0"/>
              <a:t>This slide presents the vision and mission of Sense International Kenya.</a:t>
            </a:r>
          </a:p>
          <a:p>
            <a:pPr>
              <a:buFont typeface="Arial" panose="020B0604020202020204" pitchFamily="34" charset="0"/>
              <a:buChar char="•"/>
            </a:pPr>
            <a:r>
              <a:rPr lang="en-US" dirty="0"/>
              <a:t>Sense International is a global organization dedicated to supporting individuals with deafblindness.</a:t>
            </a:r>
          </a:p>
          <a:p>
            <a:pPr>
              <a:buFont typeface="Arial" panose="020B0604020202020204" pitchFamily="34" charset="0"/>
              <a:buChar char="•"/>
            </a:pPr>
            <a:endParaRPr lang="en-US" dirty="0"/>
          </a:p>
          <a:p>
            <a:r>
              <a:rPr lang="en-US" b="1" dirty="0"/>
              <a:t>Vision:</a:t>
            </a:r>
            <a:endParaRPr lang="en-US" dirty="0"/>
          </a:p>
          <a:p>
            <a:pPr>
              <a:buFont typeface="Arial" panose="020B0604020202020204" pitchFamily="34" charset="0"/>
              <a:buChar char="•"/>
            </a:pPr>
            <a:r>
              <a:rPr lang="en-US" dirty="0"/>
              <a:t>Our vision is to create a world where all individuals with deafblindness are treated equally and can fully participate in society.</a:t>
            </a:r>
          </a:p>
          <a:p>
            <a:pPr>
              <a:buFont typeface="Arial" panose="020B0604020202020204" pitchFamily="34" charset="0"/>
              <a:buChar char="•"/>
            </a:pPr>
            <a:r>
              <a:rPr lang="en-US" dirty="0"/>
              <a:t>This means advocating for inclusivity, accessibility, and empowerment in all aspects of life, including education, employment, and social engagement.</a:t>
            </a:r>
          </a:p>
          <a:p>
            <a:r>
              <a:rPr lang="en-US" b="1" dirty="0"/>
              <a:t>Mission:</a:t>
            </a:r>
            <a:endParaRPr lang="en-US" dirty="0"/>
          </a:p>
          <a:p>
            <a:pPr>
              <a:buFont typeface="Arial" panose="020B0604020202020204" pitchFamily="34" charset="0"/>
              <a:buChar char="•"/>
            </a:pPr>
            <a:r>
              <a:rPr lang="en-US" dirty="0"/>
              <a:t>We work collaboratively with various stakeholders, including:</a:t>
            </a:r>
          </a:p>
          <a:p>
            <a:pPr marL="742950" lvl="1" indent="-285750">
              <a:buFont typeface="Arial" panose="020B0604020202020204" pitchFamily="34" charset="0"/>
              <a:buChar char="•"/>
            </a:pPr>
            <a:r>
              <a:rPr lang="en-US" dirty="0"/>
              <a:t>Individuals with deafblindness</a:t>
            </a:r>
          </a:p>
          <a:p>
            <a:pPr marL="742950" lvl="1" indent="-285750">
              <a:buFont typeface="Arial" panose="020B0604020202020204" pitchFamily="34" charset="0"/>
              <a:buChar char="•"/>
            </a:pPr>
            <a:r>
              <a:rPr lang="en-US" dirty="0"/>
              <a:t>Their families and caregivers</a:t>
            </a:r>
          </a:p>
          <a:p>
            <a:pPr marL="742950" lvl="1" indent="-285750">
              <a:buFont typeface="Arial" panose="020B0604020202020204" pitchFamily="34" charset="0"/>
              <a:buChar char="•"/>
            </a:pPr>
            <a:r>
              <a:rPr lang="en-US" dirty="0"/>
              <a:t>Professionals in healthcare, education, and social services</a:t>
            </a:r>
          </a:p>
          <a:p>
            <a:pPr>
              <a:buFont typeface="Arial" panose="020B0604020202020204" pitchFamily="34" charset="0"/>
              <a:buChar char="•"/>
            </a:pPr>
            <a:r>
              <a:rPr lang="en-US" dirty="0"/>
              <a:t>Our aim is to ensure that people with deafblindness receive the necessary advice, guidance, and support to overcome challenges they face.</a:t>
            </a:r>
          </a:p>
          <a:p>
            <a:pPr>
              <a:buFont typeface="Arial" panose="020B0604020202020204" pitchFamily="34" charset="0"/>
              <a:buChar char="•"/>
            </a:pPr>
            <a:r>
              <a:rPr lang="en-US" dirty="0"/>
              <a:t>We engage in programs that enhance their communication, education, and livelihood opportunities.</a:t>
            </a:r>
          </a:p>
          <a:p>
            <a:pPr>
              <a:buFont typeface="Arial" panose="020B0604020202020204" pitchFamily="34" charset="0"/>
              <a:buChar char="•"/>
            </a:pPr>
            <a:endParaRPr lang="en-US" dirty="0"/>
          </a:p>
          <a:p>
            <a:pPr>
              <a:buFont typeface="Arial" panose="020B0604020202020204" pitchFamily="34" charset="0"/>
              <a:buChar char="•"/>
            </a:pPr>
            <a:r>
              <a:rPr lang="en-US" dirty="0"/>
              <a:t>Sense International Kenya is committed to improving the lives of individuals with deafblindness.</a:t>
            </a:r>
          </a:p>
          <a:p>
            <a:pPr>
              <a:buFont typeface="Arial" panose="020B0604020202020204" pitchFamily="34" charset="0"/>
              <a:buChar char="•"/>
            </a:pPr>
            <a:r>
              <a:rPr lang="en-US" dirty="0"/>
              <a:t>By working together, we can create a more inclusive and supportive society for all.</a:t>
            </a: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260333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map of the world showing the countries in which Sense International works - Peru, Romania, Uganda, Tanzania, Kenya, India, Nepal and Bangladesh,</a:t>
            </a:r>
          </a:p>
        </p:txBody>
      </p:sp>
      <p:sp>
        <p:nvSpPr>
          <p:cNvPr id="4" name="Slide Number Placeholder 3"/>
          <p:cNvSpPr>
            <a:spLocks noGrp="1"/>
          </p:cNvSpPr>
          <p:nvPr>
            <p:ph type="sldNum" sz="quarter" idx="5"/>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2722523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Diagram of Sense International's 'life cycle approach’.</a:t>
            </a:r>
          </a:p>
          <a:p>
            <a:r>
              <a:rPr lang="en-GB" dirty="0"/>
              <a:t>Diagram shows how Sense International work in </a:t>
            </a:r>
          </a:p>
          <a:p>
            <a:endParaRPr lang="en-GB" dirty="0"/>
          </a:p>
          <a:p>
            <a:r>
              <a:rPr lang="en-GB" dirty="0"/>
              <a:t>Early Intervention: To ensure that infants thrive when they receive the right support early in life.  </a:t>
            </a:r>
          </a:p>
          <a:p>
            <a:endParaRPr lang="en-GB" dirty="0"/>
          </a:p>
          <a:p>
            <a:r>
              <a:rPr lang="en-GB" dirty="0"/>
              <a:t>Then support children as they transition to...</a:t>
            </a:r>
          </a:p>
          <a:p>
            <a:endParaRPr lang="en-GB" dirty="0"/>
          </a:p>
          <a:p>
            <a:r>
              <a:rPr lang="en-GB" dirty="0"/>
              <a:t>Inclusive Education: To ensure that children build skills and knowledge to equip them for life.</a:t>
            </a:r>
          </a:p>
          <a:p>
            <a:endParaRPr lang="en-GB" dirty="0"/>
          </a:p>
          <a:p>
            <a:r>
              <a:rPr lang="en-GB" dirty="0"/>
              <a:t>Then support young people as they transition to...</a:t>
            </a:r>
          </a:p>
          <a:p>
            <a:endParaRPr lang="en-GB" dirty="0"/>
          </a:p>
          <a:p>
            <a:r>
              <a:rPr lang="en-GB" dirty="0"/>
              <a:t>Vocational training: To support young people develop the means to live independently</a:t>
            </a:r>
          </a:p>
          <a:p>
            <a:endParaRPr lang="en-GB" dirty="0"/>
          </a:p>
          <a:p>
            <a:r>
              <a:rPr lang="en-GB" dirty="0"/>
              <a:t>Sense International also demonstrate and advocate for inclusion of people with deafblindness in all these areas.</a:t>
            </a:r>
          </a:p>
          <a:p>
            <a:endParaRPr lang="en-GB" dirty="0"/>
          </a:p>
          <a:p>
            <a:r>
              <a:rPr lang="en-GB" dirty="0"/>
              <a:t>The principle aim is to ensure that people with deafblindness are equal and active members of society. </a:t>
            </a:r>
          </a:p>
          <a:p>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465034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39694" rtl="0" eaLnBrk="1" fontAlgn="auto" latinLnBrk="0" hangingPunct="1">
              <a:lnSpc>
                <a:spcPct val="100000"/>
              </a:lnSpc>
              <a:spcBef>
                <a:spcPts val="0"/>
              </a:spcBef>
              <a:spcAft>
                <a:spcPts val="0"/>
              </a:spcAft>
              <a:buClrTx/>
              <a:buSzTx/>
              <a:buFontTx/>
              <a:buNone/>
              <a:tabLst/>
              <a:defRPr/>
            </a:pPr>
            <a:r>
              <a:rPr lang="en-GB" sz="1200" dirty="0"/>
              <a:t>Consortium under the Disability Inclusive Development; Inclusive Futures programme.</a:t>
            </a:r>
            <a:endParaRPr lang="en-GB" sz="1200" b="0" i="0" u="none" strike="noStrike" baseline="0" dirty="0">
              <a:solidFill>
                <a:srgbClr val="000000"/>
              </a:solidFill>
              <a:latin typeface="Arial" panose="020B0604020202020204" pitchFamily="34" charset="0"/>
            </a:endParaRPr>
          </a:p>
          <a:p>
            <a:endParaRPr lang="en-GB" sz="1200" b="0" i="0" u="none" strike="noStrike" baseline="0" dirty="0">
              <a:solidFill>
                <a:srgbClr val="000000"/>
              </a:solidFill>
              <a:latin typeface="Arial" panose="020B0604020202020204" pitchFamily="34" charset="0"/>
            </a:endParaRPr>
          </a:p>
          <a:p>
            <a:r>
              <a:rPr lang="en-GB" sz="1200" b="0" i="0" u="none" strike="noStrike" baseline="0" dirty="0">
                <a:solidFill>
                  <a:srgbClr val="000000"/>
                </a:solidFill>
                <a:latin typeface="Arial" panose="020B0604020202020204" pitchFamily="34" charset="0"/>
              </a:rPr>
              <a:t>This project is a collaborative initiative that aims to facilitate business linkages between micro-enterprises run by people with complex disabilities and established small, medium, and large commercial enterprises. </a:t>
            </a:r>
          </a:p>
          <a:p>
            <a:r>
              <a:rPr lang="en-GB" sz="1200" b="0" i="0" u="none" strike="noStrike" baseline="0" dirty="0">
                <a:solidFill>
                  <a:srgbClr val="000000"/>
                </a:solidFill>
                <a:latin typeface="Arial" panose="020B0604020202020204" pitchFamily="34" charset="0"/>
              </a:rPr>
              <a:t>It aims to build sustainable business relationships in the supply chains, that leverage on economies of scale for micro-enterprises owned by youth, women, and persons with complex disabilities. The initiative is implemented by Sense International Kenya (SIK), Light for the World (LFTW) and Humanity and Inclusion (HI). </a:t>
            </a:r>
          </a:p>
          <a:p>
            <a:endParaRPr lang="en-GB" sz="1200" b="0" i="0" u="none" strike="noStrike" baseline="0" dirty="0">
              <a:solidFill>
                <a:srgbClr val="000000"/>
              </a:solidFill>
              <a:latin typeface="Arial" panose="020B0604020202020204" pitchFamily="34" charset="0"/>
            </a:endParaRPr>
          </a:p>
          <a:p>
            <a:pPr marL="0" marR="0" lvl="0" indent="0" algn="l" defTabSz="839694"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 project aims to deliver the model for three different target groups; HI are supporting MEs in a refugee context (MEs with disabilities), </a:t>
            </a:r>
            <a:r>
              <a:rPr lang="en-GB" sz="1200" dirty="0" err="1">
                <a:effectLst/>
                <a:latin typeface="Arial" panose="020B0604020202020204" pitchFamily="34" charset="0"/>
                <a:ea typeface="Times New Roman" panose="02020603050405020304" pitchFamily="18" charset="0"/>
                <a:cs typeface="Times New Roman" panose="02020603050405020304" pitchFamily="18" charset="0"/>
              </a:rPr>
              <a:t>LftW</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is supporting MEs with and without disabilities and a mix of MEs themselves and their caregivers. SI supports MEs with complex disabilities and their caregivers.</a:t>
            </a:r>
          </a:p>
          <a:p>
            <a:pPr marL="0" marR="0" lvl="0" indent="0" algn="l" defTabSz="839694"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839694" rtl="0" eaLnBrk="1" fontAlgn="auto" latinLnBrk="0" hangingPunct="1">
              <a:lnSpc>
                <a:spcPct val="100000"/>
              </a:lnSpc>
              <a:spcBef>
                <a:spcPts val="0"/>
              </a:spcBef>
              <a:spcAft>
                <a:spcPts val="0"/>
              </a:spcAft>
              <a:buClrTx/>
              <a:buSzTx/>
              <a:buFontTx/>
              <a:buNone/>
              <a:tabLst/>
              <a:defRPr/>
            </a:pPr>
            <a:r>
              <a:rPr lang="en-GB" sz="1200" b="1" u="sng" dirty="0"/>
              <a:t>Geographical coverage</a:t>
            </a:r>
            <a:r>
              <a:rPr lang="en-GB" sz="1200" dirty="0"/>
              <a:t>: 8 Counties in Kenya; </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Kitui, Kwale, Kakamega, Kisumu, Homabay, </a:t>
            </a:r>
            <a:r>
              <a:rPr lang="en-GB" sz="1200" dirty="0" err="1">
                <a:effectLst/>
                <a:latin typeface="Arial" panose="020B0604020202020204" pitchFamily="34" charset="0"/>
                <a:ea typeface="Times New Roman" panose="02020603050405020304" pitchFamily="18" charset="0"/>
                <a:cs typeface="Times New Roman" panose="02020603050405020304" pitchFamily="18" charset="0"/>
              </a:rPr>
              <a:t>Wasingisu</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Kilifi, Nairobi.</a:t>
            </a:r>
            <a:endParaRPr lang="en-GB" sz="1200" dirty="0"/>
          </a:p>
          <a:p>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3421680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dirty="0"/>
              <a:t>Business Development Service Providers (BDS Providers) Identification and Training</a:t>
            </a:r>
          </a:p>
          <a:p>
            <a:pPr marL="171450" indent="-171450">
              <a:buFont typeface="Arial" panose="020B0604020202020204" pitchFamily="34" charset="0"/>
              <a:buChar char="•"/>
            </a:pPr>
            <a:r>
              <a:rPr lang="en-GB" sz="1200" dirty="0"/>
              <a:t>Five BDS providers have been identified by Sense International Kenya. Mostly teachers at Sikri and St Angela’s Vocational Training Centres – who both specialise in training for youth with deafblindness and other complex disabilities. Also, one Education Assessment Resource Centre Officer. They receive contracts to work on the project.</a:t>
            </a:r>
          </a:p>
          <a:p>
            <a:pPr marL="285750" lvl="0" indent="-285750">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They support the MEs on a day-to-day basis – and remote monitoring. They were trained using the original BDS Providers Training Manual. </a:t>
            </a:r>
          </a:p>
          <a:p>
            <a:pPr marL="285750" lvl="0" indent="-285750">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BDS providers are taken through an intensive training to understand the needs of MEs and use the curriculum they were trained with to train the MEs.</a:t>
            </a:r>
            <a:endParaRPr lang="en-GB" sz="1200" dirty="0">
              <a:effectLst/>
              <a:latin typeface="Aptos" panose="020B0004020202020204" pitchFamily="34" charset="0"/>
              <a:ea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BDS providers receive a monthly stipend – they visit the MEs monthly and follow up via phone calls. </a:t>
            </a:r>
          </a:p>
          <a:p>
            <a:pPr marL="285750" lvl="0" indent="-285750">
              <a:buFont typeface="Arial" panose="020B0604020202020204" pitchFamily="34" charset="0"/>
              <a:buChar char="•"/>
            </a:pPr>
            <a:endParaRPr lang="en-GB" sz="1200" b="0" u="none"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buFont typeface="Arial" panose="020B0604020202020204" pitchFamily="34" charset="0"/>
              <a:buNone/>
            </a:pPr>
            <a:r>
              <a:rPr lang="en-GB" sz="1200" b="1" u="sng" dirty="0">
                <a:effectLst/>
                <a:latin typeface="Arial" panose="020B0604020202020204" pitchFamily="34" charset="0"/>
                <a:ea typeface="Times New Roman" panose="02020603050405020304" pitchFamily="18" charset="0"/>
                <a:cs typeface="Times New Roman" panose="02020603050405020304" pitchFamily="18" charset="0"/>
              </a:rPr>
              <a:t>Adaptation of Training Curriculum</a:t>
            </a:r>
            <a:endParaRPr lang="en-GB" sz="1200" b="1" u="sng" dirty="0">
              <a:effectLst/>
              <a:latin typeface="Aptos" panose="020B0004020202020204" pitchFamily="34" charset="0"/>
              <a:ea typeface="Times New Roman" panose="02020603050405020304" pitchFamily="18" charset="0"/>
              <a:cs typeface="Times New Roman" panose="02020603050405020304" pitchFamily="18" charset="0"/>
            </a:endParaRPr>
          </a:p>
          <a:p>
            <a:pPr marL="285750" marR="0" lvl="0" indent="-285750" algn="l" defTabSz="8396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 curriculum (Business Development Service Providers Manual) was prepared by the consortium (</a:t>
            </a:r>
            <a:r>
              <a:rPr lang="en-GB" sz="1200" dirty="0" err="1">
                <a:effectLst/>
                <a:latin typeface="Arial" panose="020B0604020202020204" pitchFamily="34" charset="0"/>
                <a:ea typeface="Times New Roman" panose="02020603050405020304" pitchFamily="18" charset="0"/>
                <a:cs typeface="Times New Roman" panose="02020603050405020304" pitchFamily="18" charset="0"/>
              </a:rPr>
              <a:t>LftW</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but was too complex for MEs with complex disabilities. So, this has been adapted by Sense International Kenya, the BDS providers and the original curriculum development company (Inuka Leadership Africa). SIK maintained the four modules – but the mode of delivery was adapted and the language that was used (simplify the language) and the tools (record – balance sheet and record keeping tools) were made easier to use and understand by MEs with complex disabilities and their families.</a:t>
            </a:r>
            <a:endParaRPr lang="en-GB" sz="1200" dirty="0">
              <a:effectLst/>
              <a:latin typeface="Aptos" panose="020B0004020202020204" pitchFamily="34" charset="0"/>
              <a:ea typeface="Aptos" panose="020B0004020202020204" pitchFamily="34" charset="0"/>
              <a:cs typeface="Aptos" panose="020B0004020202020204" pitchFamily="34" charset="0"/>
            </a:endParaRPr>
          </a:p>
          <a:p>
            <a:pPr marL="285750" lvl="0" indent="-285750">
              <a:buFont typeface="Arial" panose="020B0604020202020204" pitchFamily="34" charset="0"/>
              <a:buChar char="•"/>
            </a:pPr>
            <a:endParaRPr lang="en-GB" sz="1200" b="0" u="none" dirty="0">
              <a:effectLst/>
              <a:latin typeface="Aptos" panose="020B0004020202020204" pitchFamily="34" charset="0"/>
              <a:ea typeface="Times New Roman" panose="02020603050405020304" pitchFamily="18" charset="0"/>
              <a:cs typeface="Times New Roman" panose="02020603050405020304" pitchFamily="18" charset="0"/>
            </a:endParaRPr>
          </a:p>
          <a:p>
            <a:pPr marL="0" lvl="0" indent="0">
              <a:buFont typeface="Arial" panose="020B0604020202020204" pitchFamily="34" charset="0"/>
              <a:buNone/>
            </a:pPr>
            <a:r>
              <a:rPr lang="en-GB" sz="1200" b="1" u="sng" dirty="0">
                <a:effectLst/>
                <a:latin typeface="Arial" panose="020B0604020202020204" pitchFamily="34" charset="0"/>
                <a:ea typeface="Times New Roman" panose="02020603050405020304" pitchFamily="18" charset="0"/>
                <a:cs typeface="Times New Roman" panose="02020603050405020304" pitchFamily="18" charset="0"/>
              </a:rPr>
              <a:t>MEs Identification </a:t>
            </a:r>
          </a:p>
          <a:p>
            <a:pPr marL="285750" lvl="0" indent="-285750">
              <a:buFont typeface="Arial" panose="020B0604020202020204" pitchFamily="34" charset="0"/>
              <a:buChar char="•"/>
            </a:pPr>
            <a:r>
              <a:rPr lang="en-GB" sz="1200" dirty="0" err="1">
                <a:effectLst/>
                <a:latin typeface="Arial" panose="020B0604020202020204" pitchFamily="34" charset="0"/>
                <a:ea typeface="Times New Roman" panose="02020603050405020304" pitchFamily="18" charset="0"/>
                <a:cs typeface="Times New Roman" panose="02020603050405020304" pitchFamily="18" charset="0"/>
              </a:rPr>
              <a:t>LftW</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had an online system for MEs to apply to be part of the project. Due to the complexities of the impairments of the MEs that Sense International Kenya works with this wasn’t possible. Instead MEs ‘applied’ through the BDS providers, so each BDS Provider presented a small pool of MEs. Cohort one had 40 applications and cohort2  32 applications. Sense International Kenya staff together with the BDS Providers reviewed and assessed the MEs against the set criteria. </a:t>
            </a:r>
          </a:p>
          <a:p>
            <a:pPr marL="285750" lvl="0" indent="-285750">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All the MEs had completed their vocational training at either Sikri or St Angela Vocational Training Centres.</a:t>
            </a:r>
          </a:p>
          <a:p>
            <a:pPr marL="285750" marR="0" lvl="0" indent="-285750" algn="l" defTabSz="8396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Sense International Kenya physically visited all the MEs and verified their businesses. To find evidence of the business – confirm it is a legal business. Minimum monthly turnover had to be KES 5,000. For other consortium members this was KES 10,000 / month.</a:t>
            </a:r>
            <a:endParaRPr lang="en-GB" sz="12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6</a:t>
            </a:fld>
            <a:endParaRPr lang="en-GB"/>
          </a:p>
        </p:txBody>
      </p:sp>
    </p:spTree>
    <p:extLst>
      <p:ext uri="{BB962C8B-B14F-4D97-AF65-F5344CB8AC3E}">
        <p14:creationId xmlns:p14="http://schemas.microsoft.com/office/powerpoint/2010/main" val="1508555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3969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1" u="sng" dirty="0">
                <a:cs typeface="Arial"/>
              </a:rPr>
              <a:t>Identified and trained 5 BDS providers</a:t>
            </a:r>
            <a:endParaRPr lang="en-GB" dirty="0"/>
          </a:p>
          <a:p>
            <a:pPr marL="0" indent="0">
              <a:buFont typeface="Arial" panose="020B0604020202020204" pitchFamily="34" charset="0"/>
              <a:buNone/>
            </a:pPr>
            <a:r>
              <a:rPr lang="en-GB" dirty="0"/>
              <a:t>Sense International Kenya identified, recruited and trained 5 BDS Providers across all Counties the project is running. This means that each BDS provider has multiple MEs to support within their geographical area.</a:t>
            </a:r>
          </a:p>
          <a:p>
            <a:pPr marL="0" indent="0">
              <a:buFont typeface="Arial" panose="020B0604020202020204" pitchFamily="34" charset="0"/>
              <a:buNone/>
            </a:pPr>
            <a:endParaRPr lang="en-GB" dirty="0"/>
          </a:p>
          <a:p>
            <a:pPr marL="0" marR="0" lvl="0" indent="0" algn="l" defTabSz="83969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1" u="sng" dirty="0">
                <a:cs typeface="Arial"/>
              </a:rPr>
              <a:t>Adaptation BDS training manual</a:t>
            </a:r>
          </a:p>
          <a:p>
            <a:pPr marL="0" marR="0" lvl="0" indent="0" algn="l" defTabSz="83969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As already mentioned, the curriculum (Business Development Service Providers Manual) was prepared by the consortium (</a:t>
            </a:r>
            <a:r>
              <a:rPr lang="en-GB" sz="1200" dirty="0" err="1">
                <a:effectLst/>
                <a:latin typeface="Arial" panose="020B0604020202020204" pitchFamily="34" charset="0"/>
                <a:ea typeface="Times New Roman" panose="02020603050405020304" pitchFamily="18" charset="0"/>
                <a:cs typeface="Times New Roman" panose="02020603050405020304" pitchFamily="18" charset="0"/>
              </a:rPr>
              <a:t>LftW</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but was too complex for MEs with complex disabilities. So, it was reviewed and then adapted by Sense International Kenya, the BDS Providers and the original curriculum development company (Inuka Leadership Africa). </a:t>
            </a:r>
          </a:p>
          <a:p>
            <a:pPr marL="0" marR="0" lvl="0" indent="0" algn="l" defTabSz="83969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83969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SIK maintained the four modules – but the two main changes were 1) the language used – being made simpler, and 2) the mode of delivery was adapted to suits the needs of the MEs with complex disabilities. </a:t>
            </a:r>
          </a:p>
          <a:p>
            <a:pPr marL="171450" marR="0" lvl="0" indent="-171450" algn="l" defTabSz="83969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effectLst/>
              <a:latin typeface="Arial" panose="020B0604020202020204" pitchFamily="34" charset="0"/>
              <a:cs typeface="Times New Roman" panose="02020603050405020304" pitchFamily="18" charset="0"/>
            </a:endParaRPr>
          </a:p>
          <a:p>
            <a:pPr marL="0" marR="0" lvl="0" indent="0" algn="l" defTabSz="83969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1" u="sng" dirty="0">
                <a:effectLst/>
                <a:latin typeface="Arial" panose="020B0604020202020204" pitchFamily="34" charset="0"/>
                <a:cs typeface="Times New Roman" panose="02020603050405020304" pitchFamily="18" charset="0"/>
              </a:rPr>
              <a:t>Identified and trained 36 MEs and 54 caregivers</a:t>
            </a:r>
          </a:p>
          <a:p>
            <a:pPr marL="0" marR="0" lvl="0" indent="0" algn="l" defTabSz="83969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effectLst/>
                <a:latin typeface="Arial" panose="020B0604020202020204" pitchFamily="34" charset="0"/>
                <a:cs typeface="Times New Roman" panose="02020603050405020304" pitchFamily="18" charset="0"/>
              </a:rPr>
              <a:t>Trained MEs and their caregivers using the adapted curriculum, as well as additional sensitisation and safeguarding training for caregivers. </a:t>
            </a:r>
          </a:p>
          <a:p>
            <a:pPr marL="171450" marR="0" lvl="0" indent="-171450" algn="l" defTabSz="83969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effectLst/>
              <a:latin typeface="Arial" panose="020B0604020202020204" pitchFamily="34" charset="0"/>
              <a:cs typeface="Times New Roman" panose="02020603050405020304" pitchFamily="18" charset="0"/>
            </a:endParaRPr>
          </a:p>
          <a:p>
            <a:pPr marL="0" marR="0" lvl="0" indent="0" algn="l" defTabSz="83969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i="1" u="sng" dirty="0"/>
              <a:t>Success for MEs</a:t>
            </a:r>
          </a:p>
          <a:p>
            <a:pPr marL="0" marR="0" lvl="0" indent="0" algn="l" defTabSz="83969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cs typeface="Arial"/>
              </a:rPr>
              <a:t>Cohort 1 - 60% recorded more than double sales after the support they received.</a:t>
            </a:r>
          </a:p>
          <a:p>
            <a:pPr marL="0" marR="0" lvl="0" indent="0" algn="l" defTabSz="83969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83969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i="1" u="sng" dirty="0"/>
              <a:t>Participation in Exhibitions</a:t>
            </a:r>
          </a:p>
          <a:p>
            <a:pPr rtl="0"/>
            <a:r>
              <a:rPr lang="en-GB" dirty="0">
                <a:effectLst/>
              </a:rPr>
              <a:t>6 MEs, their caregivers and 3 BDS Providers participated in the 1st Kakamega International Investment Conference (</a:t>
            </a:r>
            <a:r>
              <a:rPr lang="en-GB" dirty="0" err="1">
                <a:effectLst/>
              </a:rPr>
              <a:t>KIICO</a:t>
            </a:r>
            <a:r>
              <a:rPr lang="en-GB" dirty="0">
                <a:effectLst/>
              </a:rPr>
              <a:t>). This event had a significant social impact not only on the MEs but also on the participants at the conference. It raised awareness of the existence of persons with deafblindness and complex disabilities and their capabilities. This was showcased through the display items that they had produced with their businesses, especially the hand-made items like mats and tablecloths.</a:t>
            </a:r>
          </a:p>
          <a:p>
            <a:pPr rtl="0"/>
            <a:r>
              <a:rPr lang="en-GB" dirty="0">
                <a:effectLst/>
              </a:rPr>
              <a:t> </a:t>
            </a:r>
          </a:p>
          <a:p>
            <a:pPr rtl="0"/>
            <a:r>
              <a:rPr lang="en-GB" dirty="0">
                <a:effectLst/>
              </a:rPr>
              <a:t>The event provided excellent exposure for both the MEs and other participants, fostering engagement and learning opportunities. MEs and caregivers expressed they gain more confidence. They introduced themselves and their businesses, exchanged contacts, and engaged in basic business conversations with other participants at the conference. This experience proved instrumental in building and enhancing networking abilities, overcoming communication barriers, and contributing to a more connected and collaborative business community.</a:t>
            </a:r>
          </a:p>
          <a:p>
            <a:pPr rtl="0"/>
            <a:r>
              <a:rPr lang="en-GB" dirty="0">
                <a:effectLst/>
              </a:rPr>
              <a:t> </a:t>
            </a:r>
          </a:p>
          <a:p>
            <a:pPr rtl="0"/>
            <a:r>
              <a:rPr lang="en-GB" dirty="0">
                <a:effectLst/>
              </a:rPr>
              <a:t>Our OPD member Empowerment of the Disabled Development Organization (EDDO), based in Kakamega has been doing a great job advocating at the County level. Together with the other BDS providers from the Western and Nyanza region, they worked hard to ensure the success of the event. The </a:t>
            </a:r>
            <a:r>
              <a:rPr lang="en-GB" dirty="0" err="1">
                <a:effectLst/>
              </a:rPr>
              <a:t>KIICO</a:t>
            </a:r>
            <a:r>
              <a:rPr lang="en-GB" dirty="0">
                <a:effectLst/>
              </a:rPr>
              <a:t> conference event had registration and attendance fees but due to advocacy the organisation waved these expenses. The expo booths were also given to the MEs at no cost. This was in the spirit of disability inclusion, which in turn enabled our MEs to sell their products to the participants and at the same time creating awareness of their abilities.</a:t>
            </a:r>
            <a:endParaRPr lang="en-GB" dirty="0"/>
          </a:p>
          <a:p>
            <a:pPr marL="0" marR="0" lvl="0" indent="0" algn="l" defTabSz="83969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83969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endParaRPr lang="en-GB" dirty="0"/>
          </a:p>
          <a:p>
            <a:pPr marL="0" marR="0" lvl="0" indent="0" algn="l" defTabSz="839694" rtl="0" eaLnBrk="1" fontAlgn="auto" latinLnBrk="0" hangingPunct="1">
              <a:lnSpc>
                <a:spcPct val="100000"/>
              </a:lnSpc>
              <a:spcBef>
                <a:spcPts val="0"/>
              </a:spcBef>
              <a:spcAft>
                <a:spcPts val="0"/>
              </a:spcAft>
              <a:buClrTx/>
              <a:buSzTx/>
              <a:buFontTx/>
              <a:buNone/>
              <a:tabLst/>
              <a:defRPr/>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839694" rtl="0" eaLnBrk="1" fontAlgn="auto" latinLnBrk="0" hangingPunct="1">
              <a:lnSpc>
                <a:spcPct val="100000"/>
              </a:lnSpc>
              <a:spcBef>
                <a:spcPts val="0"/>
              </a:spcBef>
              <a:spcAft>
                <a:spcPts val="0"/>
              </a:spcAft>
              <a:buClrTx/>
              <a:buSzTx/>
              <a:buFontTx/>
              <a:buNone/>
              <a:tabLst/>
              <a:defRPr/>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7</a:t>
            </a:fld>
            <a:endParaRPr lang="en-GB"/>
          </a:p>
        </p:txBody>
      </p:sp>
    </p:spTree>
    <p:extLst>
      <p:ext uri="{BB962C8B-B14F-4D97-AF65-F5344CB8AC3E}">
        <p14:creationId xmlns:p14="http://schemas.microsoft.com/office/powerpoint/2010/main" val="1576134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endParaRPr lang="en-US" dirty="0"/>
          </a:p>
          <a:p>
            <a:pPr>
              <a:buFont typeface="Arial" panose="020B0604020202020204" pitchFamily="34" charset="0"/>
              <a:buChar char="•"/>
            </a:pPr>
            <a:r>
              <a:rPr lang="en-US" b="0" dirty="0"/>
              <a:t>This slide presents the key lessons learned from the implementation of the InBusiness Programme in Kenya.</a:t>
            </a:r>
          </a:p>
          <a:p>
            <a:pPr>
              <a:buFont typeface="Arial" panose="020B0604020202020204" pitchFamily="34" charset="0"/>
              <a:buChar char="•"/>
            </a:pPr>
            <a:r>
              <a:rPr lang="en-US" b="0" dirty="0"/>
              <a:t>These insights help improve future program design and ensure greater impact for micro-entrepreneurs with disabilities.</a:t>
            </a:r>
          </a:p>
          <a:p>
            <a:pPr>
              <a:buFont typeface="Arial" panose="020B0604020202020204" pitchFamily="34" charset="0"/>
              <a:buChar char="•"/>
            </a:pPr>
            <a:endParaRPr lang="en-US" dirty="0"/>
          </a:p>
          <a:p>
            <a:r>
              <a:rPr lang="en-US" b="1" dirty="0"/>
              <a:t>Key Learnings from the Programme:</a:t>
            </a:r>
          </a:p>
          <a:p>
            <a:pPr>
              <a:buFont typeface="+mj-lt"/>
              <a:buAutoNum type="arabicPeriod"/>
            </a:pPr>
            <a:r>
              <a:rPr lang="en-US" b="1" dirty="0"/>
              <a:t>Contextualization of Business Training Modules</a:t>
            </a:r>
            <a:endParaRPr lang="en-US" dirty="0"/>
          </a:p>
          <a:p>
            <a:pPr marL="742950" lvl="1" indent="-285750">
              <a:buFont typeface="+mj-lt"/>
              <a:buAutoNum type="arabicPeriod"/>
            </a:pPr>
            <a:r>
              <a:rPr lang="en-US" dirty="0"/>
              <a:t>Business training must be adapted to meet</a:t>
            </a:r>
            <a:r>
              <a:rPr lang="en-US" b="0" dirty="0"/>
              <a:t> the specific needs of micro-entrepreneurs with disabilities.</a:t>
            </a:r>
          </a:p>
          <a:p>
            <a:pPr marL="742950" lvl="1" indent="-285750">
              <a:buFont typeface="+mj-lt"/>
              <a:buAutoNum type="arabicPeriod"/>
            </a:pPr>
            <a:r>
              <a:rPr lang="en-US" b="0" dirty="0"/>
              <a:t>Tailoring the curriculum ensures accessibility and better comprehension for entrepreneurs with complex disabilities.</a:t>
            </a:r>
          </a:p>
          <a:p>
            <a:pPr marL="742950" lvl="1" indent="-285750">
              <a:buFont typeface="+mj-lt"/>
              <a:buAutoNum type="arabicPeriod"/>
            </a:pPr>
            <a:endParaRPr lang="en-US" b="0" dirty="0"/>
          </a:p>
          <a:p>
            <a:pPr>
              <a:buFont typeface="+mj-lt"/>
              <a:buAutoNum type="arabicPeriod"/>
            </a:pPr>
            <a:r>
              <a:rPr lang="en-US" b="1" dirty="0"/>
              <a:t>Family Involvement is Crucial</a:t>
            </a:r>
            <a:endParaRPr lang="en-US" dirty="0"/>
          </a:p>
          <a:p>
            <a:pPr marL="742950" lvl="1" indent="-285750">
              <a:buFont typeface="+mj-lt"/>
              <a:buAutoNum type="arabicPeriod"/>
            </a:pPr>
            <a:r>
              <a:rPr lang="en-US" dirty="0"/>
              <a:t>The support </a:t>
            </a:r>
            <a:r>
              <a:rPr lang="en-US" b="0" dirty="0"/>
              <a:t>of family members and caregivers significantly impacts the success of micro-entrepreneurs.</a:t>
            </a:r>
          </a:p>
          <a:p>
            <a:pPr marL="742950" lvl="1" indent="-285750">
              <a:buFont typeface="+mj-lt"/>
              <a:buAutoNum type="arabicPeriod"/>
            </a:pPr>
            <a:r>
              <a:rPr lang="en-US" b="0" dirty="0"/>
              <a:t>Training caregivers helps them provide better assistance in running businesses and making informed decisions.</a:t>
            </a:r>
          </a:p>
          <a:p>
            <a:pPr marL="742950" lvl="1" indent="-285750">
              <a:buFont typeface="+mj-lt"/>
              <a:buAutoNum type="arabicPeriod"/>
            </a:pPr>
            <a:endParaRPr lang="en-US" b="0" dirty="0"/>
          </a:p>
          <a:p>
            <a:pPr>
              <a:buFont typeface="+mj-lt"/>
              <a:buAutoNum type="arabicPeriod"/>
            </a:pPr>
            <a:r>
              <a:rPr lang="en-US" b="1" dirty="0"/>
              <a:t>Programme Adaptation for Entrepreneurs with Complex Disabilities</a:t>
            </a:r>
            <a:endParaRPr lang="en-US" dirty="0"/>
          </a:p>
          <a:p>
            <a:pPr marL="742950" lvl="1" indent="-285750">
              <a:buFont typeface="+mj-lt"/>
              <a:buAutoNum type="arabicPeriod"/>
            </a:pPr>
            <a:r>
              <a:rPr lang="en-US" b="0" dirty="0"/>
              <a:t>Adjustments to training approaches and business support services were necessary for entrepreneurs with multiple disabilities.</a:t>
            </a:r>
          </a:p>
          <a:p>
            <a:pPr marL="742950" lvl="1" indent="-285750">
              <a:buFont typeface="+mj-lt"/>
              <a:buAutoNum type="arabicPeriod"/>
            </a:pPr>
            <a:r>
              <a:rPr lang="en-US" b="0" dirty="0"/>
              <a:t>This includes flexible training schedules, assistive technology, and specialized mentorship.</a:t>
            </a:r>
          </a:p>
          <a:p>
            <a:pPr marL="742950" lvl="1" indent="-285750">
              <a:buFont typeface="+mj-lt"/>
              <a:buAutoNum type="arabicPeriod"/>
            </a:pPr>
            <a:endParaRPr lang="en-US" b="0" dirty="0"/>
          </a:p>
          <a:p>
            <a:pPr>
              <a:buFont typeface="+mj-lt"/>
              <a:buAutoNum type="arabicPeriod"/>
            </a:pPr>
            <a:r>
              <a:rPr lang="en-US" b="1" dirty="0"/>
              <a:t>Growth Kits are Essential for Business Development</a:t>
            </a:r>
            <a:endParaRPr lang="en-US" dirty="0"/>
          </a:p>
          <a:p>
            <a:pPr marL="742950" lvl="1" indent="-285750">
              <a:buFont typeface="+mj-lt"/>
              <a:buAutoNum type="arabicPeriod"/>
            </a:pPr>
            <a:r>
              <a:rPr lang="en-US" dirty="0"/>
              <a:t>Providing </a:t>
            </a:r>
            <a:r>
              <a:rPr lang="en-US" b="1" dirty="0"/>
              <a:t>startup resources (growth kits) was key to helping micro-entrepreneurs establish and expand their businesses.</a:t>
            </a:r>
          </a:p>
          <a:p>
            <a:pPr marL="742950" lvl="1" indent="-285750">
              <a:buFont typeface="+mj-lt"/>
              <a:buAutoNum type="arabicPeriod"/>
            </a:pPr>
            <a:r>
              <a:rPr lang="en-US" b="1" dirty="0"/>
              <a:t>These kits included tools, equipment, or materials necessary for their specific businesses.</a:t>
            </a:r>
          </a:p>
          <a:p>
            <a:pPr marL="742950" lvl="1" indent="-285750">
              <a:buFont typeface="+mj-lt"/>
              <a:buAutoNum type="arabicPeriod"/>
            </a:pPr>
            <a:endParaRPr lang="en-US" b="1" dirty="0"/>
          </a:p>
          <a:p>
            <a:pPr>
              <a:buFont typeface="+mj-lt"/>
              <a:buAutoNum type="arabicPeriod"/>
            </a:pPr>
            <a:r>
              <a:rPr lang="en-US" b="1" dirty="0"/>
              <a:t>Connection to Supply Chains is Key</a:t>
            </a:r>
            <a:endParaRPr lang="en-US" dirty="0"/>
          </a:p>
          <a:p>
            <a:pPr marL="742950" lvl="1" indent="-285750">
              <a:buFont typeface="+mj-lt"/>
              <a:buAutoNum type="arabicPeriod"/>
            </a:pPr>
            <a:r>
              <a:rPr lang="en-US" dirty="0"/>
              <a:t>Linking micro-entrepreneurs </a:t>
            </a:r>
            <a:r>
              <a:rPr lang="en-US" b="0" dirty="0"/>
              <a:t>to reliable supply chains increases their business sustainability.</a:t>
            </a:r>
          </a:p>
          <a:p>
            <a:pPr marL="742950" lvl="1" indent="-285750">
              <a:buFont typeface="+mj-lt"/>
              <a:buAutoNum type="arabicPeriod"/>
            </a:pPr>
            <a:r>
              <a:rPr lang="en-US" b="0" dirty="0"/>
              <a:t>This includes partnerships with wholesalers, retailers, and procurement institutions.</a:t>
            </a:r>
          </a:p>
          <a:p>
            <a:pPr marL="742950" lvl="1" indent="-285750">
              <a:buFont typeface="+mj-lt"/>
              <a:buAutoNum type="arabicPeriod"/>
            </a:pPr>
            <a:endParaRPr lang="en-US" b="0" dirty="0"/>
          </a:p>
          <a:p>
            <a:pPr>
              <a:buFont typeface="+mj-lt"/>
              <a:buAutoNum type="arabicPeriod"/>
            </a:pPr>
            <a:r>
              <a:rPr lang="en-US" b="1" dirty="0"/>
              <a:t>BDS Providers Play a Key Role in Training and Mentorship</a:t>
            </a:r>
            <a:endParaRPr lang="en-US" dirty="0"/>
          </a:p>
          <a:p>
            <a:pPr marL="742950" lvl="1" indent="-285750">
              <a:buFont typeface="+mj-lt"/>
              <a:buAutoNum type="arabicPeriod"/>
            </a:pPr>
            <a:r>
              <a:rPr lang="en-US" b="0" dirty="0"/>
              <a:t>Business Development Service (BDS) providers are essential for offering technical guidance and ongoing mentorship.</a:t>
            </a:r>
          </a:p>
          <a:p>
            <a:pPr marL="742950" lvl="1" indent="-285750">
              <a:buFont typeface="+mj-lt"/>
              <a:buAutoNum type="arabicPeriod"/>
            </a:pPr>
            <a:r>
              <a:rPr lang="en-US" b="0" dirty="0"/>
              <a:t>Their role ensures that micro-entrepreneurs receive professional business support beyond the training phase.</a:t>
            </a:r>
          </a:p>
          <a:p>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8</a:t>
            </a:fld>
            <a:endParaRPr lang="en-GB"/>
          </a:p>
        </p:txBody>
      </p:sp>
    </p:spTree>
    <p:extLst>
      <p:ext uri="{BB962C8B-B14F-4D97-AF65-F5344CB8AC3E}">
        <p14:creationId xmlns:p14="http://schemas.microsoft.com/office/powerpoint/2010/main" val="2079784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Dennis is a small business owner of two businesses, one of which was set up with the support of Sense International Kenya which he runs with his wife. </a:t>
            </a:r>
          </a:p>
          <a:p>
            <a:pPr>
              <a:lnSpc>
                <a:spcPct val="150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Dennis is fully blind, whereas his wife has partial hearing and partial vision.</a:t>
            </a:r>
          </a:p>
          <a:p>
            <a:pPr>
              <a:lnSpc>
                <a:spcPct val="150000"/>
              </a:lnSpc>
              <a:spcAft>
                <a:spcPts val="80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839694" rtl="0" eaLnBrk="1" fontAlgn="auto" latinLnBrk="0" hangingPunct="1">
              <a:lnSpc>
                <a:spcPct val="150000"/>
              </a:lnSpc>
              <a:spcBef>
                <a:spcPts val="0"/>
              </a:spcBef>
              <a:spcAft>
                <a:spcPts val="800"/>
              </a:spcAft>
              <a:buClrTx/>
              <a:buSzTx/>
              <a:buFontTx/>
              <a:buNone/>
              <a:tabLst/>
              <a:defRPr/>
            </a:pPr>
            <a:r>
              <a:rPr lang="en-GB" sz="1200" dirty="0">
                <a:effectLst/>
                <a:latin typeface="Arial" panose="020B0604020202020204" pitchFamily="34" charset="0"/>
                <a:ea typeface="Calibri" panose="020F0502020204030204" pitchFamily="34" charset="0"/>
                <a:cs typeface="Times New Roman" panose="02020603050405020304" pitchFamily="18" charset="0"/>
              </a:rPr>
              <a:t>Before becoming a micro-entrepreneur under Sense International Kenya’s ‘</a:t>
            </a:r>
            <a:r>
              <a:rPr lang="en-GB" sz="1200" dirty="0" err="1">
                <a:effectLst/>
                <a:latin typeface="Arial" panose="020B0604020202020204" pitchFamily="34" charset="0"/>
                <a:ea typeface="Calibri" panose="020F0502020204030204" pitchFamily="34" charset="0"/>
                <a:cs typeface="Times New Roman" panose="02020603050405020304" pitchFamily="18" charset="0"/>
              </a:rPr>
              <a:t>inBusiness</a:t>
            </a:r>
            <a:r>
              <a:rPr lang="en-GB" sz="1200" dirty="0">
                <a:effectLst/>
                <a:latin typeface="Arial" panose="020B0604020202020204" pitchFamily="34" charset="0"/>
                <a:ea typeface="Calibri" panose="020F0502020204030204" pitchFamily="34" charset="0"/>
                <a:cs typeface="Times New Roman" panose="02020603050405020304" pitchFamily="18" charset="0"/>
              </a:rPr>
              <a:t>’ project, Dennis and his wife attended Sikri Technical &amp; Vocational College for the Blind and Deaf where Dennis trained in traditional Japanese tactile massage. Through a Sense International Kenya inclusive education project, the Dennis received a tablet to help train and learn.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Dennis is now running his massage business and will receive a growth kit through the project to procure additional materials for his massage business.</a:t>
            </a:r>
          </a:p>
          <a:p>
            <a:pPr marL="0" marR="0" lvl="0" indent="0" algn="l" defTabSz="839694" rtl="0" eaLnBrk="1" fontAlgn="auto" latinLnBrk="0" hangingPunct="1">
              <a:lnSpc>
                <a:spcPct val="150000"/>
              </a:lnSpc>
              <a:spcBef>
                <a:spcPts val="0"/>
              </a:spcBef>
              <a:spcAft>
                <a:spcPts val="800"/>
              </a:spcAft>
              <a:buClrTx/>
              <a:buSzTx/>
              <a:buFontTx/>
              <a:buNone/>
              <a:tabLst/>
              <a:defRPr/>
            </a:pPr>
            <a:br>
              <a:rPr lang="en-GB" sz="1200" dirty="0">
                <a:effectLst/>
                <a:latin typeface="Calibri" panose="020F0502020204030204" pitchFamily="34" charset="0"/>
                <a:ea typeface="Calibri" panose="020F0502020204030204" pitchFamily="34" charset="0"/>
                <a:cs typeface="Times New Roman" panose="02020603050405020304" pitchFamily="18" charset="0"/>
              </a:rPr>
            </a:br>
            <a:r>
              <a:rPr lang="en-GB" sz="1200" dirty="0">
                <a:effectLst/>
                <a:latin typeface="Calibri" panose="020F0502020204030204" pitchFamily="34" charset="0"/>
                <a:ea typeface="Calibri" panose="020F0502020204030204" pitchFamily="34" charset="0"/>
                <a:cs typeface="Times New Roman" panose="02020603050405020304" pitchFamily="18" charset="0"/>
              </a:rPr>
              <a:t>Together, Dennis and his wife were supported to set up a </a:t>
            </a:r>
            <a:r>
              <a:rPr lang="en-GB" sz="1200" dirty="0">
                <a:effectLst/>
                <a:latin typeface="Arial" panose="020B0604020202020204" pitchFamily="34" charset="0"/>
                <a:ea typeface="Calibri" panose="020F0502020204030204" pitchFamily="34" charset="0"/>
                <a:cs typeface="Times New Roman" panose="02020603050405020304" pitchFamily="18" charset="0"/>
              </a:rPr>
              <a:t>fruit and vegetable stall. </a:t>
            </a:r>
          </a:p>
          <a:p>
            <a:pPr marL="0" marR="0" lvl="0" indent="0" algn="l" defTabSz="839694" rtl="0" eaLnBrk="1" fontAlgn="auto" latinLnBrk="0" hangingPunct="1">
              <a:lnSpc>
                <a:spcPct val="150000"/>
              </a:lnSpc>
              <a:spcBef>
                <a:spcPts val="0"/>
              </a:spcBef>
              <a:spcAft>
                <a:spcPts val="800"/>
              </a:spcAft>
              <a:buClrTx/>
              <a:buSzTx/>
              <a:buFontTx/>
              <a:buNone/>
              <a:tabLst/>
              <a:defRPr/>
            </a:pPr>
            <a:r>
              <a:rPr lang="en-GB" sz="1200" dirty="0">
                <a:effectLst/>
                <a:latin typeface="Arial" panose="020B0604020202020204" pitchFamily="34" charset="0"/>
                <a:ea typeface="Calibri" panose="020F0502020204030204" pitchFamily="34" charset="0"/>
                <a:cs typeface="Times New Roman" panose="02020603050405020304" pitchFamily="18" charset="0"/>
              </a:rPr>
              <a:t>They now receive mentorship and guidance from a Business Development Support provider who visits the two micro-entrepreneurs regularly and provides training for successfully running a business. They will also receive a growth kit to build a permanent structure for their stall and diversify their stock.</a:t>
            </a:r>
          </a:p>
          <a:p>
            <a:pPr marL="0" marR="0" lvl="0" indent="0" algn="l" defTabSz="839694" rtl="0" eaLnBrk="1" fontAlgn="auto" latinLnBrk="0" hangingPunct="1">
              <a:lnSpc>
                <a:spcPct val="150000"/>
              </a:lnSpc>
              <a:spcBef>
                <a:spcPts val="0"/>
              </a:spcBef>
              <a:spcAft>
                <a:spcPts val="800"/>
              </a:spcAft>
              <a:buClrTx/>
              <a:buSzTx/>
              <a:buFontTx/>
              <a:buNone/>
              <a:tabLst/>
              <a:defRPr/>
            </a:pPr>
            <a:endParaRPr lang="en-GB" sz="1200" i="1"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839694" rtl="0" eaLnBrk="1" fontAlgn="auto" latinLnBrk="0" hangingPunct="1">
              <a:lnSpc>
                <a:spcPct val="150000"/>
              </a:lnSpc>
              <a:spcBef>
                <a:spcPts val="0"/>
              </a:spcBef>
              <a:spcAft>
                <a:spcPts val="800"/>
              </a:spcAft>
              <a:buClrTx/>
              <a:buSzTx/>
              <a:buFontTx/>
              <a:buNone/>
              <a:tabLst/>
              <a:defRPr/>
            </a:pPr>
            <a:r>
              <a:rPr lang="en-GB" sz="1200" i="1" dirty="0">
                <a:effectLst/>
                <a:latin typeface="Arial" panose="020B0604020202020204" pitchFamily="34" charset="0"/>
                <a:ea typeface="Calibri" panose="020F0502020204030204" pitchFamily="34" charset="0"/>
                <a:cs typeface="Times New Roman" panose="02020603050405020304" pitchFamily="18" charset="0"/>
              </a:rPr>
              <a:t>‘We are extremely excited to be part of this project to diversify and grow our businesses’.</a:t>
            </a:r>
            <a:endParaRPr lang="en-GB"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A8881E3-068B-48DF-8881-A991B8AEA704}" type="slidenum">
              <a:rPr lang="en-GB" smtClean="0"/>
              <a:t>9</a:t>
            </a:fld>
            <a:endParaRPr lang="en-GB"/>
          </a:p>
        </p:txBody>
      </p:sp>
    </p:spTree>
    <p:extLst>
      <p:ext uri="{BB962C8B-B14F-4D97-AF65-F5344CB8AC3E}">
        <p14:creationId xmlns:p14="http://schemas.microsoft.com/office/powerpoint/2010/main" val="7213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8339893" cy="584775"/>
          </a:xfrm>
          <a:prstGeom prst="rect">
            <a:avLst/>
          </a:prstGeom>
          <a:noFill/>
        </p:spPr>
        <p:txBody>
          <a:bodyPr wrap="square">
            <a:spAutoFit/>
          </a:bodyPr>
          <a:lstStyle/>
          <a:p>
            <a:r>
              <a:rPr lang="en-US" sz="3200" b="0" dirty="0">
                <a:solidFill>
                  <a:srgbClr val="2B882E"/>
                </a:solidFill>
                <a:latin typeface="Arial" panose="020B0604020202020204" pitchFamily="34" charset="0"/>
                <a:cs typeface="Arial" panose="020B0604020202020204" pitchFamily="34" charset="0"/>
              </a:rPr>
              <a:t>Zero Project Conference 2025 (#ZeroCon25)</a:t>
            </a:r>
            <a:endParaRPr lang="en-GB" sz="3200" b="0"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20/02/2025</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20/02/2025</a:t>
            </a:fld>
            <a:endParaRPr lang="en-GB"/>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20/02/2025</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20/02/2025</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20/02/2025</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20/02/2025</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#ZeroCon25</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20/02/2025</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#ZeroCon25</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20/02/2025</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#ZeroCon25</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20/02/2025</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20/02/2025</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20/02/2025</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#ZeroCon25</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431073" y="1201784"/>
            <a:ext cx="11390812" cy="2073065"/>
          </a:xfrm>
        </p:spPr>
        <p:txBody>
          <a:bodyPr>
            <a:normAutofit/>
          </a:bodyPr>
          <a:lstStyle/>
          <a:p>
            <a:pPr algn="ctr"/>
            <a:r>
              <a:rPr lang="en-GB" dirty="0">
                <a:solidFill>
                  <a:srgbClr val="595959"/>
                </a:solidFill>
                <a:effectLst/>
                <a:latin typeface="Aptos" panose="020B0004020202020204" pitchFamily="34" charset="0"/>
                <a:ea typeface="Aptos" panose="020B0004020202020204" pitchFamily="34" charset="0"/>
                <a:cs typeface="Aptos" panose="020B0004020202020204" pitchFamily="34" charset="0"/>
              </a:rPr>
              <a:t>Disability Inclusive Development Inclusive Futures programme</a:t>
            </a:r>
            <a:r>
              <a:rPr lang="en-GB" sz="7200" dirty="0">
                <a:solidFill>
                  <a:srgbClr val="595959"/>
                </a:solidFill>
              </a:rPr>
              <a:t>	</a:t>
            </a:r>
            <a:endParaRPr lang="en-US" sz="4800" dirty="0">
              <a:solidFill>
                <a:srgbClr val="595959"/>
              </a:solidFill>
            </a:endParaRPr>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509451" y="3444665"/>
            <a:ext cx="11234057" cy="2211557"/>
          </a:xfrm>
        </p:spPr>
        <p:txBody>
          <a:bodyPr>
            <a:normAutofit/>
          </a:bodyPr>
          <a:lstStyle/>
          <a:p>
            <a:r>
              <a:rPr lang="en-US" dirty="0">
                <a:solidFill>
                  <a:srgbClr val="595959"/>
                </a:solidFill>
                <a:latin typeface="Roboto" panose="02000000000000000000" pitchFamily="2" charset="0"/>
                <a:ea typeface="Roboto" panose="02000000000000000000" pitchFamily="2" charset="0"/>
              </a:rPr>
              <a:t>Daniel, Musango</a:t>
            </a:r>
          </a:p>
          <a:p>
            <a:r>
              <a:rPr lang="en-US" dirty="0">
                <a:solidFill>
                  <a:srgbClr val="595959"/>
                </a:solidFill>
                <a:latin typeface="Roboto" panose="02000000000000000000" pitchFamily="2" charset="0"/>
                <a:ea typeface="Roboto" panose="02000000000000000000" pitchFamily="2" charset="0"/>
              </a:rPr>
              <a:t>Sense International</a:t>
            </a:r>
          </a:p>
          <a:p>
            <a:r>
              <a:rPr lang="en-US" dirty="0">
                <a:solidFill>
                  <a:srgbClr val="595959"/>
                </a:solidFill>
                <a:latin typeface="Roboto" panose="02000000000000000000" pitchFamily="2" charset="0"/>
                <a:ea typeface="Roboto" panose="02000000000000000000" pitchFamily="2" charset="0"/>
              </a:rPr>
              <a:t>Kenya</a:t>
            </a:r>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842553" y="5159462"/>
            <a:ext cx="10567851" cy="84682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latinLnBrk="0">
              <a:lnSpc>
                <a:spcPts val="2400"/>
              </a:lnSpc>
              <a:spcBef>
                <a:spcPts val="300"/>
              </a:spcBef>
              <a:spcAft>
                <a:spcPts val="1500"/>
              </a:spcAft>
            </a:pPr>
            <a:r>
              <a:rPr lang="en-US" sz="2400" b="1" i="0" dirty="0">
                <a:solidFill>
                  <a:srgbClr val="595959"/>
                </a:solidFill>
                <a:effectLst/>
                <a:latin typeface="Manrope"/>
              </a:rPr>
              <a:t>Entrepreneurship support </a:t>
            </a:r>
            <a:r>
              <a:rPr lang="en-US" sz="2400" b="1" i="0" dirty="0" err="1">
                <a:solidFill>
                  <a:srgbClr val="595959"/>
                </a:solidFill>
                <a:effectLst/>
                <a:latin typeface="Manrope"/>
              </a:rPr>
              <a:t>programmes</a:t>
            </a:r>
            <a:r>
              <a:rPr lang="en-US" sz="2400" b="1" i="0" dirty="0">
                <a:solidFill>
                  <a:srgbClr val="595959"/>
                </a:solidFill>
                <a:effectLst/>
                <a:latin typeface="Manrope"/>
              </a:rPr>
              <a:t> for persons with disabilities</a:t>
            </a:r>
          </a:p>
          <a:p>
            <a:pPr algn="ctr" latinLnBrk="0">
              <a:lnSpc>
                <a:spcPts val="2400"/>
              </a:lnSpc>
              <a:spcBef>
                <a:spcPts val="300"/>
              </a:spcBef>
              <a:spcAft>
                <a:spcPts val="1500"/>
              </a:spcAft>
            </a:pPr>
            <a:r>
              <a:rPr lang="en-US" sz="2400" b="0" i="0" dirty="0">
                <a:solidFill>
                  <a:srgbClr val="595959"/>
                </a:solidFill>
                <a:effectLst/>
                <a:latin typeface="Manrope"/>
              </a:rPr>
              <a:t>Thursday 6 March 2025 | 15:40 - 16:40</a:t>
            </a:r>
            <a:endParaRPr lang="en-US" sz="2400" b="1" i="0" dirty="0">
              <a:solidFill>
                <a:srgbClr val="595959"/>
              </a:solidFill>
              <a:effectLst/>
              <a:latin typeface="Manrope"/>
            </a:endParaRPr>
          </a:p>
        </p:txBody>
      </p:sp>
      <p:sp>
        <p:nvSpPr>
          <p:cNvPr id="7" name="Slide Number Placeholder 6">
            <a:extLst>
              <a:ext uri="{FF2B5EF4-FFF2-40B4-BE49-F238E27FC236}">
                <a16:creationId xmlns:a16="http://schemas.microsoft.com/office/drawing/2014/main" id="{59DF2F47-DE12-0075-6EDB-366148F7F176}"/>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latin typeface="Roboto" panose="02000000000000000000" pitchFamily="2" charset="0"/>
                <a:ea typeface="Roboto" panose="02000000000000000000" pitchFamily="2" charset="0"/>
              </a:rPr>
              <a:t>1</a:t>
            </a:fld>
            <a:endParaRPr lang="en-GB">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437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B09B0-39D4-5E3F-D2D0-CF77E0226A0C}"/>
              </a:ext>
            </a:extLst>
          </p:cNvPr>
          <p:cNvSpPr>
            <a:spLocks noGrp="1"/>
          </p:cNvSpPr>
          <p:nvPr>
            <p:ph type="title"/>
          </p:nvPr>
        </p:nvSpPr>
        <p:spPr/>
        <p:txBody>
          <a:bodyPr/>
          <a:lstStyle/>
          <a:p>
            <a:r>
              <a:rPr lang="en-GB" dirty="0">
                <a:solidFill>
                  <a:srgbClr val="595959"/>
                </a:solidFill>
              </a:rPr>
              <a:t>Story of Entrepreneur: Beryl</a:t>
            </a:r>
            <a:endParaRPr lang="en-US" dirty="0">
              <a:solidFill>
                <a:srgbClr val="595959"/>
              </a:solidFill>
            </a:endParaRPr>
          </a:p>
        </p:txBody>
      </p:sp>
      <p:sp>
        <p:nvSpPr>
          <p:cNvPr id="3" name="Content Placeholder 2">
            <a:extLst>
              <a:ext uri="{FF2B5EF4-FFF2-40B4-BE49-F238E27FC236}">
                <a16:creationId xmlns:a16="http://schemas.microsoft.com/office/drawing/2014/main" id="{8C6DA455-CC6D-1019-6CEE-DFE4BD5E153A}"/>
              </a:ext>
            </a:extLst>
          </p:cNvPr>
          <p:cNvSpPr>
            <a:spLocks noGrp="1"/>
          </p:cNvSpPr>
          <p:nvPr>
            <p:ph idx="1"/>
          </p:nvPr>
        </p:nvSpPr>
        <p:spPr>
          <a:xfrm>
            <a:off x="838200" y="1792518"/>
            <a:ext cx="4622074" cy="3861226"/>
          </a:xfrm>
        </p:spPr>
        <p:txBody>
          <a:bodyPr/>
          <a:lstStyle/>
          <a:p>
            <a:pPr marL="0" indent="0">
              <a:buNone/>
            </a:pPr>
            <a:r>
              <a:rPr lang="en-US" sz="2800" i="1" dirty="0">
                <a:solidFill>
                  <a:srgbClr val="595959"/>
                </a:solidFill>
                <a:latin typeface="Arial"/>
                <a:cs typeface="Arial"/>
              </a:rPr>
              <a:t>"My life has changed, and this has improved our standard of living back home. My mother has enough to feed my siblings, and I also have enough material to make more mats and meet the demands of my customers."</a:t>
            </a:r>
          </a:p>
          <a:p>
            <a:pPr marL="0" indent="0">
              <a:buNone/>
            </a:pPr>
            <a:endParaRPr lang="en-US" dirty="0"/>
          </a:p>
        </p:txBody>
      </p:sp>
      <p:sp>
        <p:nvSpPr>
          <p:cNvPr id="5" name="Slide Number Placeholder 4">
            <a:extLst>
              <a:ext uri="{FF2B5EF4-FFF2-40B4-BE49-F238E27FC236}">
                <a16:creationId xmlns:a16="http://schemas.microsoft.com/office/drawing/2014/main" id="{1AFBA64D-0069-FE34-509D-08209763934A}"/>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10</a:t>
            </a:fld>
            <a:endParaRPr lang="en-GB"/>
          </a:p>
        </p:txBody>
      </p:sp>
      <p:pic>
        <p:nvPicPr>
          <p:cNvPr id="6" name="Content Placeholder 7" descr="Beryl on her work station, knitting a floor mat">
            <a:extLst>
              <a:ext uri="{FF2B5EF4-FFF2-40B4-BE49-F238E27FC236}">
                <a16:creationId xmlns:a16="http://schemas.microsoft.com/office/drawing/2014/main" id="{FE4C82AF-EAB4-E314-3C96-B3E60AF4DECB}"/>
              </a:ext>
            </a:extLst>
          </p:cNvPr>
          <p:cNvPicPr>
            <a:picLocks noChangeAspect="1"/>
          </p:cNvPicPr>
          <p:nvPr/>
        </p:nvPicPr>
        <p:blipFill>
          <a:blip r:embed="rId3"/>
          <a:stretch>
            <a:fillRect/>
          </a:stretch>
        </p:blipFill>
        <p:spPr>
          <a:xfrm>
            <a:off x="5839951" y="1690688"/>
            <a:ext cx="2313449" cy="4114800"/>
          </a:xfrm>
          <a:prstGeom prst="rect">
            <a:avLst/>
          </a:prstGeom>
        </p:spPr>
      </p:pic>
      <p:pic>
        <p:nvPicPr>
          <p:cNvPr id="7" name="Content Placeholder 9" descr="Beryl with her mother at their food stand, displaying shop items and mats &#10;">
            <a:extLst>
              <a:ext uri="{FF2B5EF4-FFF2-40B4-BE49-F238E27FC236}">
                <a16:creationId xmlns:a16="http://schemas.microsoft.com/office/drawing/2014/main" id="{4DED6425-3E58-6AA9-9078-367D7A2174AF}"/>
              </a:ext>
            </a:extLst>
          </p:cNvPr>
          <p:cNvPicPr>
            <a:picLocks noChangeAspect="1"/>
          </p:cNvPicPr>
          <p:nvPr/>
        </p:nvPicPr>
        <p:blipFill>
          <a:blip r:embed="rId4"/>
          <a:stretch>
            <a:fillRect/>
          </a:stretch>
        </p:blipFill>
        <p:spPr>
          <a:xfrm>
            <a:off x="8225847" y="3672445"/>
            <a:ext cx="3721652" cy="2332856"/>
          </a:xfrm>
          <a:prstGeom prst="rect">
            <a:avLst/>
          </a:prstGeom>
        </p:spPr>
      </p:pic>
      <p:pic>
        <p:nvPicPr>
          <p:cNvPr id="8" name="Picture 7" descr="Beryl interacting with clients at a business exhibition organized by the county government. ">
            <a:extLst>
              <a:ext uri="{FF2B5EF4-FFF2-40B4-BE49-F238E27FC236}">
                <a16:creationId xmlns:a16="http://schemas.microsoft.com/office/drawing/2014/main" id="{5C711AE8-E8B6-3B2D-B5B3-6FE9B0377AEC}"/>
              </a:ext>
            </a:extLst>
          </p:cNvPr>
          <p:cNvPicPr>
            <a:picLocks noChangeAspect="1"/>
          </p:cNvPicPr>
          <p:nvPr/>
        </p:nvPicPr>
        <p:blipFill>
          <a:blip r:embed="rId5"/>
          <a:stretch>
            <a:fillRect/>
          </a:stretch>
        </p:blipFill>
        <p:spPr>
          <a:xfrm>
            <a:off x="8225847" y="1544696"/>
            <a:ext cx="3721652" cy="2067323"/>
          </a:xfrm>
          <a:prstGeom prst="rect">
            <a:avLst/>
          </a:prstGeom>
        </p:spPr>
      </p:pic>
    </p:spTree>
    <p:extLst>
      <p:ext uri="{BB962C8B-B14F-4D97-AF65-F5344CB8AC3E}">
        <p14:creationId xmlns:p14="http://schemas.microsoft.com/office/powerpoint/2010/main" val="1861264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867EA19-6E67-4295-F673-081EFF01B2E2}"/>
              </a:ext>
            </a:extLst>
          </p:cNvPr>
          <p:cNvSpPr>
            <a:spLocks noGrp="1"/>
          </p:cNvSpPr>
          <p:nvPr>
            <p:ph type="title"/>
          </p:nvPr>
        </p:nvSpPr>
        <p:spPr>
          <a:xfrm>
            <a:off x="838200" y="365125"/>
            <a:ext cx="10043160" cy="1325563"/>
          </a:xfrm>
        </p:spPr>
        <p:txBody>
          <a:bodyPr/>
          <a:lstStyle/>
          <a:p>
            <a:r>
              <a:rPr lang="en-GB" dirty="0">
                <a:solidFill>
                  <a:srgbClr val="595959"/>
                </a:solidFill>
              </a:rPr>
              <a:t>Sense International</a:t>
            </a:r>
          </a:p>
        </p:txBody>
      </p:sp>
      <p:sp>
        <p:nvSpPr>
          <p:cNvPr id="11" name="Content Placeholder 10">
            <a:extLst>
              <a:ext uri="{FF2B5EF4-FFF2-40B4-BE49-F238E27FC236}">
                <a16:creationId xmlns:a16="http://schemas.microsoft.com/office/drawing/2014/main" id="{3D12346A-244A-C62E-52D1-C600A5BB60DA}"/>
              </a:ext>
            </a:extLst>
          </p:cNvPr>
          <p:cNvSpPr>
            <a:spLocks noGrp="1"/>
          </p:cNvSpPr>
          <p:nvPr>
            <p:ph idx="1"/>
          </p:nvPr>
        </p:nvSpPr>
        <p:spPr>
          <a:xfrm>
            <a:off x="838200" y="1792518"/>
            <a:ext cx="10056223" cy="3861226"/>
          </a:xfrm>
        </p:spPr>
        <p:txBody>
          <a:bodyPr>
            <a:normAutofit lnSpcReduction="10000"/>
          </a:bodyPr>
          <a:lstStyle/>
          <a:p>
            <a:pPr marL="0" indent="0" eaLnBrk="1" fontAlgn="auto" hangingPunct="1">
              <a:spcAft>
                <a:spcPts val="0"/>
              </a:spcAft>
              <a:buFont typeface="Arial" panose="020B0604020202020204" pitchFamily="34" charset="0"/>
              <a:buNone/>
              <a:defRPr/>
            </a:pPr>
            <a:r>
              <a:rPr lang="en-GB" sz="2800" b="1" dirty="0">
                <a:solidFill>
                  <a:srgbClr val="595959"/>
                </a:solidFill>
              </a:rPr>
              <a:t>Our Vision </a:t>
            </a:r>
          </a:p>
          <a:p>
            <a:pPr marL="0" indent="0" eaLnBrk="1" fontAlgn="auto" hangingPunct="1">
              <a:spcAft>
                <a:spcPts val="0"/>
              </a:spcAft>
              <a:buFont typeface="Arial" panose="020B0604020202020204" pitchFamily="34" charset="0"/>
              <a:buNone/>
              <a:defRPr/>
            </a:pPr>
            <a:r>
              <a:rPr lang="en-GB" sz="2800" dirty="0">
                <a:solidFill>
                  <a:srgbClr val="595959"/>
                </a:solidFill>
              </a:rPr>
              <a:t>Our vision is of a world in which all people with deafblindness can be equal and active members of society.</a:t>
            </a:r>
          </a:p>
          <a:p>
            <a:pPr marL="0" indent="0" eaLnBrk="1" fontAlgn="auto" hangingPunct="1">
              <a:spcAft>
                <a:spcPts val="0"/>
              </a:spcAft>
              <a:buFont typeface="Arial" panose="020B0604020202020204" pitchFamily="34" charset="0"/>
              <a:buNone/>
              <a:defRPr/>
            </a:pPr>
            <a:endParaRPr lang="en-GB" sz="1400" dirty="0">
              <a:solidFill>
                <a:srgbClr val="595959"/>
              </a:solidFill>
            </a:endParaRPr>
          </a:p>
          <a:p>
            <a:pPr marL="0" indent="0" eaLnBrk="1" fontAlgn="auto" hangingPunct="1">
              <a:spcAft>
                <a:spcPts val="0"/>
              </a:spcAft>
              <a:buFont typeface="Arial" panose="020B0604020202020204" pitchFamily="34" charset="0"/>
              <a:buNone/>
              <a:defRPr/>
            </a:pPr>
            <a:r>
              <a:rPr lang="en-GB" sz="2800" b="1" dirty="0">
                <a:solidFill>
                  <a:srgbClr val="595959"/>
                </a:solidFill>
              </a:rPr>
              <a:t>Our Mission</a:t>
            </a:r>
          </a:p>
          <a:p>
            <a:pPr marL="0" indent="0" eaLnBrk="1" fontAlgn="auto" hangingPunct="1">
              <a:spcAft>
                <a:spcPts val="0"/>
              </a:spcAft>
              <a:buFont typeface="Arial" panose="020B0604020202020204" pitchFamily="34" charset="0"/>
              <a:buNone/>
              <a:defRPr/>
            </a:pPr>
            <a:r>
              <a:rPr lang="en-GB" sz="2800" dirty="0">
                <a:solidFill>
                  <a:srgbClr val="595959"/>
                </a:solidFill>
              </a:rPr>
              <a:t>We work in partnership with others across the globe - people with deafblindness, their families, carers and other professionals to ensure anyone facing challenges because of deafblindness has access to advice, guidance and support.</a:t>
            </a:r>
          </a:p>
          <a:p>
            <a:endParaRPr lang="en-GB" dirty="0"/>
          </a:p>
        </p:txBody>
      </p:sp>
      <p:sp>
        <p:nvSpPr>
          <p:cNvPr id="6" name="Slide Number Placeholder 5">
            <a:extLst>
              <a:ext uri="{FF2B5EF4-FFF2-40B4-BE49-F238E27FC236}">
                <a16:creationId xmlns:a16="http://schemas.microsoft.com/office/drawing/2014/main" id="{0A434FAB-DF78-BB7C-E7DD-18ED148378B8}"/>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2</a:t>
            </a:fld>
            <a:endParaRPr lang="en-GB"/>
          </a:p>
        </p:txBody>
      </p:sp>
    </p:spTree>
    <p:extLst>
      <p:ext uri="{BB962C8B-B14F-4D97-AF65-F5344CB8AC3E}">
        <p14:creationId xmlns:p14="http://schemas.microsoft.com/office/powerpoint/2010/main" val="205623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50-5B66-248A-73F6-526276D4D79C}"/>
              </a:ext>
            </a:extLst>
          </p:cNvPr>
          <p:cNvSpPr>
            <a:spLocks noGrp="1"/>
          </p:cNvSpPr>
          <p:nvPr>
            <p:ph type="title"/>
          </p:nvPr>
        </p:nvSpPr>
        <p:spPr/>
        <p:txBody>
          <a:bodyPr/>
          <a:lstStyle/>
          <a:p>
            <a:r>
              <a:rPr lang="en-GB" dirty="0">
                <a:solidFill>
                  <a:srgbClr val="595959"/>
                </a:solidFill>
              </a:rPr>
              <a:t>Where we work in the world</a:t>
            </a:r>
            <a:endParaRPr lang="en-US" dirty="0">
              <a:solidFill>
                <a:srgbClr val="595959"/>
              </a:solidFill>
            </a:endParaRPr>
          </a:p>
        </p:txBody>
      </p:sp>
      <p:sp>
        <p:nvSpPr>
          <p:cNvPr id="5" name="Slide Number Placeholder 4">
            <a:extLst>
              <a:ext uri="{FF2B5EF4-FFF2-40B4-BE49-F238E27FC236}">
                <a16:creationId xmlns:a16="http://schemas.microsoft.com/office/drawing/2014/main" id="{B757EB18-A62C-53EC-EE36-D11946667184}"/>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3</a:t>
            </a:fld>
            <a:endParaRPr lang="en-GB"/>
          </a:p>
        </p:txBody>
      </p:sp>
      <p:pic>
        <p:nvPicPr>
          <p:cNvPr id="6" name="Content Placeholder 6" descr="A map of the world showing the countries in which Sense International works- Peru, Romania, Uganda, Tanzania, Kenya, India, Nepal and Bangladesh,">
            <a:extLst>
              <a:ext uri="{FF2B5EF4-FFF2-40B4-BE49-F238E27FC236}">
                <a16:creationId xmlns:a16="http://schemas.microsoft.com/office/drawing/2014/main" id="{6122F4A7-4BCB-0962-6E92-75054A96CB3B}"/>
              </a:ext>
            </a:extLst>
          </p:cNvPr>
          <p:cNvPicPr>
            <a:picLocks noGrp="1" noChangeAspect="1"/>
          </p:cNvPicPr>
          <p:nvPr>
            <p:ph idx="1"/>
          </p:nvPr>
        </p:nvPicPr>
        <p:blipFill rotWithShape="1">
          <a:blip r:embed="rId3"/>
          <a:srcRect l="15004" b="-786"/>
          <a:stretch/>
        </p:blipFill>
        <p:spPr>
          <a:xfrm>
            <a:off x="1398465" y="1431200"/>
            <a:ext cx="8583735" cy="5290275"/>
          </a:xfrm>
          <a:prstGeom prst="rect">
            <a:avLst/>
          </a:prstGeom>
        </p:spPr>
      </p:pic>
    </p:spTree>
    <p:extLst>
      <p:ext uri="{BB962C8B-B14F-4D97-AF65-F5344CB8AC3E}">
        <p14:creationId xmlns:p14="http://schemas.microsoft.com/office/powerpoint/2010/main" val="174410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85DD0-4030-4879-5C8E-ACA6931EFC74}"/>
              </a:ext>
            </a:extLst>
          </p:cNvPr>
          <p:cNvSpPr>
            <a:spLocks noGrp="1"/>
          </p:cNvSpPr>
          <p:nvPr>
            <p:ph type="title"/>
          </p:nvPr>
        </p:nvSpPr>
        <p:spPr>
          <a:xfrm>
            <a:off x="655320" y="67468"/>
            <a:ext cx="10515600" cy="1325563"/>
          </a:xfrm>
        </p:spPr>
        <p:txBody>
          <a:bodyPr/>
          <a:lstStyle/>
          <a:p>
            <a:r>
              <a:rPr lang="en-GB" dirty="0">
                <a:cs typeface="Arial"/>
              </a:rPr>
              <a:t>Life cycle approach</a:t>
            </a:r>
            <a:endParaRPr lang="en-US" dirty="0"/>
          </a:p>
        </p:txBody>
      </p:sp>
      <p:sp>
        <p:nvSpPr>
          <p:cNvPr id="5" name="Slide Number Placeholder 4">
            <a:extLst>
              <a:ext uri="{FF2B5EF4-FFF2-40B4-BE49-F238E27FC236}">
                <a16:creationId xmlns:a16="http://schemas.microsoft.com/office/drawing/2014/main" id="{ACDB81A8-E620-0361-437F-F107FA5556CE}"/>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4</a:t>
            </a:fld>
            <a:endParaRPr lang="en-GB"/>
          </a:p>
        </p:txBody>
      </p:sp>
      <p:pic>
        <p:nvPicPr>
          <p:cNvPr id="6" name="Content Placeholder 5" descr="Diagram of Sense International's 'life cycle approach'.&#10;Diagram shows how Sense International works in &#10;Early Intervention: To ensure that infants thrive when they receive the right support early in life.  &#10;Then support children as they transition to...&#10;Inclusive Education: To ensure that children build skills and knowledge to equip them for life.&#10;Then support young people as they transition to...&#10;Vocational training: To support young people develop the means to live independently&#10;Sense International also demonstrate and advocate for inclusion of people with deafblindness in all these areas.&#10;The principle aim is to ensure that people with deafblindness are equal and active members of society. ">
            <a:extLst>
              <a:ext uri="{FF2B5EF4-FFF2-40B4-BE49-F238E27FC236}">
                <a16:creationId xmlns:a16="http://schemas.microsoft.com/office/drawing/2014/main" id="{37D7C135-39BE-135A-24F4-4AFC3001BDC2}"/>
              </a:ext>
            </a:extLst>
          </p:cNvPr>
          <p:cNvPicPr>
            <a:picLocks noGrp="1" noChangeAspect="1"/>
          </p:cNvPicPr>
          <p:nvPr>
            <p:ph idx="1"/>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1774646" y="1022213"/>
            <a:ext cx="7706043" cy="5699261"/>
          </a:xfrm>
          <a:prstGeom prst="rect">
            <a:avLst/>
          </a:prstGeom>
        </p:spPr>
      </p:pic>
    </p:spTree>
    <p:extLst>
      <p:ext uri="{BB962C8B-B14F-4D97-AF65-F5344CB8AC3E}">
        <p14:creationId xmlns:p14="http://schemas.microsoft.com/office/powerpoint/2010/main" val="2926767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13EDD-4F70-A8A6-AC47-F65A6F5D78CD}"/>
              </a:ext>
            </a:extLst>
          </p:cNvPr>
          <p:cNvSpPr>
            <a:spLocks noGrp="1"/>
          </p:cNvSpPr>
          <p:nvPr>
            <p:ph type="title"/>
          </p:nvPr>
        </p:nvSpPr>
        <p:spPr>
          <a:xfrm>
            <a:off x="838200" y="136525"/>
            <a:ext cx="10515600" cy="1325563"/>
          </a:xfrm>
        </p:spPr>
        <p:txBody>
          <a:bodyPr/>
          <a:lstStyle/>
          <a:p>
            <a:r>
              <a:rPr lang="en-GB" dirty="0">
                <a:solidFill>
                  <a:srgbClr val="595959"/>
                </a:solidFill>
              </a:rPr>
              <a:t>InBusiness Programme - Kenya</a:t>
            </a:r>
            <a:endParaRPr lang="en-US" dirty="0">
              <a:solidFill>
                <a:srgbClr val="595959"/>
              </a:solidFill>
            </a:endParaRPr>
          </a:p>
        </p:txBody>
      </p:sp>
      <p:sp>
        <p:nvSpPr>
          <p:cNvPr id="5" name="Slide Number Placeholder 4">
            <a:extLst>
              <a:ext uri="{FF2B5EF4-FFF2-40B4-BE49-F238E27FC236}">
                <a16:creationId xmlns:a16="http://schemas.microsoft.com/office/drawing/2014/main" id="{90BBE83D-17EE-87AD-54CB-D667F33CF12F}"/>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5</a:t>
            </a:fld>
            <a:endParaRPr lang="en-GB"/>
          </a:p>
        </p:txBody>
      </p:sp>
      <p:sp>
        <p:nvSpPr>
          <p:cNvPr id="6" name="Content Placeholder 1">
            <a:extLst>
              <a:ext uri="{FF2B5EF4-FFF2-40B4-BE49-F238E27FC236}">
                <a16:creationId xmlns:a16="http://schemas.microsoft.com/office/drawing/2014/main" id="{321D39E0-9198-BC18-C747-5183F1450CE5}"/>
              </a:ext>
            </a:extLst>
          </p:cNvPr>
          <p:cNvSpPr>
            <a:spLocks noGrp="1"/>
          </p:cNvSpPr>
          <p:nvPr>
            <p:ph idx="1"/>
          </p:nvPr>
        </p:nvSpPr>
        <p:spPr>
          <a:xfrm>
            <a:off x="838200" y="1792288"/>
            <a:ext cx="3550920" cy="3860800"/>
          </a:xfrm>
        </p:spPr>
        <p:txBody>
          <a:bodyPr vert="horz" lIns="0" tIns="0" rIns="0" bIns="0" rtlCol="0" anchor="t">
            <a:noAutofit/>
          </a:bodyPr>
          <a:lstStyle/>
          <a:p>
            <a:pPr marL="342900" indent="-342900">
              <a:buChar char="•"/>
            </a:pPr>
            <a:r>
              <a:rPr lang="en-GB" sz="2800" dirty="0">
                <a:solidFill>
                  <a:srgbClr val="595959"/>
                </a:solidFill>
                <a:cs typeface="Arial"/>
              </a:rPr>
              <a:t>Implemented in a consortium with Light for the World and Humanity and Inclusion.</a:t>
            </a:r>
          </a:p>
          <a:p>
            <a:pPr marL="342900" indent="-342900">
              <a:buChar char="•"/>
            </a:pPr>
            <a:endParaRPr lang="en-GB" sz="2800" dirty="0">
              <a:solidFill>
                <a:srgbClr val="595959"/>
              </a:solidFill>
              <a:cs typeface="Arial"/>
            </a:endParaRPr>
          </a:p>
          <a:p>
            <a:pPr marL="342900" indent="-342900">
              <a:buChar char="•"/>
            </a:pPr>
            <a:r>
              <a:rPr lang="en-GB" sz="2800" dirty="0">
                <a:solidFill>
                  <a:srgbClr val="595959"/>
                </a:solidFill>
                <a:cs typeface="Arial"/>
              </a:rPr>
              <a:t>Pilot project (2019 – 2020), scaled in 2021 - 2025</a:t>
            </a:r>
          </a:p>
          <a:p>
            <a:pPr marL="342900" indent="-342900">
              <a:buFont typeface="Arial" panose="020B0604020202020204" pitchFamily="34" charset="0"/>
              <a:buChar char="•"/>
            </a:pPr>
            <a:endParaRPr lang="en-GB" i="1" dirty="0">
              <a:solidFill>
                <a:srgbClr val="009C9B"/>
              </a:solidFill>
              <a:cs typeface="Arial"/>
            </a:endParaRPr>
          </a:p>
          <a:p>
            <a:pPr marL="457200" indent="-457200">
              <a:lnSpc>
                <a:spcPct val="150000"/>
              </a:lnSpc>
              <a:buFont typeface="Arial" panose="020B0604020202020204" pitchFamily="34" charset="0"/>
              <a:buChar char="•"/>
            </a:pPr>
            <a:endParaRPr lang="en-GB" sz="2800" dirty="0">
              <a:cs typeface="Arial"/>
            </a:endParaRPr>
          </a:p>
        </p:txBody>
      </p:sp>
      <p:pic>
        <p:nvPicPr>
          <p:cNvPr id="7" name="Picture 6" descr="This photo shows a microenterprise by a caregiver supported by Sense International. Selling fresh produce and textiles">
            <a:extLst>
              <a:ext uri="{FF2B5EF4-FFF2-40B4-BE49-F238E27FC236}">
                <a16:creationId xmlns:a16="http://schemas.microsoft.com/office/drawing/2014/main" id="{E2CE801F-A70E-F938-84E2-97D409BD8FEF}"/>
              </a:ext>
            </a:extLst>
          </p:cNvPr>
          <p:cNvPicPr>
            <a:picLocks noChangeAspect="1"/>
          </p:cNvPicPr>
          <p:nvPr/>
        </p:nvPicPr>
        <p:blipFill>
          <a:blip r:embed="rId3"/>
          <a:stretch>
            <a:fillRect/>
          </a:stretch>
        </p:blipFill>
        <p:spPr>
          <a:xfrm>
            <a:off x="6250231" y="1237904"/>
            <a:ext cx="4591939" cy="5448973"/>
          </a:xfrm>
          <a:prstGeom prst="rect">
            <a:avLst/>
          </a:prstGeom>
        </p:spPr>
      </p:pic>
    </p:spTree>
    <p:extLst>
      <p:ext uri="{BB962C8B-B14F-4D97-AF65-F5344CB8AC3E}">
        <p14:creationId xmlns:p14="http://schemas.microsoft.com/office/powerpoint/2010/main" val="2428068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A14AB-FC1E-375B-58BD-0B3660DF3A51}"/>
              </a:ext>
            </a:extLst>
          </p:cNvPr>
          <p:cNvSpPr>
            <a:spLocks noGrp="1"/>
          </p:cNvSpPr>
          <p:nvPr>
            <p:ph type="title"/>
          </p:nvPr>
        </p:nvSpPr>
        <p:spPr/>
        <p:txBody>
          <a:bodyPr/>
          <a:lstStyle/>
          <a:p>
            <a:r>
              <a:rPr lang="en-GB" dirty="0">
                <a:solidFill>
                  <a:srgbClr val="595959"/>
                </a:solidFill>
              </a:rPr>
              <a:t>Objectives</a:t>
            </a:r>
            <a:endParaRPr lang="en-US" dirty="0">
              <a:solidFill>
                <a:srgbClr val="595959"/>
              </a:solidFill>
            </a:endParaRPr>
          </a:p>
        </p:txBody>
      </p:sp>
      <p:sp>
        <p:nvSpPr>
          <p:cNvPr id="3" name="Content Placeholder 2">
            <a:extLst>
              <a:ext uri="{FF2B5EF4-FFF2-40B4-BE49-F238E27FC236}">
                <a16:creationId xmlns:a16="http://schemas.microsoft.com/office/drawing/2014/main" id="{FF57E3DB-378F-CFE7-F9C6-C949E587C980}"/>
              </a:ext>
            </a:extLst>
          </p:cNvPr>
          <p:cNvSpPr>
            <a:spLocks noGrp="1"/>
          </p:cNvSpPr>
          <p:nvPr>
            <p:ph idx="1"/>
          </p:nvPr>
        </p:nvSpPr>
        <p:spPr>
          <a:xfrm>
            <a:off x="838200" y="1489167"/>
            <a:ext cx="10515600" cy="5003708"/>
          </a:xfrm>
        </p:spPr>
        <p:txBody>
          <a:bodyPr>
            <a:normAutofit lnSpcReduction="10000"/>
          </a:bodyPr>
          <a:lstStyle/>
          <a:p>
            <a:pPr marL="342900" indent="-342900">
              <a:buFont typeface="Arial" panose="020B0604020202020204" pitchFamily="34" charset="0"/>
              <a:buChar char="•"/>
            </a:pPr>
            <a:r>
              <a:rPr lang="en-GB" sz="2800" b="1" dirty="0">
                <a:solidFill>
                  <a:srgbClr val="595959"/>
                </a:solidFill>
              </a:rPr>
              <a:t>Business skills of micro- entrepreneurs improved </a:t>
            </a:r>
            <a:r>
              <a:rPr lang="en-GB" sz="2800" dirty="0">
                <a:solidFill>
                  <a:srgbClr val="595959"/>
                </a:solidFill>
              </a:rPr>
              <a:t>(training and mentorship, Business Development Service provider (BDS) training, curriculum adaptation). </a:t>
            </a:r>
            <a:endParaRPr lang="en-US" sz="2800" dirty="0">
              <a:solidFill>
                <a:srgbClr val="595959"/>
              </a:solidFill>
              <a:cs typeface="Arial"/>
            </a:endParaRPr>
          </a:p>
          <a:p>
            <a:pPr marL="342900" indent="-342900">
              <a:buFont typeface="Arial" panose="020B0604020202020204" pitchFamily="34" charset="0"/>
              <a:buChar char="•"/>
            </a:pPr>
            <a:r>
              <a:rPr lang="en-GB" sz="2800" b="1" dirty="0">
                <a:solidFill>
                  <a:srgbClr val="595959"/>
                </a:solidFill>
              </a:rPr>
              <a:t>Business confidence of micro-entrepreneurs improved</a:t>
            </a:r>
            <a:r>
              <a:rPr lang="en-GB" sz="2800" dirty="0">
                <a:solidFill>
                  <a:srgbClr val="595959"/>
                </a:solidFill>
              </a:rPr>
              <a:t> (self- advocacy and safeguarding training, growth kits, assistive devices, family involvement).</a:t>
            </a:r>
            <a:endParaRPr lang="en-GB" sz="2800" dirty="0">
              <a:solidFill>
                <a:srgbClr val="595959"/>
              </a:solidFill>
              <a:cs typeface="Arial"/>
            </a:endParaRPr>
          </a:p>
          <a:p>
            <a:pPr marL="342900" indent="-342900">
              <a:buFont typeface="Arial" panose="020B0604020202020204" pitchFamily="34" charset="0"/>
              <a:buChar char="•"/>
            </a:pPr>
            <a:r>
              <a:rPr lang="en-GB" sz="2800" b="1" dirty="0">
                <a:solidFill>
                  <a:srgbClr val="595959"/>
                </a:solidFill>
              </a:rPr>
              <a:t>Micro-entrepreneurs’ access to procurement chains</a:t>
            </a:r>
            <a:r>
              <a:rPr lang="en-GB" sz="2800" dirty="0">
                <a:solidFill>
                  <a:srgbClr val="595959"/>
                </a:solidFill>
              </a:rPr>
              <a:t> (PPI and DIF engagement, County advocacy).</a:t>
            </a:r>
            <a:endParaRPr lang="en-GB" sz="2800" dirty="0">
              <a:solidFill>
                <a:srgbClr val="595959"/>
              </a:solidFill>
              <a:cs typeface="Arial"/>
            </a:endParaRPr>
          </a:p>
          <a:p>
            <a:pPr marL="342900" indent="-342900">
              <a:buFont typeface="Arial" panose="020B0604020202020204" pitchFamily="34" charset="0"/>
              <a:buChar char="•"/>
            </a:pPr>
            <a:r>
              <a:rPr lang="en-GB" sz="2800" b="1" dirty="0">
                <a:solidFill>
                  <a:srgbClr val="595959"/>
                </a:solidFill>
              </a:rPr>
              <a:t>Improved disability inclusion in procurement chains </a:t>
            </a:r>
            <a:r>
              <a:rPr lang="en-GB" sz="2800" dirty="0">
                <a:solidFill>
                  <a:srgbClr val="595959"/>
                </a:solidFill>
              </a:rPr>
              <a:t>(inclusion at businesses and PPI workplaces, practices, language. ) </a:t>
            </a:r>
            <a:endParaRPr lang="en-GB" sz="2800" dirty="0">
              <a:solidFill>
                <a:srgbClr val="595959"/>
              </a:solidFill>
              <a:cs typeface="Arial"/>
            </a:endParaRPr>
          </a:p>
          <a:p>
            <a:pPr marL="342900" indent="-342900">
              <a:buFont typeface="Arial" panose="020B0604020202020204" pitchFamily="34" charset="0"/>
              <a:buChar char="•"/>
            </a:pPr>
            <a:r>
              <a:rPr lang="en-GB" sz="2800" b="1" dirty="0">
                <a:solidFill>
                  <a:srgbClr val="595959"/>
                </a:solidFill>
              </a:rPr>
              <a:t>Evidence collection and sharing</a:t>
            </a:r>
            <a:r>
              <a:rPr lang="en-GB" sz="2800" dirty="0">
                <a:solidFill>
                  <a:srgbClr val="595959"/>
                </a:solidFill>
              </a:rPr>
              <a:t> (research, quarterly  feedback, lesson sharing and review meetings). </a:t>
            </a:r>
            <a:endParaRPr lang="en-GB" sz="2800" dirty="0">
              <a:solidFill>
                <a:srgbClr val="595959"/>
              </a:solidFill>
              <a:cs typeface="Arial"/>
            </a:endParaRPr>
          </a:p>
          <a:p>
            <a:endParaRPr lang="en-US" dirty="0"/>
          </a:p>
        </p:txBody>
      </p:sp>
      <p:sp>
        <p:nvSpPr>
          <p:cNvPr id="5" name="Slide Number Placeholder 4">
            <a:extLst>
              <a:ext uri="{FF2B5EF4-FFF2-40B4-BE49-F238E27FC236}">
                <a16:creationId xmlns:a16="http://schemas.microsoft.com/office/drawing/2014/main" id="{1877A0EC-E65A-BEBF-B2C5-8251ABCC9DD8}"/>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6</a:t>
            </a:fld>
            <a:endParaRPr lang="en-GB"/>
          </a:p>
        </p:txBody>
      </p:sp>
    </p:spTree>
    <p:extLst>
      <p:ext uri="{BB962C8B-B14F-4D97-AF65-F5344CB8AC3E}">
        <p14:creationId xmlns:p14="http://schemas.microsoft.com/office/powerpoint/2010/main" val="3286732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BE2AC-63C3-9DC8-C150-F3D2A71E4B71}"/>
              </a:ext>
            </a:extLst>
          </p:cNvPr>
          <p:cNvSpPr>
            <a:spLocks noGrp="1"/>
          </p:cNvSpPr>
          <p:nvPr>
            <p:ph type="title"/>
          </p:nvPr>
        </p:nvSpPr>
        <p:spPr/>
        <p:txBody>
          <a:bodyPr/>
          <a:lstStyle/>
          <a:p>
            <a:r>
              <a:rPr lang="en-GB" dirty="0">
                <a:solidFill>
                  <a:srgbClr val="595959"/>
                </a:solidFill>
              </a:rPr>
              <a:t>Successes</a:t>
            </a:r>
            <a:endParaRPr lang="en-US" dirty="0">
              <a:solidFill>
                <a:srgbClr val="595959"/>
              </a:solidFill>
            </a:endParaRPr>
          </a:p>
        </p:txBody>
      </p:sp>
      <p:sp>
        <p:nvSpPr>
          <p:cNvPr id="3" name="Content Placeholder 2">
            <a:extLst>
              <a:ext uri="{FF2B5EF4-FFF2-40B4-BE49-F238E27FC236}">
                <a16:creationId xmlns:a16="http://schemas.microsoft.com/office/drawing/2014/main" id="{4FDB3D11-39F3-B403-0579-C343D0E1065B}"/>
              </a:ext>
            </a:extLst>
          </p:cNvPr>
          <p:cNvSpPr>
            <a:spLocks noGrp="1"/>
          </p:cNvSpPr>
          <p:nvPr>
            <p:ph idx="1"/>
          </p:nvPr>
        </p:nvSpPr>
        <p:spPr>
          <a:xfrm>
            <a:off x="838199" y="1397726"/>
            <a:ext cx="6058989" cy="5323749"/>
          </a:xfrm>
        </p:spPr>
        <p:txBody>
          <a:bodyPr>
            <a:normAutofit fontScale="85000" lnSpcReduction="10000"/>
          </a:bodyPr>
          <a:lstStyle/>
          <a:p>
            <a:pPr marL="342900" indent="-342900">
              <a:buChar char="•"/>
            </a:pPr>
            <a:r>
              <a:rPr lang="en-GB" sz="2800" dirty="0">
                <a:solidFill>
                  <a:srgbClr val="595959"/>
                </a:solidFill>
                <a:cs typeface="Arial"/>
              </a:rPr>
              <a:t>36 micro-entrepreneurs (MEs) graduated from cohort 1 and cohort 2.</a:t>
            </a:r>
            <a:endParaRPr lang="en-US" sz="2800" dirty="0">
              <a:solidFill>
                <a:srgbClr val="595959"/>
              </a:solidFill>
              <a:cs typeface="Arial"/>
            </a:endParaRPr>
          </a:p>
          <a:p>
            <a:pPr marL="342900" indent="-342900">
              <a:buChar char="•"/>
            </a:pPr>
            <a:r>
              <a:rPr lang="en-GB" sz="2800" dirty="0">
                <a:solidFill>
                  <a:srgbClr val="595959"/>
                </a:solidFill>
                <a:cs typeface="Arial"/>
              </a:rPr>
              <a:t>Initial tracking of sales shows 27 MEs are recording increased sales. </a:t>
            </a:r>
          </a:p>
          <a:p>
            <a:pPr marL="342900" indent="-342900">
              <a:buChar char="•"/>
            </a:pPr>
            <a:r>
              <a:rPr lang="en-GB" sz="2800" dirty="0">
                <a:solidFill>
                  <a:srgbClr val="595959"/>
                </a:solidFill>
                <a:cs typeface="Arial"/>
              </a:rPr>
              <a:t>Business Training curriculum was contextualized for MEs with complex disabilities. </a:t>
            </a:r>
          </a:p>
          <a:p>
            <a:pPr marL="342900" indent="-342900">
              <a:buChar char="•"/>
            </a:pPr>
            <a:r>
              <a:rPr lang="en-GB" sz="2800" dirty="0">
                <a:solidFill>
                  <a:srgbClr val="595959"/>
                </a:solidFill>
                <a:cs typeface="Arial"/>
              </a:rPr>
              <a:t>Trained 79 caregivers on communicating the needs of micro-entrepreneurs. </a:t>
            </a:r>
          </a:p>
          <a:p>
            <a:pPr marL="342900" indent="-342900">
              <a:buChar char="•"/>
            </a:pPr>
            <a:r>
              <a:rPr lang="en-GB" sz="2800" dirty="0">
                <a:solidFill>
                  <a:srgbClr val="595959"/>
                </a:solidFill>
                <a:cs typeface="Arial"/>
              </a:rPr>
              <a:t>Disability inclusion training to PPIs – led to mindset shift on disability.</a:t>
            </a:r>
          </a:p>
          <a:p>
            <a:pPr marL="342900" indent="-342900">
              <a:buChar char="•"/>
            </a:pPr>
            <a:r>
              <a:rPr lang="en-GB" sz="2800" dirty="0">
                <a:solidFill>
                  <a:srgbClr val="595959"/>
                </a:solidFill>
                <a:cs typeface="Arial"/>
              </a:rPr>
              <a:t>Recruited and trained 5 BDS and 1 DIF.</a:t>
            </a:r>
          </a:p>
          <a:p>
            <a:pPr marL="342900" indent="-342900">
              <a:buChar char="•"/>
            </a:pPr>
            <a:r>
              <a:rPr lang="en-GB" sz="2800" dirty="0">
                <a:solidFill>
                  <a:srgbClr val="595959"/>
                </a:solidFill>
                <a:cs typeface="Arial"/>
              </a:rPr>
              <a:t>Exhibitions by MEs led to increased awarenesses creation and sales. </a:t>
            </a:r>
          </a:p>
          <a:p>
            <a:endParaRPr lang="en-US" dirty="0"/>
          </a:p>
        </p:txBody>
      </p:sp>
      <p:sp>
        <p:nvSpPr>
          <p:cNvPr id="5" name="Slide Number Placeholder 4">
            <a:extLst>
              <a:ext uri="{FF2B5EF4-FFF2-40B4-BE49-F238E27FC236}">
                <a16:creationId xmlns:a16="http://schemas.microsoft.com/office/drawing/2014/main" id="{A8BCDDA7-4039-7C1F-ADD8-2A02BEFF8653}"/>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7</a:t>
            </a:fld>
            <a:endParaRPr lang="en-GB"/>
          </a:p>
        </p:txBody>
      </p:sp>
      <p:pic>
        <p:nvPicPr>
          <p:cNvPr id="6" name="Picture 5" descr="One of our staff training  a caregiver on record keeping at home">
            <a:extLst>
              <a:ext uri="{FF2B5EF4-FFF2-40B4-BE49-F238E27FC236}">
                <a16:creationId xmlns:a16="http://schemas.microsoft.com/office/drawing/2014/main" id="{C703C7C3-F405-B93E-A976-4103B5233FC3}"/>
              </a:ext>
            </a:extLst>
          </p:cNvPr>
          <p:cNvPicPr>
            <a:picLocks noChangeAspect="1"/>
          </p:cNvPicPr>
          <p:nvPr/>
        </p:nvPicPr>
        <p:blipFill>
          <a:blip r:embed="rId3"/>
          <a:srcRect r="12221" b="-244"/>
          <a:stretch/>
        </p:blipFill>
        <p:spPr>
          <a:xfrm>
            <a:off x="7352112" y="885940"/>
            <a:ext cx="3840468" cy="5723866"/>
          </a:xfrm>
          <a:prstGeom prst="rect">
            <a:avLst/>
          </a:prstGeom>
        </p:spPr>
      </p:pic>
    </p:spTree>
    <p:extLst>
      <p:ext uri="{BB962C8B-B14F-4D97-AF65-F5344CB8AC3E}">
        <p14:creationId xmlns:p14="http://schemas.microsoft.com/office/powerpoint/2010/main" val="723645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A561B-7900-8B41-9400-936A1C139CDD}"/>
              </a:ext>
            </a:extLst>
          </p:cNvPr>
          <p:cNvSpPr>
            <a:spLocks noGrp="1"/>
          </p:cNvSpPr>
          <p:nvPr>
            <p:ph type="title"/>
          </p:nvPr>
        </p:nvSpPr>
        <p:spPr/>
        <p:txBody>
          <a:bodyPr/>
          <a:lstStyle/>
          <a:p>
            <a:r>
              <a:rPr lang="en-GB" dirty="0">
                <a:solidFill>
                  <a:srgbClr val="595959"/>
                </a:solidFill>
              </a:rPr>
              <a:t>Learning </a:t>
            </a:r>
            <a:endParaRPr lang="en-US" dirty="0">
              <a:solidFill>
                <a:srgbClr val="595959"/>
              </a:solidFill>
            </a:endParaRPr>
          </a:p>
        </p:txBody>
      </p:sp>
      <p:sp>
        <p:nvSpPr>
          <p:cNvPr id="3" name="Content Placeholder 2">
            <a:extLst>
              <a:ext uri="{FF2B5EF4-FFF2-40B4-BE49-F238E27FC236}">
                <a16:creationId xmlns:a16="http://schemas.microsoft.com/office/drawing/2014/main" id="{86638A11-0418-820D-2405-39193267B82B}"/>
              </a:ext>
            </a:extLst>
          </p:cNvPr>
          <p:cNvSpPr>
            <a:spLocks noGrp="1"/>
          </p:cNvSpPr>
          <p:nvPr>
            <p:ph idx="1"/>
          </p:nvPr>
        </p:nvSpPr>
        <p:spPr/>
        <p:txBody>
          <a:bodyPr/>
          <a:lstStyle/>
          <a:p>
            <a:pPr marL="342900" indent="-342900">
              <a:buChar char="•"/>
            </a:pPr>
            <a:r>
              <a:rPr lang="en-GB" sz="2800" dirty="0">
                <a:solidFill>
                  <a:srgbClr val="595959"/>
                </a:solidFill>
              </a:rPr>
              <a:t>Business training module contextualization was key.</a:t>
            </a:r>
            <a:endParaRPr lang="en-GB" sz="2800" dirty="0">
              <a:solidFill>
                <a:srgbClr val="595959"/>
              </a:solidFill>
              <a:cs typeface="Arial"/>
            </a:endParaRPr>
          </a:p>
          <a:p>
            <a:pPr marL="342900" indent="-342900">
              <a:buChar char="•"/>
            </a:pPr>
            <a:r>
              <a:rPr lang="en-GB" sz="2800" dirty="0">
                <a:solidFill>
                  <a:srgbClr val="595959"/>
                </a:solidFill>
              </a:rPr>
              <a:t>Family involvement in training and running businesses. </a:t>
            </a:r>
            <a:endParaRPr lang="en-GB" sz="2800" dirty="0">
              <a:solidFill>
                <a:srgbClr val="595959"/>
              </a:solidFill>
              <a:cs typeface="Arial"/>
            </a:endParaRPr>
          </a:p>
          <a:p>
            <a:pPr marL="342900" indent="-342900">
              <a:buChar char="•"/>
            </a:pPr>
            <a:r>
              <a:rPr lang="en-GB" sz="2800" dirty="0">
                <a:solidFill>
                  <a:srgbClr val="595959"/>
                </a:solidFill>
              </a:rPr>
              <a:t>Programme adaptation to suit micro-entrepreneurs with complex disabilities. </a:t>
            </a:r>
            <a:endParaRPr lang="en-GB" sz="2800" dirty="0">
              <a:solidFill>
                <a:srgbClr val="595959"/>
              </a:solidFill>
              <a:cs typeface="Arial"/>
            </a:endParaRPr>
          </a:p>
          <a:p>
            <a:pPr marL="342900" indent="-342900">
              <a:buChar char="•"/>
            </a:pPr>
            <a:r>
              <a:rPr lang="en-GB" sz="2800" dirty="0">
                <a:solidFill>
                  <a:srgbClr val="595959"/>
                </a:solidFill>
              </a:rPr>
              <a:t>Growth kits are essential in supporting micro-entrepreneurs. </a:t>
            </a:r>
            <a:endParaRPr lang="en-GB" sz="2800" dirty="0">
              <a:solidFill>
                <a:srgbClr val="595959"/>
              </a:solidFill>
              <a:cs typeface="Arial"/>
            </a:endParaRPr>
          </a:p>
          <a:p>
            <a:pPr marL="342900" indent="-342900">
              <a:buFont typeface="Arial" panose="020B0604020202020204" pitchFamily="34" charset="0"/>
              <a:buChar char="•"/>
            </a:pPr>
            <a:r>
              <a:rPr lang="en-GB" sz="2800" dirty="0">
                <a:solidFill>
                  <a:srgbClr val="595959"/>
                </a:solidFill>
                <a:cs typeface="Arial"/>
              </a:rPr>
              <a:t>Connection to supply chains</a:t>
            </a:r>
          </a:p>
          <a:p>
            <a:pPr marL="342900" indent="-342900">
              <a:buChar char="•"/>
            </a:pPr>
            <a:r>
              <a:rPr lang="en-GB" sz="2800" dirty="0">
                <a:solidFill>
                  <a:srgbClr val="595959"/>
                </a:solidFill>
                <a:cs typeface="Arial"/>
              </a:rPr>
              <a:t>BDS providers as trainers and mentors. </a:t>
            </a:r>
          </a:p>
          <a:p>
            <a:endParaRPr lang="en-US" dirty="0"/>
          </a:p>
        </p:txBody>
      </p:sp>
      <p:sp>
        <p:nvSpPr>
          <p:cNvPr id="5" name="Slide Number Placeholder 4">
            <a:extLst>
              <a:ext uri="{FF2B5EF4-FFF2-40B4-BE49-F238E27FC236}">
                <a16:creationId xmlns:a16="http://schemas.microsoft.com/office/drawing/2014/main" id="{8EF2DF6F-4874-461C-0696-7FBE810006BD}"/>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8</a:t>
            </a:fld>
            <a:endParaRPr lang="en-GB"/>
          </a:p>
        </p:txBody>
      </p:sp>
    </p:spTree>
    <p:extLst>
      <p:ext uri="{BB962C8B-B14F-4D97-AF65-F5344CB8AC3E}">
        <p14:creationId xmlns:p14="http://schemas.microsoft.com/office/powerpoint/2010/main" val="3171364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CB715-A960-F42B-BFF8-F3AF6CFA1469}"/>
              </a:ext>
            </a:extLst>
          </p:cNvPr>
          <p:cNvSpPr>
            <a:spLocks noGrp="1"/>
          </p:cNvSpPr>
          <p:nvPr>
            <p:ph type="title"/>
          </p:nvPr>
        </p:nvSpPr>
        <p:spPr/>
        <p:txBody>
          <a:bodyPr/>
          <a:lstStyle/>
          <a:p>
            <a:r>
              <a:rPr lang="en-GB" dirty="0">
                <a:solidFill>
                  <a:srgbClr val="595959"/>
                </a:solidFill>
              </a:rPr>
              <a:t>Story of Entrepreneur: Dennis</a:t>
            </a:r>
            <a:endParaRPr lang="en-US" dirty="0">
              <a:solidFill>
                <a:srgbClr val="595959"/>
              </a:solidFill>
            </a:endParaRPr>
          </a:p>
        </p:txBody>
      </p:sp>
      <p:sp>
        <p:nvSpPr>
          <p:cNvPr id="3" name="Content Placeholder 2">
            <a:extLst>
              <a:ext uri="{FF2B5EF4-FFF2-40B4-BE49-F238E27FC236}">
                <a16:creationId xmlns:a16="http://schemas.microsoft.com/office/drawing/2014/main" id="{E7E04502-6B85-5A82-C2E4-59E527532CC1}"/>
              </a:ext>
            </a:extLst>
          </p:cNvPr>
          <p:cNvSpPr>
            <a:spLocks noGrp="1"/>
          </p:cNvSpPr>
          <p:nvPr>
            <p:ph idx="1"/>
          </p:nvPr>
        </p:nvSpPr>
        <p:spPr>
          <a:xfrm>
            <a:off x="976449" y="2152698"/>
            <a:ext cx="5667103" cy="4386214"/>
          </a:xfrm>
        </p:spPr>
        <p:txBody>
          <a:bodyPr>
            <a:normAutofit/>
          </a:bodyPr>
          <a:lstStyle/>
          <a:p>
            <a:pPr marL="0" indent="0">
              <a:buNone/>
            </a:pPr>
            <a:r>
              <a:rPr lang="en-GB" sz="2800" dirty="0">
                <a:solidFill>
                  <a:srgbClr val="595959"/>
                </a:solidFill>
                <a:ea typeface="+mn-lt"/>
                <a:cs typeface="+mn-lt"/>
              </a:rPr>
              <a:t>Dennis has deafblindness and offers Shiatsu massage services. The project transformed Dennis's life, providing him with a stable workplace and regular outreach calls to hospitals and homes. He can now adequately support his young family.</a:t>
            </a:r>
            <a:endParaRPr lang="en-GB" dirty="0">
              <a:solidFill>
                <a:srgbClr val="595959"/>
              </a:solidFill>
              <a:cs typeface="Arial"/>
            </a:endParaRPr>
          </a:p>
          <a:p>
            <a:endParaRPr lang="en-US" dirty="0"/>
          </a:p>
        </p:txBody>
      </p:sp>
      <p:sp>
        <p:nvSpPr>
          <p:cNvPr id="5" name="Slide Number Placeholder 4">
            <a:extLst>
              <a:ext uri="{FF2B5EF4-FFF2-40B4-BE49-F238E27FC236}">
                <a16:creationId xmlns:a16="http://schemas.microsoft.com/office/drawing/2014/main" id="{A47EE073-36C2-5791-3223-26990CA72485}"/>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9</a:t>
            </a:fld>
            <a:endParaRPr lang="en-GB"/>
          </a:p>
        </p:txBody>
      </p:sp>
      <p:pic>
        <p:nvPicPr>
          <p:cNvPr id="6" name="Content Placeholder 1" descr="Dennis the ME, with his trainer and mentor outside his massage pallor.">
            <a:extLst>
              <a:ext uri="{FF2B5EF4-FFF2-40B4-BE49-F238E27FC236}">
                <a16:creationId xmlns:a16="http://schemas.microsoft.com/office/drawing/2014/main" id="{4EA745F8-C286-E1C5-B9ED-55DF435C4829}"/>
              </a:ext>
            </a:extLst>
          </p:cNvPr>
          <p:cNvPicPr>
            <a:picLocks noChangeAspect="1"/>
          </p:cNvPicPr>
          <p:nvPr/>
        </p:nvPicPr>
        <p:blipFill>
          <a:blip r:embed="rId3"/>
          <a:stretch>
            <a:fillRect/>
          </a:stretch>
        </p:blipFill>
        <p:spPr>
          <a:xfrm>
            <a:off x="7574454" y="1312427"/>
            <a:ext cx="4144820" cy="2626592"/>
          </a:xfrm>
          <a:prstGeom prst="rect">
            <a:avLst/>
          </a:prstGeom>
        </p:spPr>
      </p:pic>
      <p:pic>
        <p:nvPicPr>
          <p:cNvPr id="7" name="Content Placeholder 5" descr="Dennis the ME, doing Shiatsu massage on a client.">
            <a:extLst>
              <a:ext uri="{FF2B5EF4-FFF2-40B4-BE49-F238E27FC236}">
                <a16:creationId xmlns:a16="http://schemas.microsoft.com/office/drawing/2014/main" id="{FD681F95-C64E-9712-5C46-29A8B519CFCC}"/>
              </a:ext>
            </a:extLst>
          </p:cNvPr>
          <p:cNvPicPr>
            <a:picLocks noChangeAspect="1"/>
          </p:cNvPicPr>
          <p:nvPr/>
        </p:nvPicPr>
        <p:blipFill>
          <a:blip r:embed="rId4"/>
          <a:stretch>
            <a:fillRect/>
          </a:stretch>
        </p:blipFill>
        <p:spPr>
          <a:xfrm>
            <a:off x="7577340" y="4060247"/>
            <a:ext cx="4156364" cy="2661228"/>
          </a:xfrm>
          <a:prstGeom prst="rect">
            <a:avLst/>
          </a:prstGeom>
        </p:spPr>
      </p:pic>
    </p:spTree>
    <p:extLst>
      <p:ext uri="{BB962C8B-B14F-4D97-AF65-F5344CB8AC3E}">
        <p14:creationId xmlns:p14="http://schemas.microsoft.com/office/powerpoint/2010/main" val="483593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9863D13ED43B47BF906992163C9740" ma:contentTypeVersion="18" ma:contentTypeDescription="Create a new document." ma:contentTypeScope="" ma:versionID="a7875e8ea583b7717084e480075057d2">
  <xsd:schema xmlns:xsd="http://www.w3.org/2001/XMLSchema" xmlns:xs="http://www.w3.org/2001/XMLSchema" xmlns:p="http://schemas.microsoft.com/office/2006/metadata/properties" xmlns:ns2="7da3beb0-8170-430a-80f1-1e2f8f5ab14b" xmlns:ns3="0a8d975f-97fd-416f-89d1-8491d8724516" targetNamespace="http://schemas.microsoft.com/office/2006/metadata/properties" ma:root="true" ma:fieldsID="edaead0bcffb98ec8496df37610d7800" ns2:_="" ns3:_="">
    <xsd:import namespace="7da3beb0-8170-430a-80f1-1e2f8f5ab14b"/>
    <xsd:import namespace="0a8d975f-97fd-416f-89d1-8491d872451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a3beb0-8170-430a-80f1-1e2f8f5ab1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66b12b0-7fbe-40ed-8b9c-6dc7854030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8d975f-97fd-416f-89d1-8491d872451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2df6645-e800-46af-9c42-8647ebbb2b8a}" ma:internalName="TaxCatchAll" ma:showField="CatchAllData" ma:web="0a8d975f-97fd-416f-89d1-8491d87245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a8d975f-97fd-416f-89d1-8491d8724516" xsi:nil="true"/>
    <lcf76f155ced4ddcb4097134ff3c332f xmlns="7da3beb0-8170-430a-80f1-1e2f8f5ab14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777598C-3C73-4DC0-82AE-BB93B6A1BF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a3beb0-8170-430a-80f1-1e2f8f5ab14b"/>
    <ds:schemaRef ds:uri="0a8d975f-97fd-416f-89d1-8491d87245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364370-A08C-4432-9C1E-ACD65355C273}">
  <ds:schemaRefs>
    <ds:schemaRef ds:uri="http://schemas.microsoft.com/sharepoint/v3/contenttype/forms"/>
  </ds:schemaRefs>
</ds:datastoreItem>
</file>

<file path=customXml/itemProps3.xml><?xml version="1.0" encoding="utf-8"?>
<ds:datastoreItem xmlns:ds="http://schemas.openxmlformats.org/officeDocument/2006/customXml" ds:itemID="{9C6C7767-A399-4F43-AF77-0BDD590D3C39}">
  <ds:schemaRefs>
    <ds:schemaRef ds:uri="http://purl.org/dc/elements/1.1/"/>
    <ds:schemaRef ds:uri="http://schemas.microsoft.com/office/2006/metadata/properties"/>
    <ds:schemaRef ds:uri="http://purl.org/dc/terms/"/>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0a8d975f-97fd-416f-89d1-8491d8724516"/>
    <ds:schemaRef ds:uri="7da3beb0-8170-430a-80f1-1e2f8f5ab14b"/>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2501</Words>
  <Application>Microsoft Office PowerPoint</Application>
  <PresentationFormat>Widescreen</PresentationFormat>
  <Paragraphs>193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Calibri</vt:lpstr>
      <vt:lpstr>Manrope</vt:lpstr>
      <vt:lpstr>Roboto</vt:lpstr>
      <vt:lpstr>Office Theme</vt:lpstr>
      <vt:lpstr>Disability Inclusive Development Inclusive Futures programme </vt:lpstr>
      <vt:lpstr>Sense International</vt:lpstr>
      <vt:lpstr>Where we work in the world</vt:lpstr>
      <vt:lpstr>Life cycle approach</vt:lpstr>
      <vt:lpstr>InBusiness Programme - Kenya</vt:lpstr>
      <vt:lpstr>Objectives</vt:lpstr>
      <vt:lpstr>Successes</vt:lpstr>
      <vt:lpstr>Learning </vt:lpstr>
      <vt:lpstr>Story of Entrepreneur: Dennis</vt:lpstr>
      <vt:lpstr>Story of Entrepreneur: Beryl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Anja Günther</cp:lastModifiedBy>
  <cp:revision>19</cp:revision>
  <dcterms:created xsi:type="dcterms:W3CDTF">2022-12-05T13:52:15Z</dcterms:created>
  <dcterms:modified xsi:type="dcterms:W3CDTF">2025-02-20T12:54:29Z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0x010100219863D13ED43B47BF906992163C9740</vt:lpwstr>
  </property>
  <property fmtid="{D5CDD505-2E9C-101B-9397-08002B2CF9AE}" pid="3" name="MediaServiceImageTags">
    <vt:lpwstr/>
  </property>
</Properties>
</file>