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8" r:id="rId8"/>
    <p:sldId id="266" r:id="rId9"/>
    <p:sldId id="267" r:id="rId10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857"/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026" autoAdjust="0"/>
    <p:restoredTop sz="75497" autoAdjust="0"/>
  </p:normalViewPr>
  <p:slideViewPr>
    <p:cSldViewPr snapToGrid="0">
      <p:cViewPr varScale="1">
        <p:scale>
          <a:sx n="62" d="100"/>
          <a:sy n="62" d="100"/>
        </p:scale>
        <p:origin x="8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34" d="100"/>
          <a:sy n="134" d="100"/>
        </p:scale>
        <p:origin x="1627" y="-6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aaaaaaaThe%20Valueable%20network\Prima\As%20such\Members%20tables\Valueable%20MEMBERS%20january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/>
              <a:t>Value</a:t>
            </a:r>
            <a:r>
              <a:rPr lang="en-US" sz="2400"/>
              <a:t>able members</a:t>
            </a:r>
          </a:p>
        </c:rich>
      </c:tx>
      <c:layout>
        <c:manualLayout>
          <c:xMode val="edge"/>
          <c:yMode val="edge"/>
          <c:x val="0.29814155792803482"/>
          <c:y val="1.613423685059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Foglio1!$B$3</c:f>
              <c:strCache>
                <c:ptCount val="1"/>
                <c:pt idx="0">
                  <c:v>Colonna2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132108486439196E-2"/>
                  <c:y val="-8.3333333333333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0A-40E3-865B-0FAC159268DF}"/>
                </c:ext>
              </c:extLst>
            </c:dLbl>
            <c:dLbl>
              <c:idx val="1"/>
              <c:layout>
                <c:manualLayout>
                  <c:x val="-5.9986220472440947E-2"/>
                  <c:y val="-8.7962962962962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A-40E3-865B-0FAC159268DF}"/>
                </c:ext>
              </c:extLst>
            </c:dLbl>
            <c:dLbl>
              <c:idx val="2"/>
              <c:layout>
                <c:manualLayout>
                  <c:x val="-5.9986220472440947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A-40E3-865B-0FAC159268DF}"/>
                </c:ext>
              </c:extLst>
            </c:dLbl>
            <c:dLbl>
              <c:idx val="3"/>
              <c:layout>
                <c:manualLayout>
                  <c:x val="-5.7208442694663166E-2"/>
                  <c:y val="-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0A-40E3-865B-0FAC159268DF}"/>
                </c:ext>
              </c:extLst>
            </c:dLbl>
            <c:dLbl>
              <c:idx val="4"/>
              <c:layout>
                <c:manualLayout>
                  <c:x val="-5.9986220472440996E-2"/>
                  <c:y val="-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0A-40E3-865B-0FAC159268DF}"/>
                </c:ext>
              </c:extLst>
            </c:dLbl>
            <c:dLbl>
              <c:idx val="5"/>
              <c:layout>
                <c:manualLayout>
                  <c:x val="-7.8173665791776134E-2"/>
                  <c:y val="-7.8703703703703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58223972003498E-2"/>
                      <c:h val="0.1070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0A-40E3-865B-0FAC159268DF}"/>
                </c:ext>
              </c:extLst>
            </c:dLbl>
            <c:dLbl>
              <c:idx val="6"/>
              <c:layout>
                <c:manualLayout>
                  <c:x val="-5.4430664916885391E-2"/>
                  <c:y val="-6.944444444444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0A-40E3-865B-0FAC159268DF}"/>
                </c:ext>
              </c:extLst>
            </c:dLbl>
            <c:dLbl>
              <c:idx val="7"/>
              <c:layout>
                <c:manualLayout>
                  <c:x val="-6.9840332458442692E-2"/>
                  <c:y val="-7.407407407407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0A-40E3-865B-0FAC159268DF}"/>
                </c:ext>
              </c:extLst>
            </c:dLbl>
            <c:dLbl>
              <c:idx val="8"/>
              <c:layout>
                <c:manualLayout>
                  <c:x val="-6.9840332458442803E-2"/>
                  <c:y val="-6.9444444444444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0A-40E3-865B-0FAC159268DF}"/>
                </c:ext>
              </c:extLst>
            </c:dLbl>
            <c:dLbl>
              <c:idx val="9"/>
              <c:layout>
                <c:manualLayout>
                  <c:x val="-3.9604330708661518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0A-40E3-865B-0FAC15926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Foglio1!$B$4:$B$13</c:f>
              <c:numCache>
                <c:formatCode>General</c:formatCode>
                <c:ptCount val="10"/>
                <c:pt idx="0">
                  <c:v>8</c:v>
                </c:pt>
                <c:pt idx="1">
                  <c:v>26</c:v>
                </c:pt>
                <c:pt idx="2">
                  <c:v>57</c:v>
                </c:pt>
                <c:pt idx="3">
                  <c:v>79</c:v>
                </c:pt>
                <c:pt idx="4">
                  <c:v>80</c:v>
                </c:pt>
                <c:pt idx="5">
                  <c:v>123</c:v>
                </c:pt>
                <c:pt idx="6">
                  <c:v>90</c:v>
                </c:pt>
                <c:pt idx="7">
                  <c:v>120</c:v>
                </c:pt>
                <c:pt idx="8">
                  <c:v>138</c:v>
                </c:pt>
                <c:pt idx="9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60A-40E3-865B-0FAC159268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9909712"/>
        <c:axId val="569915112"/>
      </c:lineChart>
      <c:catAx>
        <c:axId val="56990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9915112"/>
        <c:crosses val="autoZero"/>
        <c:auto val="1"/>
        <c:lblAlgn val="ctr"/>
        <c:lblOffset val="100"/>
        <c:noMultiLvlLbl val="0"/>
      </c:catAx>
      <c:valAx>
        <c:axId val="569915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99097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22/02/2025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Good afternoon. I am here on behalf of the Italian Association of People with Down Syndrome, the promoter of the </a:t>
            </a:r>
            <a:r>
              <a:rPr lang="en-GB" noProof="0" dirty="0" err="1"/>
              <a:t>Value</a:t>
            </a:r>
            <a:r>
              <a:rPr lang="en-GB" b="1" noProof="0" dirty="0" err="1"/>
              <a:t>able</a:t>
            </a:r>
            <a:r>
              <a:rPr lang="en-GB" noProof="0" dirty="0"/>
              <a:t>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E8B3F613-5FB6-129A-2FD6-D8FF62A4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2" y="201655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5075"/>
            <a:ext cx="5959475" cy="33528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0085" y="4780249"/>
            <a:ext cx="5440680" cy="4506625"/>
          </a:xfrm>
        </p:spPr>
        <p:txBody>
          <a:bodyPr/>
          <a:lstStyle/>
          <a:p>
            <a:pPr algn="ctr"/>
            <a:r>
              <a:rPr lang="it-IT" dirty="0">
                <a:latin typeface="+mn-lt"/>
              </a:rPr>
              <a:t>The </a:t>
            </a:r>
            <a:r>
              <a:rPr lang="it-IT" dirty="0" err="1">
                <a:latin typeface="+mn-lt"/>
              </a:rPr>
              <a:t>Value</a:t>
            </a:r>
            <a:r>
              <a:rPr lang="it-IT" b="1" dirty="0" err="1">
                <a:latin typeface="+mn-lt"/>
              </a:rPr>
              <a:t>able</a:t>
            </a:r>
            <a:r>
              <a:rPr lang="it-IT" b="1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initiative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both</a:t>
            </a:r>
            <a:r>
              <a:rPr lang="it-IT" dirty="0">
                <a:latin typeface="+mn-lt"/>
              </a:rPr>
              <a:t> a brand and a network.</a:t>
            </a:r>
          </a:p>
          <a:p>
            <a:pPr eaLnBrk="1" hangingPunct="1">
              <a:spcBef>
                <a:spcPct val="0"/>
              </a:spcBef>
            </a:pPr>
            <a:r>
              <a:rPr lang="en-GB" altLang="it-IT" b="1" dirty="0">
                <a:highlight>
                  <a:srgbClr val="FFFF00"/>
                </a:highlight>
              </a:rPr>
              <a:t>FIRST The brand</a:t>
            </a:r>
            <a:r>
              <a:rPr lang="en-GB" altLang="it-IT" dirty="0">
                <a:highlight>
                  <a:srgbClr val="FFFF00"/>
                </a:highlight>
              </a:rPr>
              <a:t>, </a:t>
            </a:r>
            <a:r>
              <a:rPr lang="en-GB" altLang="it-IT" dirty="0"/>
              <a:t>registered in 2018 at the European Intellectual Property Office, the </a:t>
            </a:r>
            <a:r>
              <a:rPr lang="en-GB" altLang="it-IT" dirty="0" err="1"/>
              <a:t>Valueable</a:t>
            </a:r>
            <a:r>
              <a:rPr lang="en-GB" altLang="it-IT" dirty="0"/>
              <a:t> brand represents an employer’s  commitment to the inclusion of people with intellectual disabilities in the workplace.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employer's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engagement in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Bronze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internships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commitment—a 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fixed-term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worker.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worker and act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ambassadors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trademark.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commitments are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of Good Practice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prospective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trademark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granted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it-IT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can be </a:t>
            </a:r>
            <a:r>
              <a:rPr lang="it-IT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renewed</a:t>
            </a:r>
            <a:r>
              <a:rPr lang="it-IT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SECOND</a:t>
            </a:r>
            <a:r>
              <a:rPr lang="en-US" dirty="0"/>
              <a:t> </a:t>
            </a:r>
            <a:r>
              <a:rPr lang="en-US" dirty="0" err="1"/>
              <a:t>Valueable</a:t>
            </a:r>
            <a:r>
              <a:rPr lang="en-US" dirty="0"/>
              <a:t> is also a network of hospitality companies that hold the brand.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Currently operating in </a:t>
            </a:r>
            <a:r>
              <a:rPr lang="it-IT" dirty="0">
                <a:latin typeface="+mn-lt"/>
              </a:rPr>
              <a:t>8 countries (</a:t>
            </a:r>
            <a:r>
              <a:rPr lang="it-IT" dirty="0" err="1">
                <a:latin typeface="+mn-lt"/>
              </a:rPr>
              <a:t>P,E,D,HU,IRL,It</a:t>
            </a:r>
            <a:r>
              <a:rPr lang="it-IT" dirty="0">
                <a:latin typeface="+mn-lt"/>
              </a:rPr>
              <a:t>, HR, TK). 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THIRD </a:t>
            </a:r>
            <a:r>
              <a:rPr lang="en-US" dirty="0"/>
              <a:t>The network provides facilitating tools such as  e learning and </a:t>
            </a:r>
            <a:r>
              <a:rPr lang="en-US" dirty="0" err="1"/>
              <a:t>videotutorials</a:t>
            </a:r>
            <a:r>
              <a:rPr lang="en-US" dirty="0"/>
              <a:t> are available on our website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0716D21-55EC-60AD-51A0-20FE4298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9" y="2513447"/>
            <a:ext cx="904730" cy="9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r 8">
            <a:extLst>
              <a:ext uri="{FF2B5EF4-FFF2-40B4-BE49-F238E27FC236}">
                <a16:creationId xmlns:a16="http://schemas.microsoft.com/office/drawing/2014/main" id="{8BB99FF3-4F64-AF57-8BC5-B8997AE874CB}"/>
              </a:ext>
            </a:extLst>
          </p:cNvPr>
          <p:cNvSpPr/>
          <p:nvPr/>
        </p:nvSpPr>
        <p:spPr>
          <a:xfrm>
            <a:off x="3265489" y="2327422"/>
            <a:ext cx="843684" cy="9047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40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600" b="1" dirty="0">
                <a:latin typeface="FreeSans"/>
              </a:rPr>
              <a:t>I </a:t>
            </a:r>
            <a:r>
              <a:rPr lang="it-IT" sz="1600" b="1" dirty="0" err="1">
                <a:latin typeface="FreeSans"/>
              </a:rPr>
              <a:t>personally</a:t>
            </a:r>
            <a:r>
              <a:rPr lang="it-IT" sz="1600" b="1" dirty="0">
                <a:latin typeface="FreeSans"/>
              </a:rPr>
              <a:t> </a:t>
            </a:r>
            <a:r>
              <a:rPr lang="it-IT" sz="1600" b="1" dirty="0" err="1">
                <a:latin typeface="FreeSans"/>
              </a:rPr>
              <a:t>believe</a:t>
            </a:r>
            <a:r>
              <a:rPr lang="it-IT" sz="1600" b="1" dirty="0">
                <a:latin typeface="FreeSans"/>
              </a:rPr>
              <a:t> </a:t>
            </a:r>
            <a:r>
              <a:rPr lang="it-IT" sz="1600" b="1" dirty="0" err="1">
                <a:latin typeface="FreeSans"/>
              </a:rPr>
              <a:t>that</a:t>
            </a:r>
            <a:r>
              <a:rPr lang="it-IT" sz="1600" b="1" dirty="0">
                <a:latin typeface="FreeSans"/>
              </a:rPr>
              <a:t> the </a:t>
            </a:r>
            <a:r>
              <a:rPr lang="it-IT" sz="1600" b="1" dirty="0" err="1">
                <a:latin typeface="FreeSans"/>
              </a:rPr>
              <a:t>combination</a:t>
            </a:r>
            <a:r>
              <a:rPr lang="it-IT" sz="1600" b="1" dirty="0">
                <a:latin typeface="FreeSans"/>
              </a:rPr>
              <a:t> of a brand and a network </a:t>
            </a:r>
            <a:r>
              <a:rPr lang="it-IT" sz="1600" b="1" dirty="0" err="1">
                <a:latin typeface="FreeSans"/>
              </a:rPr>
              <a:t>is</a:t>
            </a:r>
            <a:r>
              <a:rPr lang="it-IT" sz="1600" b="1" dirty="0">
                <a:latin typeface="FreeSans"/>
              </a:rPr>
              <a:t> the </a:t>
            </a:r>
            <a:r>
              <a:rPr lang="it-IT" sz="1600" b="1" dirty="0" err="1">
                <a:latin typeface="FreeSans"/>
              </a:rPr>
              <a:t>most</a:t>
            </a:r>
            <a:r>
              <a:rPr lang="it-IT" sz="1600" b="1" dirty="0">
                <a:latin typeface="FreeSans"/>
              </a:rPr>
              <a:t> innovative </a:t>
            </a:r>
            <a:r>
              <a:rPr lang="it-IT" sz="1600" b="1" dirty="0" err="1">
                <a:latin typeface="FreeSans"/>
              </a:rPr>
              <a:t>aspect</a:t>
            </a:r>
            <a:r>
              <a:rPr lang="it-IT" sz="1600" b="1" dirty="0">
                <a:latin typeface="FreeSans"/>
              </a:rPr>
              <a:t> of </a:t>
            </a:r>
            <a:r>
              <a:rPr lang="it-IT" sz="1600" b="1" dirty="0" err="1">
                <a:latin typeface="FreeSans"/>
              </a:rPr>
              <a:t>Valueable</a:t>
            </a:r>
            <a:r>
              <a:rPr lang="it-IT" sz="1600" b="1" dirty="0">
                <a:latin typeface="FreeSans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particularly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proud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one achievement: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Internships</a:t>
            </a:r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organizing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-week internships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-certified hotels in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arrows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internships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conducted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November and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gained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work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thanks to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/>
              <a:t>360 workers and </a:t>
            </a:r>
            <a:r>
              <a:rPr lang="it-IT" sz="1400" dirty="0" err="1"/>
              <a:t>trainees</a:t>
            </a:r>
            <a:r>
              <a:rPr lang="it-IT" sz="1400" dirty="0"/>
              <a:t>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been</a:t>
            </a:r>
            <a:r>
              <a:rPr lang="it-IT" sz="1400" dirty="0"/>
              <a:t> </a:t>
            </a:r>
            <a:r>
              <a:rPr lang="it-IT" sz="1400" dirty="0" err="1"/>
              <a:t>supported</a:t>
            </a:r>
            <a:endParaRPr lang="it-IT" sz="1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/>
              <a:t>8 national training </a:t>
            </a:r>
            <a:r>
              <a:rPr lang="it-IT" sz="1400" dirty="0" err="1"/>
              <a:t>agencies</a:t>
            </a:r>
            <a:r>
              <a:rPr lang="it-IT" sz="1400" dirty="0"/>
              <a:t> are official network partners , </a:t>
            </a:r>
            <a:r>
              <a:rPr lang="it-IT" sz="1400" dirty="0" err="1"/>
              <a:t>acting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</a:t>
            </a:r>
            <a:r>
              <a:rPr lang="it-IT" sz="1400" dirty="0" err="1"/>
              <a:t>facilitators</a:t>
            </a:r>
            <a:r>
              <a:rPr lang="it-IT" sz="140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/>
              <a:t>46 training providers collaborate with </a:t>
            </a:r>
            <a:r>
              <a:rPr lang="it-IT" sz="1400" dirty="0" err="1"/>
              <a:t>us</a:t>
            </a:r>
            <a:r>
              <a:rPr lang="it-IT" sz="1400" dirty="0"/>
              <a:t>. </a:t>
            </a:r>
            <a:r>
              <a:rPr lang="it-IT" sz="1400" dirty="0" err="1"/>
              <a:t>As</a:t>
            </a:r>
            <a:r>
              <a:rPr lang="it-IT" sz="1400" dirty="0"/>
              <a:t> the </a:t>
            </a:r>
            <a:r>
              <a:rPr lang="it-IT" sz="1400" dirty="0" err="1"/>
              <a:t>main</a:t>
            </a:r>
            <a:r>
              <a:rPr lang="it-IT" sz="1400" dirty="0"/>
              <a:t> 8 partners alone </a:t>
            </a:r>
            <a:r>
              <a:rPr lang="it-IT" sz="1400" dirty="0" err="1"/>
              <a:t>cannot</a:t>
            </a:r>
            <a:r>
              <a:rPr lang="it-IT" sz="1400" dirty="0"/>
              <a:t> cover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entire</a:t>
            </a:r>
            <a:r>
              <a:rPr lang="it-IT" sz="1400" dirty="0"/>
              <a:t> national </a:t>
            </a:r>
            <a:r>
              <a:rPr lang="it-IT" sz="1400" dirty="0" err="1"/>
              <a:t>territory</a:t>
            </a:r>
            <a:r>
              <a:rPr lang="it-IT" sz="1400" dirty="0"/>
              <a:t>. </a:t>
            </a:r>
            <a:r>
              <a:rPr lang="it-IT" sz="1400" dirty="0" err="1"/>
              <a:t>However</a:t>
            </a:r>
            <a:r>
              <a:rPr lang="it-IT" sz="1400" dirty="0"/>
              <a:t>, training providers must first </a:t>
            </a:r>
            <a:r>
              <a:rPr lang="it-IT" sz="1400" dirty="0" err="1"/>
              <a:t>undergo</a:t>
            </a:r>
            <a:r>
              <a:rPr lang="it-IT" sz="1400" dirty="0"/>
              <a:t> an </a:t>
            </a:r>
            <a:r>
              <a:rPr lang="it-IT" sz="1400" dirty="0" err="1"/>
              <a:t>accreditation</a:t>
            </a:r>
            <a:r>
              <a:rPr lang="it-IT" sz="1400" dirty="0"/>
              <a:t> </a:t>
            </a:r>
            <a:r>
              <a:rPr lang="it-IT" sz="1400" dirty="0" err="1"/>
              <a:t>process</a:t>
            </a:r>
            <a:r>
              <a:rPr lang="it-IT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141 </a:t>
            </a:r>
            <a:r>
              <a:rPr lang="it-IT" sz="1400" dirty="0" err="1"/>
              <a:t>hospitality</a:t>
            </a:r>
            <a:r>
              <a:rPr lang="it-IT" sz="1400" dirty="0"/>
              <a:t> companies are </a:t>
            </a:r>
            <a:r>
              <a:rPr lang="it-IT" sz="1400" dirty="0" err="1"/>
              <a:t>currently</a:t>
            </a:r>
            <a:r>
              <a:rPr lang="it-IT" sz="1400" dirty="0"/>
              <a:t> </a:t>
            </a:r>
            <a:r>
              <a:rPr lang="it-IT" sz="1400" dirty="0" err="1"/>
              <a:t>members</a:t>
            </a:r>
            <a:endParaRPr lang="it-IT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6  </a:t>
            </a:r>
            <a:r>
              <a:rPr lang="it-IT" sz="1400" dirty="0" err="1"/>
              <a:t>hospitality</a:t>
            </a:r>
            <a:r>
              <a:rPr lang="it-IT" sz="1400" dirty="0"/>
              <a:t> chains </a:t>
            </a:r>
            <a:r>
              <a:rPr lang="it-IT" sz="1400" dirty="0" err="1"/>
              <a:t>have</a:t>
            </a:r>
            <a:r>
              <a:rPr lang="it-IT" sz="1400" dirty="0"/>
              <a:t> </a:t>
            </a:r>
            <a:r>
              <a:rPr lang="it-IT" sz="1400" dirty="0" err="1"/>
              <a:t>signed</a:t>
            </a:r>
            <a:r>
              <a:rPr lang="it-IT" sz="1400" dirty="0"/>
              <a:t> a </a:t>
            </a:r>
            <a:r>
              <a:rPr lang="it-IT" sz="1400" dirty="0" err="1"/>
              <a:t>protocol</a:t>
            </a:r>
            <a:r>
              <a:rPr lang="it-IT" sz="1400" dirty="0"/>
              <a:t> of </a:t>
            </a:r>
            <a:r>
              <a:rPr lang="it-IT" sz="1400" dirty="0" err="1"/>
              <a:t>collaboration</a:t>
            </a: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4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0085" y="4780249"/>
            <a:ext cx="5440680" cy="480922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Daniel, a </a:t>
            </a:r>
            <a:r>
              <a:rPr lang="it-IT" sz="1600" dirty="0" err="1"/>
              <a:t>Portuguese</a:t>
            </a:r>
            <a:r>
              <a:rPr lang="it-IT" sz="1600" dirty="0"/>
              <a:t> </a:t>
            </a:r>
            <a:r>
              <a:rPr lang="it-IT" sz="1600" dirty="0" err="1"/>
              <a:t>cook</a:t>
            </a:r>
            <a:r>
              <a:rPr lang="it-IT" sz="1600" dirty="0"/>
              <a:t> </a:t>
            </a:r>
            <a:r>
              <a:rPr lang="it-IT" sz="1600" dirty="0" err="1"/>
              <a:t>assistant</a:t>
            </a:r>
            <a:r>
              <a:rPr lang="it-IT" sz="1600" dirty="0"/>
              <a:t> </a:t>
            </a:r>
            <a:r>
              <a:rPr lang="it-IT" sz="1600" dirty="0" err="1"/>
              <a:t>who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initially</a:t>
            </a:r>
            <a:r>
              <a:rPr lang="it-IT" sz="1600" dirty="0"/>
              <a:t> </a:t>
            </a:r>
            <a:r>
              <a:rPr lang="it-IT" sz="1600" dirty="0" err="1"/>
              <a:t>afraid</a:t>
            </a:r>
            <a:r>
              <a:rPr lang="it-IT" sz="1600" dirty="0"/>
              <a:t> of </a:t>
            </a:r>
            <a:r>
              <a:rPr lang="it-IT" sz="1600" dirty="0" err="1"/>
              <a:t>knives</a:t>
            </a:r>
            <a:r>
              <a:rPr lang="it-IT" sz="1600" dirty="0"/>
              <a:t>.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-week internship </a:t>
            </a:r>
            <a:r>
              <a:rPr lang="it-IT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Melià Milano Hotel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 </a:t>
            </a:r>
            <a:r>
              <a:rPr lang="it-IT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progressed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step by step:</a:t>
            </a:r>
          </a:p>
          <a:p>
            <a:r>
              <a:rPr lang="it-IT" sz="1600" dirty="0" err="1"/>
              <a:t>started</a:t>
            </a:r>
            <a:r>
              <a:rPr lang="it-IT" sz="1600" dirty="0"/>
              <a:t> with a small </a:t>
            </a:r>
            <a:r>
              <a:rPr lang="it-IT" sz="1600" dirty="0" err="1"/>
              <a:t>knife</a:t>
            </a:r>
            <a:r>
              <a:rPr lang="it-IT" sz="1600" dirty="0"/>
              <a:t> to </a:t>
            </a:r>
            <a:r>
              <a:rPr lang="it-IT" sz="1600" dirty="0" err="1"/>
              <a:t>cut</a:t>
            </a:r>
            <a:r>
              <a:rPr lang="it-IT" sz="1600" dirty="0"/>
              <a:t> a tomato, </a:t>
            </a:r>
            <a:r>
              <a:rPr lang="it-IT" sz="1600" dirty="0" err="1"/>
              <a:t>then</a:t>
            </a:r>
            <a:r>
              <a:rPr lang="it-IT" sz="1600" dirty="0"/>
              <a:t> a </a:t>
            </a:r>
            <a:r>
              <a:rPr lang="it-IT" sz="1600" dirty="0" err="1"/>
              <a:t>bigger</a:t>
            </a:r>
            <a:r>
              <a:rPr lang="it-IT" sz="1600" dirty="0"/>
              <a:t> one to </a:t>
            </a:r>
            <a:r>
              <a:rPr lang="it-IT" sz="1600" dirty="0" err="1"/>
              <a:t>cut</a:t>
            </a:r>
            <a:r>
              <a:rPr lang="it-IT" sz="1600" dirty="0"/>
              <a:t> a </a:t>
            </a:r>
            <a:r>
              <a:rPr lang="it-IT" sz="1600" dirty="0" err="1"/>
              <a:t>pineapple</a:t>
            </a:r>
            <a:r>
              <a:rPr lang="it-IT" sz="1600" dirty="0"/>
              <a:t> and , the </a:t>
            </a:r>
            <a:r>
              <a:rPr lang="it-IT" sz="1600" dirty="0" err="1"/>
              <a:t>third</a:t>
            </a:r>
            <a:r>
              <a:rPr lang="it-IT" sz="1600" dirty="0"/>
              <a:t> week a </a:t>
            </a:r>
            <a:r>
              <a:rPr lang="it-IT" sz="1600" dirty="0" err="1"/>
              <a:t>huge</a:t>
            </a:r>
            <a:r>
              <a:rPr lang="it-IT" sz="1600" dirty="0"/>
              <a:t> </a:t>
            </a:r>
            <a:r>
              <a:rPr lang="it-IT" sz="1600" dirty="0" err="1"/>
              <a:t>knife</a:t>
            </a:r>
            <a:r>
              <a:rPr lang="it-IT" sz="1600" dirty="0"/>
              <a:t> to slice a </a:t>
            </a:r>
            <a:r>
              <a:rPr lang="it-IT" sz="1600" dirty="0" err="1"/>
              <a:t>mellon</a:t>
            </a:r>
            <a:r>
              <a:rPr lang="it-IT" sz="1600" dirty="0"/>
              <a:t>!</a:t>
            </a:r>
          </a:p>
          <a:p>
            <a:r>
              <a:rPr lang="it-IT" sz="1600" dirty="0" err="1"/>
              <a:t>Our</a:t>
            </a:r>
            <a:r>
              <a:rPr lang="it-IT" sz="1600" dirty="0"/>
              <a:t> success </a:t>
            </a:r>
            <a:r>
              <a:rPr lang="it-IT" sz="1600" dirty="0" err="1"/>
              <a:t>factors</a:t>
            </a:r>
            <a:r>
              <a:rPr lang="it-IT" sz="1600" dirty="0"/>
              <a:t>?</a:t>
            </a:r>
          </a:p>
          <a:p>
            <a:r>
              <a:rPr lang="it-IT" sz="1600" dirty="0" err="1"/>
              <a:t>Valueable’s</a:t>
            </a:r>
            <a:r>
              <a:rPr lang="it-IT" sz="1600" dirty="0"/>
              <a:t> </a:t>
            </a:r>
            <a:r>
              <a:rPr lang="it-IT" sz="1600" dirty="0" err="1"/>
              <a:t>strenght</a:t>
            </a:r>
            <a:r>
              <a:rPr lang="it-IT" sz="1600" dirty="0"/>
              <a:t> </a:t>
            </a:r>
            <a:r>
              <a:rPr lang="it-IT" sz="1600" dirty="0" err="1"/>
              <a:t>lies</a:t>
            </a:r>
            <a:r>
              <a:rPr lang="it-IT" sz="1600" dirty="0"/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combination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One </a:t>
            </a:r>
            <a:r>
              <a:rPr lang="it-IT" sz="1600" b="1" dirty="0" err="1"/>
              <a:t>European</a:t>
            </a:r>
            <a:r>
              <a:rPr lang="it-IT" sz="1600" b="1" dirty="0"/>
              <a:t> brand and a Europe-wide 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Focus on a </a:t>
            </a:r>
            <a:r>
              <a:rPr lang="it-IT" sz="1600" dirty="0" err="1"/>
              <a:t>highly</a:t>
            </a:r>
            <a:r>
              <a:rPr lang="it-IT" sz="1600" dirty="0"/>
              <a:t> </a:t>
            </a:r>
            <a:r>
              <a:rPr lang="it-IT" sz="1600" dirty="0" err="1"/>
              <a:t>disadvanaged</a:t>
            </a:r>
            <a:r>
              <a:rPr lang="it-IT" sz="1600" dirty="0"/>
              <a:t>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Job placements </a:t>
            </a:r>
            <a:r>
              <a:rPr lang="it-IT" sz="1600" dirty="0" err="1"/>
              <a:t>exclusively</a:t>
            </a:r>
            <a:r>
              <a:rPr lang="it-IT" sz="1600" dirty="0"/>
              <a:t> in the </a:t>
            </a:r>
            <a:r>
              <a:rPr lang="it-IT" sz="1600" b="1" dirty="0"/>
              <a:t>open labour marke</a:t>
            </a:r>
            <a:r>
              <a:rPr lang="it-IT" sz="1600" dirty="0"/>
              <a:t>t </a:t>
            </a:r>
            <a:r>
              <a:rPr lang="it-IT" sz="1600" dirty="0" err="1"/>
              <a:t>within</a:t>
            </a:r>
            <a:r>
              <a:rPr lang="it-IT" sz="1600" dirty="0"/>
              <a:t> a </a:t>
            </a:r>
            <a:r>
              <a:rPr lang="it-IT" sz="1600" dirty="0" err="1"/>
              <a:t>specific</a:t>
            </a:r>
            <a:r>
              <a:rPr lang="it-IT" sz="1600" dirty="0"/>
              <a:t> </a:t>
            </a:r>
            <a:r>
              <a:rPr lang="it-IT" sz="1600" dirty="0" err="1"/>
              <a:t>sector</a:t>
            </a:r>
            <a:r>
              <a:rPr lang="it-IT" sz="1600" dirty="0"/>
              <a:t>:  </a:t>
            </a:r>
            <a:r>
              <a:rPr lang="it-IT" sz="1600" dirty="0" err="1"/>
              <a:t>hospitality</a:t>
            </a:r>
            <a:r>
              <a:rPr lang="it-IT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dirty="0"/>
              <a:t> Long lasting partnerships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dirty="0" err="1"/>
              <a:t>expert</a:t>
            </a:r>
            <a:r>
              <a:rPr lang="it-IT" sz="1600" dirty="0"/>
              <a:t> training and placement </a:t>
            </a:r>
            <a:r>
              <a:rPr lang="it-IT" sz="1600" dirty="0" err="1"/>
              <a:t>agencies</a:t>
            </a:r>
            <a:r>
              <a:rPr lang="it-IT" sz="1600" dirty="0"/>
              <a:t> and companies.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dirty="0" err="1"/>
              <a:t>Facilitating</a:t>
            </a:r>
            <a:r>
              <a:rPr lang="it-IT" sz="1600" b="1" dirty="0"/>
              <a:t> tools </a:t>
            </a:r>
            <a:r>
              <a:rPr lang="it-IT" sz="1600" dirty="0" err="1"/>
              <a:t>tailored</a:t>
            </a:r>
            <a:r>
              <a:rPr lang="it-IT" sz="1600" dirty="0"/>
              <a:t> for: </a:t>
            </a:r>
            <a:r>
              <a:rPr lang="it-IT" sz="1600" dirty="0" err="1"/>
              <a:t>persons</a:t>
            </a:r>
            <a:r>
              <a:rPr lang="it-IT" sz="1600" dirty="0"/>
              <a:t> with </a:t>
            </a:r>
            <a:r>
              <a:rPr lang="it-IT" sz="1600" dirty="0" err="1"/>
              <a:t>intellectual</a:t>
            </a:r>
            <a:r>
              <a:rPr lang="it-IT" sz="1600" dirty="0"/>
              <a:t> </a:t>
            </a:r>
            <a:r>
              <a:rPr lang="it-IT" sz="1600" dirty="0" err="1"/>
              <a:t>disabilities</a:t>
            </a:r>
            <a:r>
              <a:rPr lang="it-IT" sz="1600" dirty="0"/>
              <a:t>, </a:t>
            </a:r>
            <a:r>
              <a:rPr lang="it-IT" sz="1600" dirty="0" err="1"/>
              <a:t>hospitality</a:t>
            </a:r>
            <a:r>
              <a:rPr lang="it-IT" sz="1600" dirty="0"/>
              <a:t> managers and staff and training </a:t>
            </a:r>
            <a:r>
              <a:rPr lang="it-IT" sz="1600" dirty="0" err="1"/>
              <a:t>agencies</a:t>
            </a:r>
            <a:r>
              <a:rPr lang="it-IT" sz="1600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2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0085" y="4780249"/>
            <a:ext cx="5440680" cy="44028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consecutive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last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funds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chains,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self-funding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Labour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  <a:p>
            <a:r>
              <a:rPr lang="en-US" sz="1600" b="1" dirty="0"/>
              <a:t>Note:</a:t>
            </a:r>
            <a:r>
              <a:rPr lang="en-US" sz="1600" dirty="0"/>
              <a:t> Individual company membership and VET accreditation are free of charge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8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managers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brand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publicly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commitment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differentiated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marketing strategy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network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due to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impact of COVID-19.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turnover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managers makes long-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engagement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businesses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7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0085" y="4780249"/>
            <a:ext cx="5440680" cy="486393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What’s Next?</a:t>
            </a:r>
          </a:p>
          <a:p>
            <a:r>
              <a:rPr lang="en-US" sz="1800" b="1" dirty="0"/>
              <a:t>Expansion of the Brand &amp;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More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More countries</a:t>
            </a:r>
          </a:p>
          <a:p>
            <a:r>
              <a:rPr lang="en-US" sz="1800" b="1" dirty="0"/>
              <a:t>Strengthening the Network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benefits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co-branding.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Micro-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Credentials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introduce a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for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job skills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people with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intellectual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disabilities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job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master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tasks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cooking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pasta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34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the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players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Valueable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partner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chains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Supporters and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ambassadors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help spread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22/02/2025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22/02/2025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22/02/2025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22/02/2025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22/02/2025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22/02/2025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Valueable-handing opportunities trade mark consists of a blue tick and an orange three-fingered hand ">
            <a:extLst>
              <a:ext uri="{FF2B5EF4-FFF2-40B4-BE49-F238E27FC236}">
                <a16:creationId xmlns:a16="http://schemas.microsoft.com/office/drawing/2014/main" id="{9C730657-3FAE-1506-7F8D-279E353E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" y="4462770"/>
            <a:ext cx="2983831" cy="239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Value</a:t>
            </a:r>
            <a:r>
              <a:rPr lang="en-US" sz="7200" b="1" dirty="0" err="1">
                <a:solidFill>
                  <a:srgbClr val="595959"/>
                </a:solidFill>
                <a:latin typeface="+mn-lt"/>
                <a:ea typeface="Roboto" panose="02000000000000000000" pitchFamily="2" charset="0"/>
              </a:rPr>
              <a:t>able</a:t>
            </a:r>
            <a:r>
              <a:rPr lang="en-US" sz="7200" dirty="0">
                <a:latin typeface="+mn-lt"/>
                <a:ea typeface="Roboto" panose="02000000000000000000" pitchFamily="2" charset="0"/>
              </a:rPr>
              <a:t>: an inclusive European hospitality network</a:t>
            </a:r>
            <a:endParaRPr lang="en-GB" dirty="0">
              <a:latin typeface="+mn-lt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Roboto" panose="02000000000000000000" pitchFamily="2" charset="0"/>
              </a:rPr>
              <a:t>Paola Vulterini</a:t>
            </a:r>
          </a:p>
          <a:p>
            <a:r>
              <a:rPr lang="en-US" dirty="0">
                <a:latin typeface="+mn-lt"/>
                <a:ea typeface="Roboto" panose="02000000000000000000" pitchFamily="2" charset="0"/>
              </a:rPr>
              <a:t>Italian Association of People with Down syndrome (AIPD)</a:t>
            </a:r>
          </a:p>
          <a:p>
            <a:r>
              <a:rPr lang="en-US" dirty="0">
                <a:latin typeface="+mn-lt"/>
                <a:ea typeface="Roboto" panose="02000000000000000000" pitchFamily="2" charset="0"/>
              </a:rPr>
              <a:t>Italy - Europe</a:t>
            </a:r>
          </a:p>
          <a:p>
            <a:r>
              <a:rPr lang="en-US" sz="2400" dirty="0"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Encouraging employers with standards, data, and certification</a:t>
            </a:r>
            <a:endParaRPr lang="it-IT" sz="16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85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Thursday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March, 6 14.00-15.00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8" name="Picture 4" descr="Logo of the  Italian Association of people with Down Syndrome (AIPD)">
            <a:extLst>
              <a:ext uri="{FF2B5EF4-FFF2-40B4-BE49-F238E27FC236}">
                <a16:creationId xmlns:a16="http://schemas.microsoft.com/office/drawing/2014/main" id="{0060AFA0-C2B8-30B3-D580-668E7952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5" y="5180911"/>
            <a:ext cx="1279471" cy="13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38CA0-92F3-1130-26F6-77A6FC0C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latin typeface="+mn-lt"/>
              </a:rPr>
              <a:t>Value</a:t>
            </a:r>
            <a:r>
              <a:rPr lang="it-IT" b="1" dirty="0" err="1">
                <a:latin typeface="+mn-lt"/>
              </a:rPr>
              <a:t>able</a:t>
            </a:r>
            <a:r>
              <a:rPr lang="it-IT" b="1" dirty="0">
                <a:latin typeface="+mn-lt"/>
              </a:rPr>
              <a:t> in a </a:t>
            </a:r>
            <a:r>
              <a:rPr lang="it-IT" b="1" dirty="0" err="1">
                <a:latin typeface="+mn-lt"/>
              </a:rPr>
              <a:t>nutshell</a:t>
            </a:r>
            <a:r>
              <a:rPr lang="it-IT" b="1" dirty="0">
                <a:latin typeface="+mn-lt"/>
              </a:rPr>
              <a:t> </a:t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2C7F36-EA4F-D470-7B75-F5B1FFBC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29" y="1290467"/>
            <a:ext cx="10515600" cy="4700357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it-IT" dirty="0">
                <a:latin typeface="+mn-lt"/>
              </a:rPr>
              <a:t>                                           One brand &amp; one network </a:t>
            </a:r>
          </a:p>
          <a:p>
            <a:pPr marL="457200" lvl="1" indent="0" algn="ctr">
              <a:buNone/>
            </a:pPr>
            <a:r>
              <a:rPr lang="it-IT" dirty="0">
                <a:latin typeface="+mn-lt"/>
              </a:rPr>
              <a:t>                                           A range of </a:t>
            </a:r>
            <a:r>
              <a:rPr lang="it-IT" dirty="0" err="1">
                <a:latin typeface="+mn-lt"/>
              </a:rPr>
              <a:t>facilitating</a:t>
            </a:r>
            <a:r>
              <a:rPr lang="it-IT" dirty="0">
                <a:latin typeface="+mn-lt"/>
              </a:rPr>
              <a:t> tools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283A80-FB38-DE5C-6D55-0F4262DE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F05FF-E5BE-7FC5-5B41-B895C629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3" descr="The first of the three different versions of the Valueable logo: a bronze hand and  the sentence &quot;handing opportunities&quot;">
            <a:extLst>
              <a:ext uri="{FF2B5EF4-FFF2-40B4-BE49-F238E27FC236}">
                <a16:creationId xmlns:a16="http://schemas.microsoft.com/office/drawing/2014/main" id="{F23C1755-4BF3-2857-FDFB-8FBD6A67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8805" y="1004324"/>
            <a:ext cx="1562324" cy="1519573"/>
          </a:xfrm>
          <a:prstGeom prst="rect">
            <a:avLst/>
          </a:prstGeom>
        </p:spPr>
      </p:pic>
      <p:pic>
        <p:nvPicPr>
          <p:cNvPr id="7" name="Picture 4" descr="The second of the three different versions of the Valueable logo: a silver hand and  the sentence &quot;handing opportunities&quot;">
            <a:extLst>
              <a:ext uri="{FF2B5EF4-FFF2-40B4-BE49-F238E27FC236}">
                <a16:creationId xmlns:a16="http://schemas.microsoft.com/office/drawing/2014/main" id="{31B69825-1A7D-732F-E975-89197E6D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571" y="2645304"/>
            <a:ext cx="1507558" cy="15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he last one of the three different versions of the Valueable logo: a gold hand and  the sentence &quot;handing opportunities&quot;">
            <a:extLst>
              <a:ext uri="{FF2B5EF4-FFF2-40B4-BE49-F238E27FC236}">
                <a16:creationId xmlns:a16="http://schemas.microsoft.com/office/drawing/2014/main" id="{ACA60133-7141-A027-8E45-A03650A6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732" y="4397067"/>
            <a:ext cx="1521301" cy="137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A winnner cup">
            <a:extLst>
              <a:ext uri="{FF2B5EF4-FFF2-40B4-BE49-F238E27FC236}">
                <a16:creationId xmlns:a16="http://schemas.microsoft.com/office/drawing/2014/main" id="{FF806DCB-470A-3611-3A0E-6F416562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55" y="2870321"/>
            <a:ext cx="1881390" cy="23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r 6" descr="A cross on the cup to remind that the Valueable brand is not a kind of award">
            <a:extLst>
              <a:ext uri="{FF2B5EF4-FFF2-40B4-BE49-F238E27FC236}">
                <a16:creationId xmlns:a16="http://schemas.microsoft.com/office/drawing/2014/main" id="{21B98F16-7107-533E-99DB-D34172ADD426}"/>
              </a:ext>
            </a:extLst>
          </p:cNvPr>
          <p:cNvSpPr/>
          <p:nvPr/>
        </p:nvSpPr>
        <p:spPr>
          <a:xfrm>
            <a:off x="6396779" y="2644533"/>
            <a:ext cx="1627741" cy="19625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3" name="Immagine 12" descr="Map of Europe with the 8 Valueable countries highlighted">
            <a:extLst>
              <a:ext uri="{FF2B5EF4-FFF2-40B4-BE49-F238E27FC236}">
                <a16:creationId xmlns:a16="http://schemas.microsoft.com/office/drawing/2014/main" id="{13ADD212-9D55-29E0-A90D-7F05956A8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" y="952959"/>
            <a:ext cx="4535142" cy="59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76201-AFED-889D-1BBF-EA66187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242911"/>
            <a:ext cx="10515600" cy="1325563"/>
          </a:xfrm>
        </p:spPr>
        <p:txBody>
          <a:bodyPr/>
          <a:lstStyle/>
          <a:p>
            <a:r>
              <a:rPr lang="it-IT" b="1" dirty="0" err="1">
                <a:latin typeface="+mn-lt"/>
              </a:rPr>
              <a:t>What</a:t>
            </a:r>
            <a:r>
              <a:rPr lang="it-IT" b="1" dirty="0">
                <a:latin typeface="+mn-lt"/>
              </a:rPr>
              <a:t> makes </a:t>
            </a:r>
            <a:r>
              <a:rPr lang="it-IT" dirty="0" err="1">
                <a:latin typeface="+mn-lt"/>
              </a:rPr>
              <a:t>Value</a:t>
            </a:r>
            <a:r>
              <a:rPr lang="it-IT" b="1" dirty="0" err="1">
                <a:latin typeface="+mn-lt"/>
              </a:rPr>
              <a:t>able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unique</a:t>
            </a:r>
            <a:r>
              <a:rPr lang="it-IT" b="1" dirty="0">
                <a:latin typeface="+mn-lt"/>
              </a:rPr>
              <a:t>?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Are </a:t>
            </a:r>
            <a:r>
              <a:rPr lang="it-IT" b="1" dirty="0" err="1">
                <a:latin typeface="+mn-lt"/>
              </a:rPr>
              <a:t>we</a:t>
            </a:r>
            <a:r>
              <a:rPr lang="it-IT" b="1" dirty="0">
                <a:latin typeface="+mn-lt"/>
              </a:rPr>
              <a:t> innovative?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63CBAC-025F-8306-7026-06B8E177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A88B60-4EC1-B22B-7D3E-C8536874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6" name="AutoShape 2" descr="The Valuable 500">
            <a:extLst>
              <a:ext uri="{FF2B5EF4-FFF2-40B4-BE49-F238E27FC236}">
                <a16:creationId xmlns:a16="http://schemas.microsoft.com/office/drawing/2014/main" id="{0C6E0DA2-6FD0-0DA3-9D0F-9739D4944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6010" y="3276600"/>
            <a:ext cx="1132390" cy="11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The Valuable 500">
            <a:extLst>
              <a:ext uri="{FF2B5EF4-FFF2-40B4-BE49-F238E27FC236}">
                <a16:creationId xmlns:a16="http://schemas.microsoft.com/office/drawing/2014/main" id="{9FD712FB-16CC-7579-58E5-E89B0BC9C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2" descr="The Valueable-handing opportunities mark consists of a blue tick and an orange three-fingered hand ">
            <a:extLst>
              <a:ext uri="{FF2B5EF4-FFF2-40B4-BE49-F238E27FC236}">
                <a16:creationId xmlns:a16="http://schemas.microsoft.com/office/drawing/2014/main" id="{6CBD756C-A80F-5A2F-AA5F-D6E45FD4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25" y="4954236"/>
            <a:ext cx="1840149" cy="147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43039E-B056-1C56-FBC1-16EC339E95F1}"/>
              </a:ext>
            </a:extLst>
          </p:cNvPr>
          <p:cNvSpPr txBox="1"/>
          <p:nvPr/>
        </p:nvSpPr>
        <p:spPr>
          <a:xfrm>
            <a:off x="-248543" y="2305615"/>
            <a:ext cx="6453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Brand +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International internships (48)</a:t>
            </a:r>
            <a:endParaRPr lang="it-IT" sz="2800" dirty="0">
              <a:latin typeface="+mn-lt"/>
            </a:endParaRPr>
          </a:p>
        </p:txBody>
      </p:sp>
      <p:pic>
        <p:nvPicPr>
          <p:cNvPr id="8" name="Immagine 7" descr="Map of Europe with arrows showing mobilities of trainees with intellectual disabilities to have an internship in a foreign country">
            <a:extLst>
              <a:ext uri="{FF2B5EF4-FFF2-40B4-BE49-F238E27FC236}">
                <a16:creationId xmlns:a16="http://schemas.microsoft.com/office/drawing/2014/main" id="{D89AD425-CCFD-C066-22BA-641E7FB53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906776"/>
            <a:ext cx="5251092" cy="53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8D157-31E0-C5F0-B779-D86BFD66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Impact of </a:t>
            </a:r>
            <a:r>
              <a:rPr lang="it-IT" dirty="0" err="1">
                <a:latin typeface="+mn-lt"/>
              </a:rPr>
              <a:t>Value</a:t>
            </a:r>
            <a:r>
              <a:rPr lang="it-IT" b="1" dirty="0" err="1">
                <a:latin typeface="+mn-lt"/>
              </a:rPr>
              <a:t>able</a:t>
            </a:r>
            <a:r>
              <a:rPr lang="it-IT" b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Over 10 Years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6F4B6-4236-DF52-BE54-418D8F7D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2906"/>
            <a:ext cx="10515600" cy="3861226"/>
          </a:xfrm>
        </p:spPr>
        <p:txBody>
          <a:bodyPr>
            <a:normAutofit/>
          </a:bodyPr>
          <a:lstStyle/>
          <a:p>
            <a:r>
              <a:rPr lang="it-IT" sz="3000" dirty="0">
                <a:latin typeface="+mn-lt"/>
              </a:rPr>
              <a:t>360 people </a:t>
            </a:r>
            <a:r>
              <a:rPr lang="it-IT" sz="3000" dirty="0" err="1">
                <a:latin typeface="+mn-lt"/>
              </a:rPr>
              <a:t>supported</a:t>
            </a:r>
            <a:endParaRPr lang="it-IT" sz="3000" dirty="0">
              <a:latin typeface="+mn-lt"/>
            </a:endParaRPr>
          </a:p>
          <a:p>
            <a:r>
              <a:rPr lang="it-IT" sz="3000" dirty="0">
                <a:latin typeface="+mn-lt"/>
              </a:rPr>
              <a:t>46 training </a:t>
            </a:r>
            <a:r>
              <a:rPr lang="it-IT" sz="3000" dirty="0" err="1">
                <a:latin typeface="+mn-lt"/>
              </a:rPr>
              <a:t>accredited</a:t>
            </a:r>
            <a:endParaRPr lang="it-IT" sz="3000" dirty="0">
              <a:latin typeface="+mn-lt"/>
            </a:endParaRPr>
          </a:p>
          <a:p>
            <a:pPr marL="0" indent="0">
              <a:buNone/>
            </a:pP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agencies</a:t>
            </a:r>
            <a:endParaRPr lang="it-IT" sz="3000" dirty="0">
              <a:latin typeface="+mn-lt"/>
            </a:endParaRPr>
          </a:p>
          <a:p>
            <a:pPr marL="0" indent="0">
              <a:buNone/>
            </a:pPr>
            <a:r>
              <a:rPr lang="it-IT" sz="3000" dirty="0">
                <a:latin typeface="+mn-lt"/>
              </a:rPr>
              <a:t>141 </a:t>
            </a:r>
            <a:r>
              <a:rPr lang="it-IT" sz="3000" dirty="0" err="1">
                <a:latin typeface="+mn-lt"/>
              </a:rPr>
              <a:t>members</a:t>
            </a:r>
            <a:endParaRPr lang="it-IT" sz="3000" dirty="0">
              <a:latin typeface="+mn-lt"/>
            </a:endParaRPr>
          </a:p>
          <a:p>
            <a:pPr marL="0" indent="0">
              <a:buNone/>
            </a:pPr>
            <a:r>
              <a:rPr lang="it-IT" sz="3000" dirty="0">
                <a:latin typeface="+mn-lt"/>
              </a:rPr>
              <a:t> (</a:t>
            </a:r>
            <a:r>
              <a:rPr lang="it-IT" sz="3000" dirty="0" err="1">
                <a:latin typeface="+mn-lt"/>
              </a:rPr>
              <a:t>hospitality</a:t>
            </a:r>
            <a:r>
              <a:rPr lang="it-IT" sz="3000" dirty="0">
                <a:latin typeface="+mn-lt"/>
              </a:rPr>
              <a:t> companies)</a:t>
            </a:r>
          </a:p>
          <a:p>
            <a:r>
              <a:rPr lang="it-IT" sz="3000" dirty="0">
                <a:latin typeface="+mn-lt"/>
              </a:rPr>
              <a:t>6 </a:t>
            </a:r>
            <a:r>
              <a:rPr lang="it-IT" sz="3000" dirty="0" err="1">
                <a:latin typeface="+mn-lt"/>
              </a:rPr>
              <a:t>hospitality</a:t>
            </a:r>
            <a:r>
              <a:rPr lang="it-IT" sz="3000" dirty="0">
                <a:latin typeface="+mn-lt"/>
              </a:rPr>
              <a:t> chains </a:t>
            </a:r>
            <a:r>
              <a:rPr lang="it-IT" sz="3000" dirty="0" err="1">
                <a:latin typeface="+mn-lt"/>
              </a:rPr>
              <a:t>involved</a:t>
            </a:r>
            <a:endParaRPr lang="it-IT" sz="3000" dirty="0">
              <a:latin typeface="+mn-lt"/>
            </a:endParaRPr>
          </a:p>
          <a:p>
            <a:pPr marL="0" indent="0">
              <a:buNone/>
            </a:pPr>
            <a:endParaRPr lang="it-IT" sz="3200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AFC584-C28D-F731-4296-4A14722B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A5B690-C800-09AE-023D-A1CAB04A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Grafico 5" descr="The graphic shows the constant increment of Valueable's members from 2016 to 2025">
            <a:extLst>
              <a:ext uri="{FF2B5EF4-FFF2-40B4-BE49-F238E27FC236}">
                <a16:creationId xmlns:a16="http://schemas.microsoft.com/office/drawing/2014/main" id="{5D0AD23D-F497-25CB-E3E2-E282B47B66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25385"/>
              </p:ext>
            </p:extLst>
          </p:nvPr>
        </p:nvGraphicFramePr>
        <p:xfrm>
          <a:off x="4750039" y="1594022"/>
          <a:ext cx="7310156" cy="436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27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B711C-BE10-71F7-195B-D2B91F80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A success story: Daniel’s </a:t>
            </a:r>
            <a:r>
              <a:rPr lang="it-IT" b="1" dirty="0" err="1">
                <a:latin typeface="+mn-lt"/>
              </a:rPr>
              <a:t>journey</a:t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535987-E0BB-CA42-A26F-0CE3544C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A8EE76-988B-8F2C-75EC-69A5621C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2" descr="A Portuguese boy who uses a small kinife for one tomato, then a bigger one for a pineapple and then a huge one for a mellon">
            <a:extLst>
              <a:ext uri="{FF2B5EF4-FFF2-40B4-BE49-F238E27FC236}">
                <a16:creationId xmlns:a16="http://schemas.microsoft.com/office/drawing/2014/main" id="{19DD160F-023E-C1C4-A2D7-BAD7DC82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>
            <a:fillRect/>
          </a:stretch>
        </p:blipFill>
        <p:spPr bwMode="auto">
          <a:xfrm>
            <a:off x="3049030" y="1013573"/>
            <a:ext cx="6093940" cy="53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2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3B1649-63FD-9636-5E4C-29427F90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+mn-lt"/>
              </a:rPr>
              <a:t>Sources of funding </a:t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6AABA-54E7-8454-FB24-455BA18D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85" y="1183342"/>
            <a:ext cx="10515600" cy="5173008"/>
          </a:xfrm>
        </p:spPr>
        <p:txBody>
          <a:bodyPr>
            <a:normAutofit fontScale="92500" lnSpcReduction="10000"/>
          </a:bodyPr>
          <a:lstStyle/>
          <a:p>
            <a:r>
              <a:rPr lang="it-IT" sz="2600" dirty="0">
                <a:latin typeface="+mn-lt"/>
              </a:rPr>
              <a:t>Erasmus+ funds</a:t>
            </a:r>
          </a:p>
          <a:p>
            <a:r>
              <a:rPr lang="it-IT" sz="2600" dirty="0">
                <a:latin typeface="+mn-lt"/>
              </a:rPr>
              <a:t>In - </a:t>
            </a:r>
            <a:r>
              <a:rPr lang="it-IT" sz="2600" dirty="0" err="1">
                <a:latin typeface="+mn-lt"/>
              </a:rPr>
              <a:t>kind</a:t>
            </a:r>
            <a:r>
              <a:rPr lang="it-IT" sz="2600" dirty="0">
                <a:latin typeface="+mn-lt"/>
              </a:rPr>
              <a:t> and </a:t>
            </a:r>
            <a:r>
              <a:rPr lang="it-IT" sz="2600" dirty="0" err="1">
                <a:latin typeface="+mn-lt"/>
              </a:rPr>
              <a:t>financial</a:t>
            </a:r>
            <a:r>
              <a:rPr lang="it-IT" sz="2600" dirty="0">
                <a:latin typeface="+mn-lt"/>
              </a:rPr>
              <a:t> commitment from </a:t>
            </a:r>
          </a:p>
          <a:p>
            <a:pPr marL="0" indent="0">
              <a:buNone/>
            </a:pPr>
            <a:r>
              <a:rPr lang="it-IT" sz="2600" dirty="0" err="1">
                <a:latin typeface="+mn-lt"/>
              </a:rPr>
              <a:t>hospitality</a:t>
            </a:r>
            <a:r>
              <a:rPr lang="it-IT" sz="2600" dirty="0">
                <a:latin typeface="+mn-lt"/>
              </a:rPr>
              <a:t> chains</a:t>
            </a:r>
          </a:p>
          <a:p>
            <a:r>
              <a:rPr lang="it-IT" sz="2600" dirty="0">
                <a:latin typeface="+mn-lt"/>
              </a:rPr>
              <a:t>Partners’ self funding</a:t>
            </a:r>
          </a:p>
          <a:p>
            <a:r>
              <a:rPr lang="it-IT" sz="2600" dirty="0">
                <a:latin typeface="+mn-lt"/>
              </a:rPr>
              <a:t>Support from the </a:t>
            </a:r>
            <a:r>
              <a:rPr lang="it-IT" sz="2600" dirty="0" err="1">
                <a:latin typeface="+mn-lt"/>
              </a:rPr>
              <a:t>Italian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err="1">
                <a:latin typeface="+mn-lt"/>
              </a:rPr>
              <a:t>Ministry</a:t>
            </a:r>
            <a:r>
              <a:rPr lang="it-IT" sz="2600" dirty="0">
                <a:latin typeface="+mn-lt"/>
              </a:rPr>
              <a:t> of Labour for </a:t>
            </a:r>
          </a:p>
          <a:p>
            <a:pPr marL="0" indent="0">
              <a:buNone/>
            </a:pPr>
            <a:r>
              <a:rPr lang="it-IT" sz="2600" dirty="0" err="1">
                <a:latin typeface="+mn-lt"/>
              </a:rPr>
              <a:t>central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err="1">
                <a:latin typeface="+mn-lt"/>
              </a:rPr>
              <a:t>coordination</a:t>
            </a:r>
            <a:endParaRPr lang="it-IT" sz="2600" dirty="0">
              <a:latin typeface="+mn-lt"/>
            </a:endParaRPr>
          </a:p>
          <a:p>
            <a:pPr marL="0" indent="0">
              <a:buNone/>
            </a:pPr>
            <a:endParaRPr lang="it-IT" sz="2600" dirty="0">
              <a:latin typeface="+mn-lt"/>
            </a:endParaRPr>
          </a:p>
          <a:p>
            <a:pPr marL="0" indent="0">
              <a:buNone/>
            </a:pPr>
            <a:r>
              <a:rPr lang="it-IT" sz="2600" b="1" dirty="0">
                <a:latin typeface="+mn-lt"/>
              </a:rPr>
              <a:t>Note</a:t>
            </a:r>
            <a:endParaRPr lang="it-IT" sz="2600" dirty="0">
              <a:latin typeface="+mn-lt"/>
            </a:endParaRPr>
          </a:p>
          <a:p>
            <a:pPr marL="0" indent="0">
              <a:buNone/>
            </a:pPr>
            <a:r>
              <a:rPr lang="it-IT" sz="2600" dirty="0" err="1">
                <a:latin typeface="+mn-lt"/>
              </a:rPr>
              <a:t>Individual</a:t>
            </a:r>
            <a:r>
              <a:rPr lang="it-IT" sz="2600" dirty="0">
                <a:latin typeface="+mn-lt"/>
              </a:rPr>
              <a:t> </a:t>
            </a:r>
            <a:r>
              <a:rPr lang="it-IT" sz="2600" dirty="0" err="1">
                <a:latin typeface="+mn-lt"/>
              </a:rPr>
              <a:t>company’s</a:t>
            </a:r>
            <a:r>
              <a:rPr lang="it-IT" sz="2600" dirty="0">
                <a:latin typeface="+mn-lt"/>
              </a:rPr>
              <a:t> membership</a:t>
            </a:r>
          </a:p>
          <a:p>
            <a:pPr marL="0" indent="0">
              <a:buNone/>
            </a:pPr>
            <a:r>
              <a:rPr lang="it-IT" sz="2600" dirty="0">
                <a:latin typeface="+mn-lt"/>
              </a:rPr>
              <a:t> and </a:t>
            </a:r>
          </a:p>
          <a:p>
            <a:pPr marL="0" indent="0">
              <a:buNone/>
            </a:pPr>
            <a:r>
              <a:rPr lang="it-IT" sz="2600" dirty="0">
                <a:latin typeface="+mn-lt"/>
              </a:rPr>
              <a:t>VET </a:t>
            </a:r>
            <a:r>
              <a:rPr lang="it-IT" sz="2600" dirty="0" err="1">
                <a:latin typeface="+mn-lt"/>
              </a:rPr>
              <a:t>accreditation</a:t>
            </a:r>
            <a:r>
              <a:rPr lang="it-IT" sz="26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it-IT" sz="2600" dirty="0">
                <a:latin typeface="+mn-lt"/>
              </a:rPr>
              <a:t>are </a:t>
            </a:r>
            <a:r>
              <a:rPr lang="it-IT" sz="2600" i="1" dirty="0">
                <a:latin typeface="+mn-lt"/>
              </a:rPr>
              <a:t>free of </a:t>
            </a:r>
            <a:r>
              <a:rPr lang="it-IT" sz="2600" i="1" dirty="0" err="1">
                <a:latin typeface="+mn-lt"/>
              </a:rPr>
              <a:t>charge</a:t>
            </a:r>
            <a:endParaRPr lang="it-IT" sz="2600" i="1" dirty="0">
              <a:latin typeface="+mn-lt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312C46-CEC3-D16D-7131-14A0E70D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074F39-6EF9-9D5A-43B7-A5C45FA7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pic>
        <p:nvPicPr>
          <p:cNvPr id="7" name="Immagine 6" descr="Restaurant team in UNA Hotel Versilia with one worker with intellectual disabilities.">
            <a:extLst>
              <a:ext uri="{FF2B5EF4-FFF2-40B4-BE49-F238E27FC236}">
                <a16:creationId xmlns:a16="http://schemas.microsoft.com/office/drawing/2014/main" id="{93B8C1A4-3030-85DD-EC2D-E8E43D6CE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06" y="1183341"/>
            <a:ext cx="3676409" cy="49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C49607F-C81E-9A65-EEEE-0B54AD53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Challenges </a:t>
            </a:r>
            <a:r>
              <a:rPr lang="it-IT" b="1" dirty="0" err="1">
                <a:latin typeface="+mn-lt"/>
              </a:rPr>
              <a:t>we</a:t>
            </a:r>
            <a:r>
              <a:rPr lang="it-IT" b="1" dirty="0">
                <a:latin typeface="+mn-lt"/>
              </a:rPr>
              <a:t> face</a:t>
            </a:r>
            <a:br>
              <a:rPr lang="it-IT" b="1" dirty="0">
                <a:latin typeface="+mn-lt"/>
              </a:rPr>
            </a:b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F7ADE86-7367-D1E2-916B-0314E4A1B7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Not </a:t>
            </a:r>
            <a:r>
              <a:rPr lang="it-IT" dirty="0" err="1">
                <a:latin typeface="+mn-lt"/>
              </a:rPr>
              <a:t>all</a:t>
            </a:r>
            <a:r>
              <a:rPr lang="it-IT" dirty="0">
                <a:latin typeface="+mn-lt"/>
              </a:rPr>
              <a:t> managers </a:t>
            </a:r>
            <a:r>
              <a:rPr lang="it-IT" dirty="0" err="1">
                <a:latin typeface="+mn-lt"/>
              </a:rPr>
              <a:t>want</a:t>
            </a:r>
            <a:r>
              <a:rPr lang="it-IT" dirty="0">
                <a:latin typeface="+mn-lt"/>
              </a:rPr>
              <a:t> to be </a:t>
            </a:r>
            <a:r>
              <a:rPr lang="it-IT" dirty="0" err="1">
                <a:latin typeface="+mn-lt"/>
              </a:rPr>
              <a:t>publicy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involved</a:t>
            </a:r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Some </a:t>
            </a:r>
            <a:r>
              <a:rPr lang="it-IT" dirty="0" err="1">
                <a:latin typeface="+mn-lt"/>
              </a:rPr>
              <a:t>members</a:t>
            </a:r>
            <a:r>
              <a:rPr lang="it-IT" dirty="0">
                <a:latin typeface="+mn-lt"/>
              </a:rPr>
              <a:t> drop out</a:t>
            </a:r>
          </a:p>
          <a:p>
            <a:r>
              <a:rPr lang="it-IT" dirty="0">
                <a:latin typeface="+mn-lt"/>
              </a:rPr>
              <a:t>High turn over </a:t>
            </a:r>
            <a:r>
              <a:rPr lang="it-IT" dirty="0" err="1">
                <a:latin typeface="+mn-lt"/>
              </a:rPr>
              <a:t>among</a:t>
            </a:r>
            <a:r>
              <a:rPr lang="it-IT" dirty="0">
                <a:latin typeface="+mn-lt"/>
              </a:rPr>
              <a:t> senior managers </a:t>
            </a:r>
          </a:p>
          <a:p>
            <a:r>
              <a:rPr lang="it-IT" dirty="0" err="1">
                <a:latin typeface="+mn-lt"/>
              </a:rPr>
              <a:t>Considered«Not</a:t>
            </a:r>
            <a:r>
              <a:rPr lang="it-IT" dirty="0">
                <a:latin typeface="+mn-lt"/>
              </a:rPr>
              <a:t> a </a:t>
            </a:r>
            <a:r>
              <a:rPr lang="it-IT" dirty="0" err="1">
                <a:latin typeface="+mn-lt"/>
              </a:rPr>
              <a:t>priority</a:t>
            </a:r>
            <a:r>
              <a:rPr lang="it-IT" dirty="0">
                <a:latin typeface="+mn-lt"/>
              </a:rPr>
              <a:t>» for businesses</a:t>
            </a:r>
          </a:p>
          <a:p>
            <a:endParaRPr lang="it-IT" dirty="0"/>
          </a:p>
        </p:txBody>
      </p:sp>
      <p:pic>
        <p:nvPicPr>
          <p:cNvPr id="10" name="Segnaposto contenuto 9" descr="A group of workers in a restaurant in Istanbul with a intern with Down syndrome">
            <a:extLst>
              <a:ext uri="{FF2B5EF4-FFF2-40B4-BE49-F238E27FC236}">
                <a16:creationId xmlns:a16="http://schemas.microsoft.com/office/drawing/2014/main" id="{A2FB273E-6D8A-3577-7CA7-12D1401FF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58" y="1347943"/>
            <a:ext cx="5668884" cy="3779642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8B73E2-3EEE-98FF-01E5-E63EA33D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52AF15-01A7-7F8D-8900-74D909C9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9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33069-DC21-EBB4-DFCB-A7A88BDD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What’s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next</a:t>
            </a:r>
            <a:r>
              <a:rPr lang="it-IT" b="1" dirty="0">
                <a:latin typeface="+mn-lt"/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DBFC1-3508-845E-BEA1-FB87C7AF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2" y="1498387"/>
            <a:ext cx="10515600" cy="3861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latin typeface="+mn-lt"/>
              </a:rPr>
              <a:t>DIFFUSION OF THE BRAND &amp; EXPANSION OF THE NETWORK </a:t>
            </a:r>
          </a:p>
          <a:p>
            <a:r>
              <a:rPr lang="it-IT" dirty="0">
                <a:latin typeface="+mn-lt"/>
              </a:rPr>
              <a:t>More </a:t>
            </a:r>
            <a:r>
              <a:rPr lang="it-IT" dirty="0" err="1">
                <a:latin typeface="+mn-lt"/>
              </a:rPr>
              <a:t>members</a:t>
            </a:r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More countries</a:t>
            </a:r>
          </a:p>
          <a:p>
            <a:pPr marL="0" indent="0">
              <a:buNone/>
            </a:pPr>
            <a:r>
              <a:rPr lang="it-IT" dirty="0">
                <a:latin typeface="+mn-lt"/>
              </a:rPr>
              <a:t>STRENGHTENING OF THE NETWORK</a:t>
            </a:r>
          </a:p>
          <a:p>
            <a:r>
              <a:rPr lang="it-IT" dirty="0" err="1">
                <a:latin typeface="+mn-lt"/>
              </a:rPr>
              <a:t>Additional</a:t>
            </a:r>
            <a:r>
              <a:rPr lang="it-IT" dirty="0">
                <a:latin typeface="+mn-lt"/>
              </a:rPr>
              <a:t> benefits</a:t>
            </a:r>
          </a:p>
          <a:p>
            <a:endParaRPr lang="it-IT" dirty="0">
              <a:latin typeface="+mn-lt"/>
            </a:endParaRPr>
          </a:p>
          <a:p>
            <a:r>
              <a:rPr lang="it-IT" dirty="0">
                <a:latin typeface="+mn-lt"/>
              </a:rPr>
              <a:t>DEVELOPMENT OF MICRO-CREDENTIALS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FC6BE-881B-14A5-C93A-FFF3352F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CEFD14-0A5E-C4F3-B8B6-B93E2850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  <p:pic>
        <p:nvPicPr>
          <p:cNvPr id="9" name="Immagine 8" descr="A young girl with Down syndrome cooking pasta.">
            <a:extLst>
              <a:ext uri="{FF2B5EF4-FFF2-40B4-BE49-F238E27FC236}">
                <a16:creationId xmlns:a16="http://schemas.microsoft.com/office/drawing/2014/main" id="{19B8E113-F3E4-72A3-3EC1-02F23860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6" y="2038544"/>
            <a:ext cx="5509053" cy="3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 descr="6 hospitality chains have signed a collaboration protocol with Valueable">
            <a:extLst>
              <a:ext uri="{FF2B5EF4-FFF2-40B4-BE49-F238E27FC236}">
                <a16:creationId xmlns:a16="http://schemas.microsoft.com/office/drawing/2014/main" id="{9F663F03-4F37-1AB9-9328-DB54CA82F7D7}"/>
              </a:ext>
            </a:extLst>
          </p:cNvPr>
          <p:cNvSpPr/>
          <p:nvPr/>
        </p:nvSpPr>
        <p:spPr>
          <a:xfrm>
            <a:off x="7861060" y="1828577"/>
            <a:ext cx="3950890" cy="17944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 descr="Valueable's supporters, friends : one university , one hospitality employers' association and two European associations.">
            <a:extLst>
              <a:ext uri="{FF2B5EF4-FFF2-40B4-BE49-F238E27FC236}">
                <a16:creationId xmlns:a16="http://schemas.microsoft.com/office/drawing/2014/main" id="{3A3180E9-1E84-8684-72CC-6022F93053C9}"/>
              </a:ext>
            </a:extLst>
          </p:cNvPr>
          <p:cNvSpPr/>
          <p:nvPr/>
        </p:nvSpPr>
        <p:spPr>
          <a:xfrm>
            <a:off x="31273" y="1258257"/>
            <a:ext cx="7037365" cy="20565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11AA3402-3681-0A83-C2D6-A5C6E39DD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7535" y="3828883"/>
            <a:ext cx="8476735" cy="25274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 descr="The 8 disability associations, partners of the network">
            <a:extLst>
              <a:ext uri="{FF2B5EF4-FFF2-40B4-BE49-F238E27FC236}">
                <a16:creationId xmlns:a16="http://schemas.microsoft.com/office/drawing/2014/main" id="{C662B7D5-FA46-24B1-53A6-49DF10690D9C}"/>
              </a:ext>
            </a:extLst>
          </p:cNvPr>
          <p:cNvGrpSpPr/>
          <p:nvPr/>
        </p:nvGrpSpPr>
        <p:grpSpPr>
          <a:xfrm>
            <a:off x="3581401" y="3846107"/>
            <a:ext cx="8230880" cy="2510607"/>
            <a:chOff x="437601" y="1730706"/>
            <a:chExt cx="8230880" cy="2499148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204B65FE-679D-CB7C-6BEA-735F17FA5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7644" y="1838460"/>
              <a:ext cx="2619198" cy="114080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magine 7">
              <a:extLst>
                <a:ext uri="{FF2B5EF4-FFF2-40B4-BE49-F238E27FC236}">
                  <a16:creationId xmlns:a16="http://schemas.microsoft.com/office/drawing/2014/main" id="{F1D95F8D-B8F4-061D-14F2-40F1200D1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178" y="3015697"/>
              <a:ext cx="1123210" cy="113818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Down Syndrome Ireland, Roscommon">
              <a:extLst>
                <a:ext uri="{FF2B5EF4-FFF2-40B4-BE49-F238E27FC236}">
                  <a16:creationId xmlns:a16="http://schemas.microsoft.com/office/drawing/2014/main" id="{AC78994D-8CD0-291B-7C0C-8FBF3FC3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271" y="1843362"/>
              <a:ext cx="1123210" cy="110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magine 9">
              <a:extLst>
                <a:ext uri="{FF2B5EF4-FFF2-40B4-BE49-F238E27FC236}">
                  <a16:creationId xmlns:a16="http://schemas.microsoft.com/office/drawing/2014/main" id="{31D0DC39-6B8B-96AD-0DAC-9BAEF3A6B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8236" y="2767321"/>
              <a:ext cx="1864071" cy="117405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agem 23" descr="appt21_logo_2014.jpg">
              <a:extLst>
                <a:ext uri="{FF2B5EF4-FFF2-40B4-BE49-F238E27FC236}">
                  <a16:creationId xmlns:a16="http://schemas.microsoft.com/office/drawing/2014/main" id="{B1748045-F36B-2EE9-8BBC-D92DDD753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535" y="1756480"/>
              <a:ext cx="3171580" cy="900000"/>
            </a:xfrm>
            <a:prstGeom prst="rect">
              <a:avLst/>
            </a:prstGeom>
          </p:spPr>
        </p:pic>
        <p:pic>
          <p:nvPicPr>
            <p:cNvPr id="38" name="Picture 2" descr="ICT-AAC - Croatia Down Syndrome Association">
              <a:extLst>
                <a:ext uri="{FF2B5EF4-FFF2-40B4-BE49-F238E27FC236}">
                  <a16:creationId xmlns:a16="http://schemas.microsoft.com/office/drawing/2014/main" id="{08034A02-1441-EEB6-19A7-12F036DCC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701" y="2919337"/>
              <a:ext cx="2293405" cy="1310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Immagine 8">
              <a:extLst>
                <a:ext uri="{FF2B5EF4-FFF2-40B4-BE49-F238E27FC236}">
                  <a16:creationId xmlns:a16="http://schemas.microsoft.com/office/drawing/2014/main" id="{2AEE9180-33D5-EBAC-6902-6C28ED2C6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2" t="7961" r="4268" b="9122"/>
            <a:stretch/>
          </p:blipFill>
          <p:spPr bwMode="auto">
            <a:xfrm>
              <a:off x="6319989" y="1730706"/>
              <a:ext cx="1123211" cy="119817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mmagine 22">
              <a:extLst>
                <a:ext uri="{FF2B5EF4-FFF2-40B4-BE49-F238E27FC236}">
                  <a16:creationId xmlns:a16="http://schemas.microsoft.com/office/drawing/2014/main" id="{23E514E7-5DDA-AF0B-34F5-35CDBF77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601" y="2545714"/>
              <a:ext cx="1395818" cy="144950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F7DB214-82BF-DA17-7761-BA4DB999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16" y="167007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+mn-lt"/>
              </a:rPr>
              <a:t>Join </a:t>
            </a:r>
            <a:r>
              <a:rPr lang="it-IT" dirty="0" err="1">
                <a:latin typeface="+mn-lt"/>
              </a:rPr>
              <a:t>Value</a:t>
            </a:r>
            <a:r>
              <a:rPr lang="it-IT" b="1" dirty="0" err="1">
                <a:latin typeface="+mn-lt"/>
              </a:rPr>
              <a:t>able</a:t>
            </a:r>
            <a:r>
              <a:rPr lang="it-IT" b="1" dirty="0">
                <a:latin typeface="+mn-lt"/>
              </a:rPr>
              <a:t>!  </a:t>
            </a:r>
            <a:r>
              <a:rPr lang="it-IT" sz="2800" dirty="0">
                <a:latin typeface="+mn-lt"/>
              </a:rPr>
              <a:t>(www.valueablenetwork.eu)</a:t>
            </a:r>
            <a:br>
              <a:rPr lang="it-IT" dirty="0"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25F87-1950-C346-932D-BE2F17D4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021" y="4565366"/>
            <a:ext cx="3408236" cy="1496041"/>
          </a:xfrm>
        </p:spPr>
        <p:txBody>
          <a:bodyPr>
            <a:normAutofit/>
          </a:bodyPr>
          <a:lstStyle/>
          <a:p>
            <a:r>
              <a:rPr lang="it-IT" sz="2400" dirty="0" err="1"/>
              <a:t>Disability</a:t>
            </a:r>
            <a:r>
              <a:rPr lang="it-IT" sz="2400" dirty="0"/>
              <a:t> </a:t>
            </a:r>
            <a:r>
              <a:rPr lang="it-IT" sz="2400" dirty="0" err="1"/>
              <a:t>association</a:t>
            </a:r>
            <a:r>
              <a:rPr lang="it-IT" sz="2400" dirty="0"/>
              <a:t>?</a:t>
            </a:r>
          </a:p>
          <a:p>
            <a:r>
              <a:rPr lang="it-IT" sz="2400" dirty="0"/>
              <a:t>Training agency?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90470B-69E1-EB4C-4514-701D712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5CE535-AFE5-646D-B7AC-9710BA28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  <p:grpSp>
        <p:nvGrpSpPr>
          <p:cNvPr id="8" name="Gruppo 7" descr="6 hotel chains that have signed a protocol with Valueable">
            <a:extLst>
              <a:ext uri="{FF2B5EF4-FFF2-40B4-BE49-F238E27FC236}">
                <a16:creationId xmlns:a16="http://schemas.microsoft.com/office/drawing/2014/main" id="{F52846DA-2668-3F12-4F97-B3092D2C7D18}"/>
              </a:ext>
            </a:extLst>
          </p:cNvPr>
          <p:cNvGrpSpPr/>
          <p:nvPr/>
        </p:nvGrpSpPr>
        <p:grpSpPr>
          <a:xfrm>
            <a:off x="9687770" y="1847948"/>
            <a:ext cx="1798459" cy="1775114"/>
            <a:chOff x="8685092" y="4181620"/>
            <a:chExt cx="1798459" cy="1926221"/>
          </a:xfrm>
        </p:grpSpPr>
        <p:pic>
          <p:nvPicPr>
            <p:cNvPr id="10" name="Picture 2" descr="Image result for nh">
              <a:extLst>
                <a:ext uri="{FF2B5EF4-FFF2-40B4-BE49-F238E27FC236}">
                  <a16:creationId xmlns:a16="http://schemas.microsoft.com/office/drawing/2014/main" id="{8386718F-9B1B-6C12-5B9F-67757E6B9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454" y="4181620"/>
              <a:ext cx="880721" cy="87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Image result for axis hoteis">
              <a:extLst>
                <a:ext uri="{FF2B5EF4-FFF2-40B4-BE49-F238E27FC236}">
                  <a16:creationId xmlns:a16="http://schemas.microsoft.com/office/drawing/2014/main" id="{547B77CE-E84C-BA29-5813-D72AF42CB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5092" y="4244907"/>
              <a:ext cx="805594" cy="83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Budapest Marriott Hotel (@marriotthungary) / Twitter">
              <a:extLst>
                <a:ext uri="{FF2B5EF4-FFF2-40B4-BE49-F238E27FC236}">
                  <a16:creationId xmlns:a16="http://schemas.microsoft.com/office/drawing/2014/main" id="{485E266D-B1BB-73D2-B8F1-ED58159B3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958" y="5061034"/>
              <a:ext cx="805593" cy="915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DC9E6402-6155-6710-3894-FE0647DCE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5491" y="5061034"/>
              <a:ext cx="862467" cy="104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o 13" descr="Valueable's supporters, friends : one university , one hospitality employers' association and two European associations.">
            <a:extLst>
              <a:ext uri="{FF2B5EF4-FFF2-40B4-BE49-F238E27FC236}">
                <a16:creationId xmlns:a16="http://schemas.microsoft.com/office/drawing/2014/main" id="{2B909EA8-27DC-FE18-DEE5-C677AF41DDBC}"/>
              </a:ext>
            </a:extLst>
          </p:cNvPr>
          <p:cNvGrpSpPr/>
          <p:nvPr/>
        </p:nvGrpSpPr>
        <p:grpSpPr>
          <a:xfrm>
            <a:off x="56630" y="1405958"/>
            <a:ext cx="6923621" cy="1763391"/>
            <a:chOff x="238535" y="4702741"/>
            <a:chExt cx="7012009" cy="1763391"/>
          </a:xfrm>
        </p:grpSpPr>
        <p:pic>
          <p:nvPicPr>
            <p:cNvPr id="15" name="Picture 8" descr="E.H.M.A. – European Hotel Managers Association – Italian Chapter | Pursuing  excellence">
              <a:extLst>
                <a:ext uri="{FF2B5EF4-FFF2-40B4-BE49-F238E27FC236}">
                  <a16:creationId xmlns:a16="http://schemas.microsoft.com/office/drawing/2014/main" id="{D38BB395-4535-3A58-2F21-E7C88942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636" y="4702741"/>
              <a:ext cx="877424" cy="1763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European Down Syndrome Association (EDSA) – Association of European Down  Syndrome Organizations">
              <a:extLst>
                <a:ext uri="{FF2B5EF4-FFF2-40B4-BE49-F238E27FC236}">
                  <a16:creationId xmlns:a16="http://schemas.microsoft.com/office/drawing/2014/main" id="{35834166-ACF1-3CA7-6B11-AA3143F6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695" y="4880637"/>
              <a:ext cx="1556849" cy="1063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03ECEC26-0F5F-C15A-D59F-EFBBBC716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35" y="4720681"/>
              <a:ext cx="4032804" cy="53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DB9ACB9-ED6F-4DA3-4E11-732F4B697657}"/>
              </a:ext>
            </a:extLst>
          </p:cNvPr>
          <p:cNvSpPr txBox="1"/>
          <p:nvPr/>
        </p:nvSpPr>
        <p:spPr>
          <a:xfrm>
            <a:off x="8209837" y="1160419"/>
            <a:ext cx="3950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Hospitality</a:t>
            </a:r>
            <a:r>
              <a:rPr lang="it-IT" sz="2400" dirty="0"/>
              <a:t> company or chain?</a:t>
            </a:r>
          </a:p>
          <a:p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7FB169A-6896-CB9F-689B-F1C127D35FB3}"/>
              </a:ext>
            </a:extLst>
          </p:cNvPr>
          <p:cNvSpPr txBox="1"/>
          <p:nvPr/>
        </p:nvSpPr>
        <p:spPr>
          <a:xfrm>
            <a:off x="213915" y="796592"/>
            <a:ext cx="274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Potential</a:t>
            </a:r>
            <a:r>
              <a:rPr lang="it-IT" sz="2400" dirty="0"/>
              <a:t> supporter?</a:t>
            </a:r>
          </a:p>
        </p:txBody>
      </p:sp>
      <p:pic>
        <p:nvPicPr>
          <p:cNvPr id="46" name="Immagine 45" descr="6 hospitality chains have signed  the Valueable protocol for collaboration">
            <a:extLst>
              <a:ext uri="{FF2B5EF4-FFF2-40B4-BE49-F238E27FC236}">
                <a16:creationId xmlns:a16="http://schemas.microsoft.com/office/drawing/2014/main" id="{F733D74E-D3E6-9666-E798-BF208989B0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4361" y="1896134"/>
            <a:ext cx="1191580" cy="1191580"/>
          </a:xfrm>
          <a:prstGeom prst="rect">
            <a:avLst/>
          </a:prstGeom>
        </p:spPr>
      </p:pic>
      <p:pic>
        <p:nvPicPr>
          <p:cNvPr id="1026" name="Picture 2" descr="UNAHOTELS | Unione Architetti">
            <a:extLst>
              <a:ext uri="{FF2B5EF4-FFF2-40B4-BE49-F238E27FC236}">
                <a16:creationId xmlns:a16="http://schemas.microsoft.com/office/drawing/2014/main" id="{B5A03F7B-784B-DD17-E596-98DFEF64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60" y="2879733"/>
            <a:ext cx="1586741" cy="6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header">
            <a:extLst>
              <a:ext uri="{FF2B5EF4-FFF2-40B4-BE49-F238E27FC236}">
                <a16:creationId xmlns:a16="http://schemas.microsoft.com/office/drawing/2014/main" id="{88A09060-2835-A87D-32E1-D9DDD0C1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" y="2247855"/>
            <a:ext cx="2323009" cy="8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5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1032</Words>
  <Application>Microsoft Office PowerPoint</Application>
  <PresentationFormat>Widescreen</PresentationFormat>
  <Paragraphs>151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FreeSans</vt:lpstr>
      <vt:lpstr>Roboto</vt:lpstr>
      <vt:lpstr>Symbol</vt:lpstr>
      <vt:lpstr>Office Theme</vt:lpstr>
      <vt:lpstr>Valueable: an inclusive European hospitality network</vt:lpstr>
      <vt:lpstr>Valueable in a nutshell  </vt:lpstr>
      <vt:lpstr>What makes Valueable unique? Are we innovative?</vt:lpstr>
      <vt:lpstr>Impact of Valueable Over 10 Years</vt:lpstr>
      <vt:lpstr>A success story: Daniel’s journey </vt:lpstr>
      <vt:lpstr>Sources of funding  </vt:lpstr>
      <vt:lpstr>Challenges we face </vt:lpstr>
      <vt:lpstr>What’s next?</vt:lpstr>
      <vt:lpstr>Join Valueable!  (www.valueablenetwork.eu)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Paola  Vulterini</cp:lastModifiedBy>
  <cp:revision>92</cp:revision>
  <cp:lastPrinted>2025-02-22T11:10:45Z</cp:lastPrinted>
  <dcterms:created xsi:type="dcterms:W3CDTF">2022-12-05T13:52:15Z</dcterms:created>
  <dcterms:modified xsi:type="dcterms:W3CDTF">2025-02-22T11:55:22Z</dcterms:modified>
</cp:coreProperties>
</file>