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62" r:id="rId2"/>
  </p:sldMasterIdLst>
  <p:notesMasterIdLst>
    <p:notesMasterId r:id="rId7"/>
  </p:notesMasterIdLst>
  <p:sldIdLst>
    <p:sldId id="283" r:id="rId3"/>
    <p:sldId id="281" r:id="rId4"/>
    <p:sldId id="280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603644-CB89-3748-93DA-35578F140DD1}">
          <p14:sldIdLst>
            <p14:sldId id="283"/>
            <p14:sldId id="281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0BA747-3D09-4034-4BE7-DFD941836402}" name="Christopher Mierbach" initials="" userId="S::christopher@radiaite.com::8c02edf5-9eac-4d92-9fc6-7b01f2a478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97C"/>
    <a:srgbClr val="FF0000"/>
    <a:srgbClr val="F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 autoAdjust="0"/>
    <p:restoredTop sz="47295"/>
  </p:normalViewPr>
  <p:slideViewPr>
    <p:cSldViewPr snapToGrid="0">
      <p:cViewPr varScale="1">
        <p:scale>
          <a:sx n="41" d="100"/>
          <a:sy n="41" d="100"/>
        </p:scale>
        <p:origin x="29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3C295-9BBF-CD4A-BE89-CB9F931AA36D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4CAC-2DFE-B24A-A970-BBD2C0B60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54CAC-2DFE-B24A-A970-BBD2C0B609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BFD96-5EC9-A862-7AA2-DD29524F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0A819-6908-CDC4-4A24-3001CA14B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9DC22-0A18-41E2-7103-588A6C536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Start with Action: 3 Steps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Experiment with AI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Leaders must learn AI themselves, don’t delegate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AI as a Thought Partner</a:t>
            </a:r>
            <a:endParaRPr lang="en-GB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Use AI for fresh perspectives and ideas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Stay in control; AI has limitations and biases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b="0" dirty="0"/>
              <a:t>Tip</a:t>
            </a:r>
            <a:r>
              <a:rPr lang="en-GB" dirty="0"/>
              <a:t>: Ask AI to interview you with 5 questions to understand your situation.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Explore low-code/no-code AI tools for innovation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Identify a Specific Challenge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strategy first, then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AI adds value by: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dirty="0"/>
              <a:t>Boosting productivity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dirty="0"/>
              <a:t>Improving efficiency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GB" dirty="0"/>
              <a:t>Innovating products/services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Look for burnout/bore-out areas to start with AI in processes.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Data is Key: Fuel for AI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AI needs digital data; it can help organize and utilize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Stuck? Ask AI to Help You Start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unsure, tell AI you don’t know where to begin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Let AI interview you to clarify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37BD3-2F81-BD8C-458D-6AD5D9E91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54CAC-2DFE-B24A-A970-BBD2C0B609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r>
              <a:rPr lang="en-GB" b="1" dirty="0"/>
              <a:t>Real-World Example: #ZeroCon25 </a:t>
            </a:r>
            <a:r>
              <a:rPr lang="en-GB" b="1" dirty="0" err="1"/>
              <a:t>InfoBot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Event FAQ-Helper built for the conference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Provides info on agenda, speakers, logistics via WhatsApp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Try it by scanning the QR Code or visiting the AI Booth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How It Works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AI agent with a knowledge base on WhatsApp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Knowledge base powered by existing conference data (agendas, FAQs,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 need for new data creation; use what's already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Rapid and Cost-Effective Development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Built in just 3 weeks (Designing, Testing, Optimization)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Leveraged existing platform solutions and cloud AI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Approach: use existing resources to build something valuable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Key Takeaway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need for big budgets or large teams to create impactful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Start small, be agile, and achieve real results with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54CAC-2DFE-B24A-A970-BBD2C0B609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31C6F-B2F0-8165-D2B4-CDB207CE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8B914F-76E5-A4CE-453E-2DC322249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4BEA19-4765-3400-4AA0-F58986102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Responsible AI &amp; EU AI Act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Ioana will cover this topic in more detail shortly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3 pragmatic recommendations for starting your AI journey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Recommendation: Follow the EU AI Act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The EU AI Act is the emerging global standard for AI regulation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Don't ignore it as guidelines continue to develop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Recommendation 2: Avoid Prohibited AI Applications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Steer clear of banned uses (emotion recognition, social scoring, manipulation)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Avoid high-risk AI, like HR-AI and sensitive areas with potential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Start with lower-risk applications, consider consulting for high-risk areas</a:t>
            </a:r>
          </a:p>
          <a:p>
            <a:pPr marL="228600" indent="-228600">
              <a:buFont typeface="+mj-lt"/>
              <a:buAutoNum type="arabicPeriod"/>
            </a:pPr>
            <a:r>
              <a:rPr lang="en-GB" b="1" dirty="0"/>
              <a:t>Recommendation 3: Encourage AI Literacy, Safely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Provide internal, data-privacy safe tools (e.g., locally hosted ChatGPT-like solutions)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Draft internal AI guidelines, define "must-not-do" rules for responsible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Bonus: Use the EU AI Act Compliance Checker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 unsure about your compliance, use the EU AI Act Compliance Checker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It’s a helpful tool for assessing your AI idea's compliance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A7F3E-2957-0B53-3540-BBFDC3F03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54CAC-2DFE-B24A-A970-BBD2C0B60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8CBD-6A01-3539-8007-B79E16C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CD0A-7DCA-B170-BDAB-01AC3835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5" y="1430116"/>
            <a:ext cx="113344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0E32-9C73-B77A-9D5A-D107129D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A868E-36FA-2546-A8A2-4D4B6B3A62DD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3A2D-66F6-5CEA-08BB-696705E3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181B7-275F-90CE-D025-C046F3B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61" y="6356350"/>
            <a:ext cx="2743200" cy="365125"/>
          </a:xfrm>
        </p:spPr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4A08-9D20-E2A1-626D-B15F612E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9C1EB-5871-5464-E178-4A702903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065C8-5D0B-587C-25A1-680EAD38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FE7E-BF30-F745-B79E-CF1B23A77D5C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F8FB2-D669-DA49-C12D-1B16A15C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C449-18A7-C4E1-EE5D-DA0A0112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D690-03CA-9446-BF6D-97C5538FA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47DC-BBAF-B5AB-54D0-9E2F7A30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90A8-6C98-73D5-0810-A3AAA55F2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96" y="1430116"/>
            <a:ext cx="55768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A592-D2DC-1388-C2D1-4710C0BC2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30117"/>
            <a:ext cx="56142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FB257-B369-DBC2-B0D2-6F6A377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4F77-08CE-794B-B318-1DFD4557BD9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584EE-C2F6-8862-E697-5A6FDCEC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A98FD-FB85-F4CE-BA38-4E83ECC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3767-C47E-9549-1372-A34B7C9E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60551-0E3C-3870-2337-6A076F6B5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70B53-91CC-9E53-B760-1750CCC50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7AEF0-24E5-82BD-7A83-242568FD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C4F77-08CE-794B-B318-1DFD4557BD92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7D75-A593-F734-0664-72945C0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216E2-DEBA-8675-06EC-482402F4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blue eye&#10;&#10;AI-generated content may be incorrect.">
            <a:extLst>
              <a:ext uri="{FF2B5EF4-FFF2-40B4-BE49-F238E27FC236}">
                <a16:creationId xmlns:a16="http://schemas.microsoft.com/office/drawing/2014/main" id="{D5AAF786-139C-6C18-8EBF-592B6DD03C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55" t="-2" r="20254" b="-633"/>
          <a:stretch/>
        </p:blipFill>
        <p:spPr>
          <a:xfrm>
            <a:off x="0" y="0"/>
            <a:ext cx="12260814" cy="68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9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">
            <a:extLst>
              <a:ext uri="{FF2B5EF4-FFF2-40B4-BE49-F238E27FC236}">
                <a16:creationId xmlns:a16="http://schemas.microsoft.com/office/drawing/2014/main" id="{63551CD7-70DD-7929-5647-54E55ECF0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" b="582"/>
          <a:stretch/>
        </p:blipFill>
        <p:spPr>
          <a:xfrm>
            <a:off x="7273529" y="0"/>
            <a:ext cx="4924800" cy="6764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638CBD-6A01-3539-8007-B79E16C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0E32-9C73-B77A-9D5A-D107129D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A868E-36FA-2546-A8A2-4D4B6B3A62DD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3A2D-66F6-5CEA-08BB-696705E3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181B7-275F-90CE-D025-C046F3B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61" y="6356350"/>
            <a:ext cx="2743200" cy="365125"/>
          </a:xfrm>
        </p:spPr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yellow logo&#10;&#10;Description automatically generated">
            <a:extLst>
              <a:ext uri="{FF2B5EF4-FFF2-40B4-BE49-F238E27FC236}">
                <a16:creationId xmlns:a16="http://schemas.microsoft.com/office/drawing/2014/main" id="{2D0FCE63-D8FE-3C9C-1E0F-1CD96CFEA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6674" y="182562"/>
            <a:ext cx="117425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with his arms crossed&#10;&#10;AI-generated content may be incorrect.">
            <a:extLst>
              <a:ext uri="{FF2B5EF4-FFF2-40B4-BE49-F238E27FC236}">
                <a16:creationId xmlns:a16="http://schemas.microsoft.com/office/drawing/2014/main" id="{337E6232-3BC1-FE30-80DE-9B3B99C64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059" r="15465"/>
          <a:stretch/>
        </p:blipFill>
        <p:spPr>
          <a:xfrm flipH="1">
            <a:off x="7417432" y="0"/>
            <a:ext cx="4780248" cy="6782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638CBD-6A01-3539-8007-B79E16C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0E32-9C73-B77A-9D5A-D107129D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A868E-36FA-2546-A8A2-4D4B6B3A62DD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3A2D-66F6-5CEA-08BB-696705E3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181B7-275F-90CE-D025-C046F3BE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61" y="6356350"/>
            <a:ext cx="2743200" cy="365125"/>
          </a:xfrm>
        </p:spPr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yellow logo&#10;&#10;Description automatically generated">
            <a:extLst>
              <a:ext uri="{FF2B5EF4-FFF2-40B4-BE49-F238E27FC236}">
                <a16:creationId xmlns:a16="http://schemas.microsoft.com/office/drawing/2014/main" id="{2D0FCE63-D8FE-3C9C-1E0F-1CD96CFEA3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66674" y="182562"/>
            <a:ext cx="117425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1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9BE9B2-CECC-3556-A5A4-1EDBE0CB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7" y="365125"/>
            <a:ext cx="11343464" cy="67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523B1C-A5BF-9F58-39E5-42B80C0D7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5" y="1430116"/>
            <a:ext cx="113344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FF6BB50-4638-E125-1E4C-BD82F79B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7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83A868E-36FA-2546-A8A2-4D4B6B3A62DD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2A6C2E-3D97-6958-CD94-87F60A17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DAA5A8-516D-FE79-EDA0-87E2543F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61" y="6356350"/>
            <a:ext cx="2743200" cy="365125"/>
          </a:xfrm>
        </p:spPr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6105D7F-726F-FFE5-D05F-4AC2D5C7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7" y="365125"/>
            <a:ext cx="11343464" cy="67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202A5B-68AE-201E-BE54-0EC908E4C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96" y="1430116"/>
            <a:ext cx="55768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874609C-215B-A4D5-3936-179F02DC6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30117"/>
            <a:ext cx="56142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62BC81B-5B70-CD9A-302F-C0CBC911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97" y="6356350"/>
            <a:ext cx="2743200" cy="365125"/>
          </a:xfrm>
        </p:spPr>
        <p:txBody>
          <a:bodyPr/>
          <a:lstStyle/>
          <a:p>
            <a:fld id="{D75C4F77-08CE-794B-B318-1DFD4557BD92}" type="datetimeFigureOut">
              <a:rPr lang="en-US" smtClean="0"/>
              <a:t>3/5/25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8BD8C5AE-859C-F829-7BDD-9D99B20A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E1A37CF-0E98-DD89-E2C2-4B90E1A5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3261" y="6356350"/>
            <a:ext cx="2743200" cy="365125"/>
          </a:xfrm>
        </p:spPr>
        <p:txBody>
          <a:bodyPr/>
          <a:lstStyle/>
          <a:p>
            <a:fld id="{C0E0749D-4098-D84C-B005-DAF737A0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CC91-3050-9CB7-B3BD-3D9122F7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82CBC4-F47C-3334-02C9-7EE703E91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6557E-7C45-C5AC-7808-EAAB9615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1ACBC-7B63-35B5-2151-DBEBC51F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A1434-44E0-184E-85CB-D01142AAD726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B352C-9B79-E80C-D2F0-8425CF2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AFFB9-57AF-EDBC-230C-CE799656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D9A08A-703A-CD4F-9ECB-5FB4A92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>
            <a:extLst>
              <a:ext uri="{FF2B5EF4-FFF2-40B4-BE49-F238E27FC236}">
                <a16:creationId xmlns:a16="http://schemas.microsoft.com/office/drawing/2014/main" id="{06327DCB-BAB8-8D9C-0A2F-31EE21F04A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94" r="190" b="28"/>
          <a:stretch/>
        </p:blipFill>
        <p:spPr>
          <a:xfrm>
            <a:off x="-27480" y="-33250"/>
            <a:ext cx="12227877" cy="6795880"/>
          </a:xfrm>
          <a:prstGeom prst="rect">
            <a:avLst/>
          </a:prstGeom>
        </p:spPr>
      </p:pic>
      <p:pic>
        <p:nvPicPr>
          <p:cNvPr id="8" name="Picture 7" descr="A blue and yellow background&#10;&#10;Description automatically generated">
            <a:extLst>
              <a:ext uri="{FF2B5EF4-FFF2-40B4-BE49-F238E27FC236}">
                <a16:creationId xmlns:a16="http://schemas.microsoft.com/office/drawing/2014/main" id="{DF20AEF7-B647-C8B0-1779-7BA4C6BF34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t="98721" b="483"/>
          <a:stretch/>
        </p:blipFill>
        <p:spPr>
          <a:xfrm>
            <a:off x="-1" y="6764521"/>
            <a:ext cx="12200400" cy="100948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4E0F7-BE94-CFED-FE7D-495169A7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7" y="365125"/>
            <a:ext cx="11343464" cy="67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D7E7-8F3E-0133-5991-23086FEE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045" y="1430116"/>
            <a:ext cx="113344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B3B84-9D1A-0B83-2B2C-C9FCFAA95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0F87A1-AB3C-7E4A-896A-845FAEB0E114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5169E-34B5-91CE-DB73-ECF1CBA9D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BE3DA-C2D5-0663-5A35-A092A4F1E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0E0749D-4098-D84C-B005-DAF737A0FE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B9844A-C055-06C9-9BC4-77FC82D3CB6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32797" b="33118"/>
          <a:stretch/>
        </p:blipFill>
        <p:spPr>
          <a:xfrm>
            <a:off x="10220470" y="400579"/>
            <a:ext cx="1767173" cy="6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8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yellow and orange lights&#10;&#10;Description automatically generated with medium confidence">
            <a:extLst>
              <a:ext uri="{FF2B5EF4-FFF2-40B4-BE49-F238E27FC236}">
                <a16:creationId xmlns:a16="http://schemas.microsoft.com/office/drawing/2014/main" id="{61C56C52-033C-72AA-A737-6595049DC9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yellow logo&#10;&#10;Description automatically generated">
            <a:extLst>
              <a:ext uri="{FF2B5EF4-FFF2-40B4-BE49-F238E27FC236}">
                <a16:creationId xmlns:a16="http://schemas.microsoft.com/office/drawing/2014/main" id="{FE1F709D-4027-3F39-539A-1FBD045228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08837" y="460904"/>
            <a:ext cx="1580984" cy="49159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9FC149-4624-37CE-C05B-6AC33D4D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97" y="365125"/>
            <a:ext cx="11343464" cy="67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AAAF9E-C996-5E3E-945B-D4525A3E2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045" y="1430116"/>
            <a:ext cx="113344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B643B6-5A3E-B356-8706-FAD8B6A7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D0F87A1-AB3C-7E4A-896A-845FAEB0E114}" type="datetime3">
              <a:rPr lang="de-DE" smtClean="0"/>
              <a:pPr/>
              <a:t>05/03/2025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F5822C8-4F3C-31B5-5906-E3FFA445D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DD4021-5683-826A-F29B-E349DEA8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0E0749D-4098-D84C-B005-DAF737A0F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71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FD36C-15EF-13E5-8747-9947D7C2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accent3"/>
                </a:solidFill>
              </a:rPr>
              <a:t>Zero Project Conference 2025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54588B-BC21-A1B6-2131-15F5A4A55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96" y="1430116"/>
            <a:ext cx="11192995" cy="4739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sz="35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sz="3500" b="1" i="0" dirty="0">
                <a:solidFill>
                  <a:srgbClr val="042426"/>
                </a:solidFill>
                <a:effectLst/>
                <a:latin typeface="Manrope"/>
              </a:rPr>
              <a:t>How to build AI that works for your organization</a:t>
            </a:r>
          </a:p>
          <a:p>
            <a:pPr marL="0" indent="0">
              <a:buNone/>
            </a:pPr>
            <a:endParaRPr lang="en-US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Christopher Mierbach</a:t>
            </a:r>
          </a:p>
          <a:p>
            <a:pPr marL="0" indent="0" algn="ctr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RADIAITE</a:t>
            </a: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0" i="0">
                <a:solidFill>
                  <a:srgbClr val="042426"/>
                </a:solidFill>
                <a:effectLst/>
                <a:latin typeface="Manrope"/>
              </a:rPr>
              <a:t>Friday 7 March 2025 | 10:00 - 11:00, M1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GB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4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F2626-E602-A944-A3BB-A908C9DFA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CC020-3162-11C6-EAD0-844A4CC4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Start Your AI Journey: Practical Steps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50945-D236-58AA-037B-10FC2173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084" y="2057399"/>
            <a:ext cx="6441377" cy="386427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Familiarize Yourself with AI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Identify a Specific Challenge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Inventory Your Existing Data</a:t>
            </a:r>
            <a:endParaRPr lang="en-GB" sz="3400" dirty="0"/>
          </a:p>
        </p:txBody>
      </p:sp>
      <p:sp>
        <p:nvSpPr>
          <p:cNvPr id="3" name="AutoShape 2" descr="Generated image - model inference by fal.ai">
            <a:extLst>
              <a:ext uri="{FF2B5EF4-FFF2-40B4-BE49-F238E27FC236}">
                <a16:creationId xmlns:a16="http://schemas.microsoft.com/office/drawing/2014/main" id="{14004853-11A0-EB64-AD40-C96309130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391AEB-D39D-F184-050D-3008C966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3" y="1430116"/>
            <a:ext cx="4491560" cy="44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D4145-650B-2CBC-F8C0-EA92F90C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Real World Example: Accessible FAQ-Bot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B1A97-3C0E-A04F-0E42-AD51AD25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40" y="1430115"/>
            <a:ext cx="5370421" cy="50627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3200" b="1" dirty="0"/>
              <a:t>The #ZeroCon25 Infobot: 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AI-Agent in WhatsApp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Uses existing Zero Project conference information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Built rapidly &amp; </a:t>
            </a:r>
            <a:br>
              <a:rPr lang="en-GB" sz="3200" dirty="0"/>
            </a:br>
            <a:r>
              <a:rPr lang="en-GB" sz="3200" dirty="0"/>
              <a:t>cost-effectively</a:t>
            </a:r>
          </a:p>
        </p:txBody>
      </p:sp>
      <p:pic>
        <p:nvPicPr>
          <p:cNvPr id="4" name="Picture 3" descr="Screenshot of a chat conversation with the #ZeroCon25 Infobot by Zero Project in WhatsApp">
            <a:extLst>
              <a:ext uri="{FF2B5EF4-FFF2-40B4-BE49-F238E27FC236}">
                <a16:creationId xmlns:a16="http://schemas.microsoft.com/office/drawing/2014/main" id="{9CDF4916-2990-C07E-5EF9-16B6942A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6"/>
          <a:stretch/>
        </p:blipFill>
        <p:spPr>
          <a:xfrm>
            <a:off x="572711" y="1430116"/>
            <a:ext cx="5610677" cy="492912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D4F559E-C8BB-31EC-AB82-F084DE52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618" y="4363031"/>
            <a:ext cx="2244437" cy="22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3CC28-5339-532C-4668-4FC3201B0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2A3C88-A9E8-463D-67DF-A0A0BDF7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Responsible AI - Pragmatic Recommendations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CBC45-2F88-1C72-81B9-B3708BB9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084" y="2072641"/>
            <a:ext cx="6766560" cy="3581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Consider the EU AI Act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Avoid Prohibited &amp; High-Risk AI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400" b="1" dirty="0"/>
              <a:t>Encourage AI Literacy. Safely.</a:t>
            </a:r>
            <a:endParaRPr lang="en-GB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B79BC-88E1-0FD4-6F16-F27A38DD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1" y="1430115"/>
            <a:ext cx="4491561" cy="449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537</Words>
  <Application>Microsoft Macintosh PowerPoint</Application>
  <PresentationFormat>Widescreen</PresentationFormat>
  <Paragraphs>79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Manrope</vt:lpstr>
      <vt:lpstr>Roboto</vt:lpstr>
      <vt:lpstr>Segoe UI</vt:lpstr>
      <vt:lpstr>1_Office Theme</vt:lpstr>
      <vt:lpstr>Custom Design</vt:lpstr>
      <vt:lpstr>Zero Project Conference 2025 </vt:lpstr>
      <vt:lpstr>Start Your AI Journey: Practical Steps</vt:lpstr>
      <vt:lpstr>Real World Example: Accessible FAQ-Bot</vt:lpstr>
      <vt:lpstr>Responsible AI - Pragmatic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Mierbach</dc:creator>
  <cp:lastModifiedBy>AI ADVANCEDFLOW</cp:lastModifiedBy>
  <cp:revision>17</cp:revision>
  <dcterms:created xsi:type="dcterms:W3CDTF">2024-12-04T10:17:26Z</dcterms:created>
  <dcterms:modified xsi:type="dcterms:W3CDTF">2025-03-05T13:19:19Z</dcterms:modified>
</cp:coreProperties>
</file>