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59" r:id="rId3"/>
    <p:sldId id="261" r:id="rId4"/>
    <p:sldId id="264" r:id="rId5"/>
    <p:sldId id="267" r:id="rId6"/>
    <p:sldId id="266" r:id="rId7"/>
    <p:sldId id="265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7670" autoAdjust="0"/>
    <p:restoredTop sz="75497" autoAdjust="0"/>
  </p:normalViewPr>
  <p:slideViewPr>
    <p:cSldViewPr snapToGrid="0">
      <p:cViewPr varScale="1">
        <p:scale>
          <a:sx n="78" d="100"/>
          <a:sy n="78" d="100"/>
        </p:scale>
        <p:origin x="11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20/02/2025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page. </a:t>
            </a:r>
          </a:p>
          <a:p>
            <a:r>
              <a:rPr lang="en-US" dirty="0"/>
              <a:t>Economic Empowerment Program Officer; Dima Giacaman, QADER for Community Development, Palestine, Inclusive Training and Employment during Humanitarian Crises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Friday, March 7, 2025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About QADER: QADER is a Palestinian NGO established in 2008; specialized in Disability rights, protection and inclusion.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About QADER’s Economic Empowerment Program of Persons with Disabilities: the program main objective is to promote the inclusion of Persons with Disabilities in the Palestinian labor market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135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Reality of Disability in Palestine Economic Participation Context: unemployment rate within PwDs was 35% during 2022 with only 2% of Women with Disabilities participated in the labor market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573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QADER’s Approach in Empowering Persons with Disabilities: It’s a holistic approach focusing on improving Persons with Disabilities employability skills with promoting an inclusive workplace and community awareness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258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Q-Hub tracks to empower Persons with Disabilities (PwDs) and enhance their employability skills:  PwDs are referred to different tracks in the Hub according to their abilities and preferences and they are: Self employment track, Life skills and Job readiness tack and TVET track.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453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Slide outlines QADER’s approaches in empowering Persons with Disabilities during emergencies/Crisis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835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Human Story of change “Nour a female with hearing disability from Hebron – Palestine who has started her small business (a kindergarten) with the support of Q-Hub”.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Economic Empowerment Program Officer; Dima Giacaman, QADER for Community Development, Palestine, Inclusive Training and Employment during Humanitarian Crises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#ZeroCon24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March 7, 2025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650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Project Conference 2025 (#ZeroCon25)</a:t>
            </a:r>
            <a:endParaRPr lang="en-GB" sz="3200" b="0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20/02/2025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20/02/2025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20/02/2025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20/02/2025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20/02/2025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20/02/2025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073" y="1201784"/>
            <a:ext cx="11390812" cy="2073065"/>
          </a:xfrm>
        </p:spPr>
        <p:txBody>
          <a:bodyPr>
            <a:normAutofit/>
          </a:bodyPr>
          <a:lstStyle/>
          <a:p>
            <a:r>
              <a:rPr kumimoji="0" lang="en-US" sz="3200" b="1" i="0" u="none" strike="noStrike" kern="1200" cap="none" spc="10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QADER’s Experience in the Inclusion of Persons with Disabilities during </a:t>
            </a:r>
            <a:r>
              <a:rPr lang="en-US" sz="3200" b="1" spc="100" dirty="0">
                <a:solidFill>
                  <a:schemeClr val="accent6">
                    <a:lumMod val="75000"/>
                  </a:schemeClr>
                </a:solidFill>
                <a:latin typeface="Franklin Gothic Demi"/>
                <a:ea typeface="+mj-ea"/>
              </a:rPr>
              <a:t>Crisis</a:t>
            </a:r>
            <a:r>
              <a:rPr kumimoji="0" lang="en-US" sz="3200" b="1" i="0" u="none" strike="noStrike" kern="1200" cap="none" spc="10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in the Palestinian Labor Market</a:t>
            </a:r>
            <a:r>
              <a:rPr lang="en-GB" sz="4000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51" y="3444665"/>
            <a:ext cx="11234057" cy="22115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Dima Giacaman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QADER for Community Development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Palestine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Inclusive Training and Employment during Humanitarian Crises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842554" y="5692088"/>
            <a:ext cx="10567851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Friday, March 7, 2025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</a:rPr>
              <a:t>1</a:t>
            </a:fld>
            <a:endParaRPr lang="en-GB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9867EA19-6E67-4295-F673-081EFF01B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043160" cy="1325563"/>
          </a:xfrm>
        </p:spPr>
        <p:txBody>
          <a:bodyPr/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About QADER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12346A-244A-C62E-52D1-C600A5BB6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2421"/>
            <a:ext cx="10805160" cy="5080454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Source Sans Pro" panose="020B0503030403020204" pitchFamily="34" charset="0"/>
              <a:cs typeface="Arial" panose="020B0604020202020204" pitchFamily="34" charset="0"/>
            </a:endParaRPr>
          </a:p>
          <a:p>
            <a:pPr marL="228600" marR="0" lvl="0" indent="-283464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Palestinian NGO, established in 2008, specialized in disability rights, protection, and inclusion. Guided by Human Rights Based Approach. </a:t>
            </a:r>
          </a:p>
          <a:p>
            <a:pPr marL="228600" marR="0" lvl="0" indent="-283464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Aspires that Persons with Disabilities (PwDs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enjoy full citizenship and actively contribute to building a Palestinian society.</a:t>
            </a:r>
          </a:p>
          <a:p>
            <a:pPr marL="228600" marR="0" lvl="0" indent="-283464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Invests in innovation and modeling. </a:t>
            </a:r>
          </a:p>
          <a:p>
            <a:pPr marL="228600" marR="0" lvl="0" indent="-283464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Leads a twin-track approach, dedicated to:</a:t>
            </a:r>
          </a:p>
          <a:p>
            <a:pPr marL="457200" lvl="1" indent="0" algn="just" fontAlgn="base">
              <a:spcBef>
                <a:spcPts val="1000"/>
              </a:spcBef>
              <a:buNone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.The empowerment and protection PWDs from marginalization, discrimination, and all forms of disability and GBV. </a:t>
            </a:r>
          </a:p>
          <a:p>
            <a:pPr marL="457200" lvl="1" indent="0" algn="just" fontAlgn="base">
              <a:spcBef>
                <a:spcPts val="1000"/>
              </a:spcBef>
              <a:buNone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</a:rPr>
              <a:t>2.Aligning societal, institutional, and policy contexts with the principles of “disability inclusion” and “leave no one behind” in Palestine. </a:t>
            </a:r>
          </a:p>
          <a:p>
            <a:pPr marL="228600" marR="0" lvl="0" indent="-283464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pPr marL="228600" marR="0" lvl="0" indent="-283464" algn="just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9A389AE-BC33-458F-690D-79E83368D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E0BB-0B6F-4FDF-103C-0254F25C2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14800" cy="16002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QADER’s Economic Empowerment Program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4EABA-7068-1FCB-5B6A-E6F2BCC4E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526280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Source Sans Pro" panose="020B0503030403020204" pitchFamily="34" charset="0"/>
                <a:cs typeface="Times New Roman" panose="02020603050405020304" pitchFamily="18" charset="0"/>
              </a:rPr>
              <a:t>Promote labor market inclusion of youth and women with disabilities.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Source Sans Pro" panose="020B0503030403020204" pitchFamily="34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Source Sans Pro" panose="020B0503030403020204" pitchFamily="34" charset="0"/>
                <a:cs typeface="Times New Roman" panose="02020603050405020304" pitchFamily="18" charset="0"/>
              </a:rPr>
              <a:t>Q-HUB for Entrepreneurship and Skills Development.</a:t>
            </a:r>
          </a:p>
          <a:p>
            <a:endParaRPr lang="en-US" dirty="0"/>
          </a:p>
        </p:txBody>
      </p:sp>
      <p:pic>
        <p:nvPicPr>
          <p:cNvPr id="9" name="Picture 8" descr="QADER-Hub logo ">
            <a:extLst>
              <a:ext uri="{FF2B5EF4-FFF2-40B4-BE49-F238E27FC236}">
                <a16:creationId xmlns:a16="http://schemas.microsoft.com/office/drawing/2014/main" id="{085A57BA-9B73-8554-529A-1D417D90DF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315" y="237881"/>
            <a:ext cx="2086025" cy="1025510"/>
          </a:xfrm>
          <a:prstGeom prst="rect">
            <a:avLst/>
          </a:prstGeom>
        </p:spPr>
      </p:pic>
      <p:pic>
        <p:nvPicPr>
          <p:cNvPr id="17" name="Content Placeholder 16" descr="Two participants with physical disability at their internship period at one of the NGOs in Hebron - Palestine">
            <a:extLst>
              <a:ext uri="{FF2B5EF4-FFF2-40B4-BE49-F238E27FC236}">
                <a16:creationId xmlns:a16="http://schemas.microsoft.com/office/drawing/2014/main" id="{F615A66F-C650-93AB-ED94-8D9AF6278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366837"/>
            <a:ext cx="6172200" cy="41148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2AC25-23C2-6FC4-C4EE-888F9A503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818D7-0A32-FC3B-967F-9C8D78AFA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63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3376-7ABB-4F1C-85AA-1E6052102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en-US" sz="4000" b="1" i="0" u="none" strike="noStrike" kern="1200" cap="none" spc="10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</a:rPr>
              <a:t>The Reality of Disability in Palestine Economic Participation Context 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F85DC-0A44-206E-9D76-69A68A281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656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The unemployment rate among labor force participants (15 years and above) in the 1st quarter of 2022 was 35% (PCBS 2024). </a:t>
            </a:r>
          </a:p>
          <a:p>
            <a:pPr algn="just"/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2% </a:t>
            </a:r>
            <a:r>
              <a:rPr lang="en-US" sz="2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WwDs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participation in the labor force compared to 23% of males with Disabilities.</a:t>
            </a:r>
          </a:p>
          <a:p>
            <a:pPr algn="just"/>
            <a:endParaRPr lang="en-US" sz="2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just"/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 Gaza, after one year into ongoing conflict, around (100,000) Palestinians will experience long-term disabilities requiring rehabilitation, assistive devices, and psychosocial support.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41371-B467-DFB8-B085-E5425FE21F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0E1FAD-97B7-CCD8-C838-FC8D18C4F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17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1CC8A-9137-7888-EC12-57D8AD1D0B4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22152" cy="5991225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  <a:t>QADER’s Approach to Economic Empowerment of PwDs 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 Light" panose="020F0302020204030204"/>
                <a:ea typeface="Roboto" panose="02000000000000000000" pitchFamily="2" charset="0"/>
                <a:cs typeface="Roboto" panose="02000000000000000000" pitchFamily="2" charset="0"/>
              </a:rPr>
            </a:br>
            <a:endParaRPr lang="en-US" dirty="0"/>
          </a:p>
        </p:txBody>
      </p:sp>
      <p:sp>
        <p:nvSpPr>
          <p:cNvPr id="5" name="Oval 1">
            <a:extLst>
              <a:ext uri="{FF2B5EF4-FFF2-40B4-BE49-F238E27FC236}">
                <a16:creationId xmlns:a16="http://schemas.microsoft.com/office/drawing/2014/main" id="{D6A165C7-FFB6-E20F-5F9F-6819A6516C9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1040" y="2949257"/>
            <a:ext cx="3895955" cy="173672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PwDs Empowerment and Inclusion in the Labor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Market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EEBE25B-30DD-CE8E-36BD-FE1E1A525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6461760" y="2578353"/>
            <a:ext cx="0" cy="370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CD4F8F74-2648-DAE8-000E-78AE17FE505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608" y="1322323"/>
            <a:ext cx="3466792" cy="125603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Psychosocial support to PwDs and their families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3D7F269-93FA-3264-67A0-0B2CD1EA9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038600" y="4437888"/>
            <a:ext cx="914400" cy="378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2FDB457-41C4-566B-48D2-0F716EE329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8153400" y="3082163"/>
            <a:ext cx="916227" cy="258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7">
            <a:extLst>
              <a:ext uri="{FF2B5EF4-FFF2-40B4-BE49-F238E27FC236}">
                <a16:creationId xmlns:a16="http://schemas.microsoft.com/office/drawing/2014/main" id="{17B39E8C-B3F9-2FAE-5D40-980FCBD0C9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0945" y="2438876"/>
            <a:ext cx="2869407" cy="1540002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Advocacy actions to promote PwDs inclusion in the labor market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D59EB63-0E64-96F0-E17A-5C64CEFCEC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3833" y="4964683"/>
            <a:ext cx="2986391" cy="10207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Community social business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41A6AA98-1589-5855-486F-F7BA8AAC70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1775" y="4977606"/>
            <a:ext cx="2986391" cy="1020763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Promoting inclusive workplace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0F101EF-D528-C6D1-3463-55D1AE3DBA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2179255"/>
            <a:ext cx="3010209" cy="1736725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Internship programs, inclusive job placement, and tailored micro-enterprise opportunities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CC20B0E-BA2A-F6BC-1F72-13117D638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3848408" y="3048000"/>
            <a:ext cx="8382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9973CAC-71B3-47F6-E9A1-E1B5A793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934555" y="4435348"/>
            <a:ext cx="782725" cy="383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733AD-D0F2-4F60-5622-DA5665FFE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CD880-F957-6DFE-2D8B-C2740BC83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12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2DFA-F3A3-F380-A574-001F3B6B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0" lang="de-DE" sz="5400" b="1" i="0" u="none" strike="noStrike" kern="1200" cap="none" spc="10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Franklin Gothic Demi"/>
                <a:ea typeface="Calibri" panose="020F0502020204030204" pitchFamily="34" charset="0"/>
                <a:cs typeface="+mj-cs"/>
              </a:rPr>
              <a:t>Enrollment in Q-Hub Tracks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 descr="a diagram showing the enrollment steps in QADER-Hub">
            <a:extLst>
              <a:ext uri="{FF2B5EF4-FFF2-40B4-BE49-F238E27FC236}">
                <a16:creationId xmlns:a16="http://schemas.microsoft.com/office/drawing/2014/main" id="{F5CC3F91-2717-9B4B-DC24-1314C1D7010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169" y="1554000"/>
            <a:ext cx="10515600" cy="435225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Arial" panose="020B0604020202020204" pitchFamily="34" charset="0"/>
              </a:rPr>
              <a:t>Career counseling &amp; vocational assessment </a:t>
            </a:r>
            <a:endParaRPr kumimoji="0" lang="en-US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n animation picture showing a group of persons with disabilities">
            <a:extLst>
              <a:ext uri="{FF2B5EF4-FFF2-40B4-BE49-F238E27FC236}">
                <a16:creationId xmlns:a16="http://schemas.microsoft.com/office/drawing/2014/main" id="{25EFCCEB-3EDE-5A5B-9544-DFA07B158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008" y="2370462"/>
            <a:ext cx="3767328" cy="153097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0C05999-96E8-425A-D61E-B0A2FE254C0B}"/>
              </a:ext>
            </a:extLst>
          </p:cNvPr>
          <p:cNvSpPr/>
          <p:nvPr/>
        </p:nvSpPr>
        <p:spPr>
          <a:xfrm>
            <a:off x="1036320" y="4114559"/>
            <a:ext cx="3450336" cy="1325563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Self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Employment</a:t>
            </a:r>
          </a:p>
          <a:p>
            <a:pPr algn="ctr"/>
            <a:r>
              <a:rPr lang="en-US" sz="2400" b="1" dirty="0"/>
              <a:t>/Entrepreneurship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542C38C-F075-2BFD-D166-6328F94BE858}"/>
              </a:ext>
            </a:extLst>
          </p:cNvPr>
          <p:cNvSpPr/>
          <p:nvPr/>
        </p:nvSpPr>
        <p:spPr>
          <a:xfrm>
            <a:off x="4913376" y="4114560"/>
            <a:ext cx="3108960" cy="1270460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Job Placement /On-the-Job Training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B0A84A-B098-21C6-4863-4D51510E338C}"/>
              </a:ext>
            </a:extLst>
          </p:cNvPr>
          <p:cNvSpPr/>
          <p:nvPr/>
        </p:nvSpPr>
        <p:spPr>
          <a:xfrm>
            <a:off x="8770650" y="4114559"/>
            <a:ext cx="2609088" cy="1245072"/>
          </a:xfrm>
          <a:prstGeom prst="round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TVET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D17710-D452-1777-4E71-6369F84A90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600A10-A319-D7D4-CC4E-5F10431F6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29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2E13-5A81-8481-7D0C-475BBF9E7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0920"/>
          </a:xfrm>
        </p:spPr>
        <p:txBody>
          <a:bodyPr>
            <a:noAutofit/>
          </a:bodyPr>
          <a:lstStyle/>
          <a:p>
            <a:pPr marL="342900" marR="0" lvl="0" indent="-342900"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3600" b="1" kern="100" dirty="0">
                <a:solidFill>
                  <a:schemeClr val="accent6">
                    <a:lumMod val="7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Arial" panose="020B0604020202020204" pitchFamily="34" charset="0"/>
              </a:rPr>
              <a:t>Approaches during Emergencies</a:t>
            </a:r>
            <a:br>
              <a:rPr lang="en-US" sz="3600" kern="100" dirty="0">
                <a:solidFill>
                  <a:schemeClr val="accent6">
                    <a:lumMod val="7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A5769-9ECA-E068-4D0A-7A1AD7427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3914" y="881742"/>
            <a:ext cx="7172070" cy="583973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Times New Roman" panose="02020603050405020304" pitchFamily="18" charset="0"/>
              </a:rPr>
              <a:t>Psychosocial Support and Counseling.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Mixed-Approach training Method.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Stakeholders’ Networking. 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Shifting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of internship/trainings opportunities.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Ongoing follow-up and on the job coaching.</a:t>
            </a:r>
          </a:p>
          <a:p>
            <a:pPr>
              <a:lnSpc>
                <a:spcPct val="150000"/>
              </a:lnSpc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QADER Platform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for Economic Empowerment of Persons with Disabilities </a:t>
            </a:r>
          </a:p>
          <a:p>
            <a:pPr>
              <a:lnSpc>
                <a:spcPct val="150000"/>
              </a:lnSpc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Business help line </a:t>
            </a:r>
          </a:p>
          <a:p>
            <a:endParaRPr lang="en-US" sz="3100" dirty="0">
              <a:latin typeface="+mn-lt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Content Placeholder 9">
            <a:extLst>
              <a:ext uri="{FF2B5EF4-FFF2-40B4-BE49-F238E27FC236}">
                <a16:creationId xmlns:a16="http://schemas.microsoft.com/office/drawing/2014/main" id="{E50BE9A1-B682-39CB-4B87-01B5241AE9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68" y="5490438"/>
            <a:ext cx="1048474" cy="1048474"/>
          </a:xfrm>
          <a:prstGeom prst="rect">
            <a:avLst/>
          </a:prstGeom>
        </p:spPr>
      </p:pic>
      <p:pic>
        <p:nvPicPr>
          <p:cNvPr id="10" name="Content Placeholder 9" descr="A training of a group of PwDs at Q-Hub ">
            <a:extLst>
              <a:ext uri="{FF2B5EF4-FFF2-40B4-BE49-F238E27FC236}">
                <a16:creationId xmlns:a16="http://schemas.microsoft.com/office/drawing/2014/main" id="{59CF58BD-1B72-55E8-79FC-86655DBB70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984" y="1355271"/>
            <a:ext cx="3955852" cy="4764542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C9D6E-8395-798F-94BE-2E0E0621E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690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6FBC2-4404-320B-371E-5D6FA840F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9" y="112032"/>
            <a:ext cx="9593034" cy="979714"/>
          </a:xfrm>
        </p:spPr>
        <p:txBody>
          <a:bodyPr>
            <a:normAutofit/>
          </a:bodyPr>
          <a:lstStyle/>
          <a:p>
            <a:r>
              <a:rPr kumimoji="0" lang="en-US" sz="3200" b="1" i="0" u="none" strike="noStrike" kern="1200" cap="none" spc="5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Franklin Gothic Demi"/>
                <a:ea typeface="+mj-ea"/>
                <a:cs typeface="+mj-cs"/>
              </a:rPr>
              <a:t>Human Stories of Change: Empowerment in Action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4F1C7-17F8-D603-93B9-D15D893D5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30" y="1353593"/>
            <a:ext cx="6409066" cy="5169127"/>
          </a:xfrm>
        </p:spPr>
        <p:txBody>
          <a:bodyPr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Nour</a:t>
            </a:r>
            <a:r>
              <a:rPr kumimoji="0" lang="en-US" sz="9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 27-year-old woman from Hebron with a hearing disability, holds a BA in special education. Despite facing societal bullying, she developed a strong personality with unwavering support from her family, particularly her mother. Nour joined QADER’s economic empowerment program to enhance her entrepreneurial skills. Through this program, she developed a plan to expand her business (Kindergarten) and received support to implement it. Nour credits the program for boosting her confidence and solidifying her identity as a strong, independent businesswoman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endParaRPr lang="en-US" dirty="0"/>
          </a:p>
        </p:txBody>
      </p:sp>
      <p:pic>
        <p:nvPicPr>
          <p:cNvPr id="8" name="Content Placeholder 7" descr="Nour, a female with hearing disability from Hebron- Palestine,  at her kindergarten with the students.">
            <a:extLst>
              <a:ext uri="{FF2B5EF4-FFF2-40B4-BE49-F238E27FC236}">
                <a16:creationId xmlns:a16="http://schemas.microsoft.com/office/drawing/2014/main" id="{5CAB9649-CA66-1B4F-3351-C60AB25C79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665" y="1980401"/>
            <a:ext cx="4993221" cy="373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D379D-C6DB-303B-6162-5CE0AD0FB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058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942</Words>
  <Application>Microsoft Office PowerPoint</Application>
  <PresentationFormat>Widescreen</PresentationFormat>
  <Paragraphs>105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Franklin Gothic Demi</vt:lpstr>
      <vt:lpstr>Roboto</vt:lpstr>
      <vt:lpstr>Source Sans Pro</vt:lpstr>
      <vt:lpstr>Office Theme</vt:lpstr>
      <vt:lpstr>QADER’s Experience in the Inclusion of Persons with Disabilities during Crisisin the Palestinian Labor Market </vt:lpstr>
      <vt:lpstr>About QADER </vt:lpstr>
      <vt:lpstr>QADER’s Economic Empowerment Program </vt:lpstr>
      <vt:lpstr>The Reality of Disability in Palestine Economic Participation Context </vt:lpstr>
      <vt:lpstr>QADER’s Approach to Economic Empowerment of PwDs            </vt:lpstr>
      <vt:lpstr>Enrollment in Q-Hub Tracks</vt:lpstr>
      <vt:lpstr>Approaches during Emergencies </vt:lpstr>
      <vt:lpstr>Human Stories of Change: Empowerment in Action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Anja Günther</cp:lastModifiedBy>
  <cp:revision>64</cp:revision>
  <dcterms:created xsi:type="dcterms:W3CDTF">2022-12-05T13:52:15Z</dcterms:created>
  <dcterms:modified xsi:type="dcterms:W3CDTF">2025-02-20T12:29:29Z</dcterms:modified>
</cp:coreProperties>
</file>