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ndara" panose="020E050203030302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zsAupsgL4cFemiQGI4EOVzeXM5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C91B7-0B74-6C4D-908F-8F6BF3F6FC0E}" v="68" dt="2025-02-19T11:52:49.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11"/>
    <p:restoredTop sz="81910"/>
  </p:normalViewPr>
  <p:slideViewPr>
    <p:cSldViewPr snapToGrid="0">
      <p:cViewPr>
        <p:scale>
          <a:sx n="42" d="100"/>
          <a:sy n="42" d="100"/>
        </p:scale>
        <p:origin x="320" y="5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stiglich" userId="025e2894bb5bcaad" providerId="LiveId" clId="{C31C91B7-0B74-6C4D-908F-8F6BF3F6FC0E}"/>
    <pc:docChg chg="undo custSel modSld">
      <pc:chgData name="Susana stiglich" userId="025e2894bb5bcaad" providerId="LiveId" clId="{C31C91B7-0B74-6C4D-908F-8F6BF3F6FC0E}" dt="2025-02-19T11:55:07.445" v="504" actId="13244"/>
      <pc:docMkLst>
        <pc:docMk/>
      </pc:docMkLst>
      <pc:sldChg chg="addSp delSp modSp mod modNotesTx">
        <pc:chgData name="Susana stiglich" userId="025e2894bb5bcaad" providerId="LiveId" clId="{C31C91B7-0B74-6C4D-908F-8F6BF3F6FC0E}" dt="2025-02-19T11:50:22.738" v="463" actId="13244"/>
        <pc:sldMkLst>
          <pc:docMk/>
          <pc:sldMk cId="0" sldId="256"/>
        </pc:sldMkLst>
        <pc:spChg chg="del">
          <ac:chgData name="Susana stiglich" userId="025e2894bb5bcaad" providerId="LiveId" clId="{C31C91B7-0B74-6C4D-908F-8F6BF3F6FC0E}" dt="2025-02-19T11:37:04.240" v="322" actId="478"/>
          <ac:spMkLst>
            <pc:docMk/>
            <pc:sldMk cId="0" sldId="256"/>
            <ac:spMk id="2" creationId="{15A676C9-594B-7B88-746A-A4505F649DB5}"/>
          </ac:spMkLst>
        </pc:spChg>
        <pc:spChg chg="add del mod">
          <ac:chgData name="Susana stiglich" userId="025e2894bb5bcaad" providerId="LiveId" clId="{C31C91B7-0B74-6C4D-908F-8F6BF3F6FC0E}" dt="2025-02-19T11:37:08.011" v="323" actId="478"/>
          <ac:spMkLst>
            <pc:docMk/>
            <pc:sldMk cId="0" sldId="256"/>
            <ac:spMk id="4" creationId="{D4BAA742-C63C-75AB-6293-C6F591BF173A}"/>
          </ac:spMkLst>
        </pc:spChg>
        <pc:spChg chg="add del mod">
          <ac:chgData name="Susana stiglich" userId="025e2894bb5bcaad" providerId="LiveId" clId="{C31C91B7-0B74-6C4D-908F-8F6BF3F6FC0E}" dt="2025-02-19T11:44:23.328" v="395" actId="478"/>
          <ac:spMkLst>
            <pc:docMk/>
            <pc:sldMk cId="0" sldId="256"/>
            <ac:spMk id="5" creationId="{6E97DE26-574F-8A12-A524-4A4D04480B6D}"/>
          </ac:spMkLst>
        </pc:spChg>
        <pc:spChg chg="add del mod">
          <ac:chgData name="Susana stiglich" userId="025e2894bb5bcaad" providerId="LiveId" clId="{C31C91B7-0B74-6C4D-908F-8F6BF3F6FC0E}" dt="2025-02-19T11:47:36.273" v="456" actId="478"/>
          <ac:spMkLst>
            <pc:docMk/>
            <pc:sldMk cId="0" sldId="256"/>
            <ac:spMk id="6" creationId="{81333217-08FB-DD61-5643-9A43802274AF}"/>
          </ac:spMkLst>
        </pc:spChg>
        <pc:spChg chg="add mod ord">
          <ac:chgData name="Susana stiglich" userId="025e2894bb5bcaad" providerId="LiveId" clId="{C31C91B7-0B74-6C4D-908F-8F6BF3F6FC0E}" dt="2025-02-19T11:50:22.738" v="463" actId="13244"/>
          <ac:spMkLst>
            <pc:docMk/>
            <pc:sldMk cId="0" sldId="256"/>
            <ac:spMk id="7" creationId="{16F689C2-FC4B-97DA-F524-BBABB4081162}"/>
          </ac:spMkLst>
        </pc:spChg>
        <pc:spChg chg="mod ord">
          <ac:chgData name="Susana stiglich" userId="025e2894bb5bcaad" providerId="LiveId" clId="{C31C91B7-0B74-6C4D-908F-8F6BF3F6FC0E}" dt="2025-02-19T11:50:07.103" v="461" actId="13244"/>
          <ac:spMkLst>
            <pc:docMk/>
            <pc:sldMk cId="0" sldId="256"/>
            <ac:spMk id="98" creationId="{00000000-0000-0000-0000-000000000000}"/>
          </ac:spMkLst>
        </pc:spChg>
        <pc:spChg chg="mod ord">
          <ac:chgData name="Susana stiglich" userId="025e2894bb5bcaad" providerId="LiveId" clId="{C31C91B7-0B74-6C4D-908F-8F6BF3F6FC0E}" dt="2025-02-19T11:49:59.474" v="460" actId="13244"/>
          <ac:spMkLst>
            <pc:docMk/>
            <pc:sldMk cId="0" sldId="256"/>
            <ac:spMk id="99" creationId="{00000000-0000-0000-0000-000000000000}"/>
          </ac:spMkLst>
        </pc:spChg>
        <pc:spChg chg="add del mod ord">
          <ac:chgData name="Susana stiglich" userId="025e2894bb5bcaad" providerId="LiveId" clId="{C31C91B7-0B74-6C4D-908F-8F6BF3F6FC0E}" dt="2025-02-19T11:49:50.253" v="458" actId="13244"/>
          <ac:spMkLst>
            <pc:docMk/>
            <pc:sldMk cId="0" sldId="256"/>
            <ac:spMk id="100" creationId="{00000000-0000-0000-0000-000000000000}"/>
          </ac:spMkLst>
        </pc:spChg>
        <pc:picChg chg="mod ord modVis">
          <ac:chgData name="Susana stiglich" userId="025e2894bb5bcaad" providerId="LiveId" clId="{C31C91B7-0B74-6C4D-908F-8F6BF3F6FC0E}" dt="2025-02-19T11:50:14.683" v="462" actId="13244"/>
          <ac:picMkLst>
            <pc:docMk/>
            <pc:sldMk cId="0" sldId="256"/>
            <ac:picMk id="101" creationId="{00000000-0000-0000-0000-000000000000}"/>
          </ac:picMkLst>
        </pc:picChg>
      </pc:sldChg>
      <pc:sldChg chg="delSp modSp mod modNotesTx">
        <pc:chgData name="Susana stiglich" userId="025e2894bb5bcaad" providerId="LiveId" clId="{C31C91B7-0B74-6C4D-908F-8F6BF3F6FC0E}" dt="2025-02-19T11:50:43.837" v="466" actId="13244"/>
        <pc:sldMkLst>
          <pc:docMk/>
          <pc:sldMk cId="0" sldId="257"/>
        </pc:sldMkLst>
        <pc:spChg chg="ord">
          <ac:chgData name="Susana stiglich" userId="025e2894bb5bcaad" providerId="LiveId" clId="{C31C91B7-0B74-6C4D-908F-8F6BF3F6FC0E}" dt="2025-02-19T11:50:39.881" v="465" actId="13244"/>
          <ac:spMkLst>
            <pc:docMk/>
            <pc:sldMk cId="0" sldId="257"/>
            <ac:spMk id="3" creationId="{E37F327B-DEAD-246D-F0BD-26E4BE1F3347}"/>
          </ac:spMkLst>
        </pc:spChg>
        <pc:spChg chg="mod ord">
          <ac:chgData name="Susana stiglich" userId="025e2894bb5bcaad" providerId="LiveId" clId="{C31C91B7-0B74-6C4D-908F-8F6BF3F6FC0E}" dt="2025-02-19T11:50:35.520" v="464" actId="13244"/>
          <ac:spMkLst>
            <pc:docMk/>
            <pc:sldMk cId="0" sldId="257"/>
            <ac:spMk id="107" creationId="{00000000-0000-0000-0000-000000000000}"/>
          </ac:spMkLst>
        </pc:spChg>
        <pc:spChg chg="del mod">
          <ac:chgData name="Susana stiglich" userId="025e2894bb5bcaad" providerId="LiveId" clId="{C31C91B7-0B74-6C4D-908F-8F6BF3F6FC0E}" dt="2025-02-19T11:37:49.092" v="326" actId="478"/>
          <ac:spMkLst>
            <pc:docMk/>
            <pc:sldMk cId="0" sldId="257"/>
            <ac:spMk id="108" creationId="{00000000-0000-0000-0000-000000000000}"/>
          </ac:spMkLst>
        </pc:spChg>
        <pc:spChg chg="mod ord">
          <ac:chgData name="Susana stiglich" userId="025e2894bb5bcaad" providerId="LiveId" clId="{C31C91B7-0B74-6C4D-908F-8F6BF3F6FC0E}" dt="2025-02-19T11:50:43.837" v="466" actId="13244"/>
          <ac:spMkLst>
            <pc:docMk/>
            <pc:sldMk cId="0" sldId="257"/>
            <ac:spMk id="109" creationId="{00000000-0000-0000-0000-000000000000}"/>
          </ac:spMkLst>
        </pc:spChg>
        <pc:picChg chg="mod">
          <ac:chgData name="Susana stiglich" userId="025e2894bb5bcaad" providerId="LiveId" clId="{C31C91B7-0B74-6C4D-908F-8F6BF3F6FC0E}" dt="2025-02-19T11:33:43.697" v="304"/>
          <ac:picMkLst>
            <pc:docMk/>
            <pc:sldMk cId="0" sldId="257"/>
            <ac:picMk id="111" creationId="{00000000-0000-0000-0000-000000000000}"/>
          </ac:picMkLst>
        </pc:picChg>
      </pc:sldChg>
      <pc:sldChg chg="modSp mod modNotesTx">
        <pc:chgData name="Susana stiglich" userId="025e2894bb5bcaad" providerId="LiveId" clId="{C31C91B7-0B74-6C4D-908F-8F6BF3F6FC0E}" dt="2025-02-19T11:51:04.954" v="470" actId="13244"/>
        <pc:sldMkLst>
          <pc:docMk/>
          <pc:sldMk cId="0" sldId="258"/>
        </pc:sldMkLst>
        <pc:spChg chg="mod ord">
          <ac:chgData name="Susana stiglich" userId="025e2894bb5bcaad" providerId="LiveId" clId="{C31C91B7-0B74-6C4D-908F-8F6BF3F6FC0E}" dt="2025-02-19T11:50:52.704" v="467" actId="13244"/>
          <ac:spMkLst>
            <pc:docMk/>
            <pc:sldMk cId="0" sldId="258"/>
            <ac:spMk id="117" creationId="{00000000-0000-0000-0000-000000000000}"/>
          </ac:spMkLst>
        </pc:spChg>
        <pc:spChg chg="mod">
          <ac:chgData name="Susana stiglich" userId="025e2894bb5bcaad" providerId="LiveId" clId="{C31C91B7-0B74-6C4D-908F-8F6BF3F6FC0E}" dt="2025-02-19T11:34:00.814" v="310"/>
          <ac:spMkLst>
            <pc:docMk/>
            <pc:sldMk cId="0" sldId="258"/>
            <ac:spMk id="118" creationId="{00000000-0000-0000-0000-000000000000}"/>
          </ac:spMkLst>
        </pc:spChg>
        <pc:spChg chg="mod ord">
          <ac:chgData name="Susana stiglich" userId="025e2894bb5bcaad" providerId="LiveId" clId="{C31C91B7-0B74-6C4D-908F-8F6BF3F6FC0E}" dt="2025-02-19T11:51:00.189" v="469" actId="13244"/>
          <ac:spMkLst>
            <pc:docMk/>
            <pc:sldMk cId="0" sldId="258"/>
            <ac:spMk id="119" creationId="{00000000-0000-0000-0000-000000000000}"/>
          </ac:spMkLst>
        </pc:spChg>
        <pc:spChg chg="mod ord">
          <ac:chgData name="Susana stiglich" userId="025e2894bb5bcaad" providerId="LiveId" clId="{C31C91B7-0B74-6C4D-908F-8F6BF3F6FC0E}" dt="2025-02-19T11:51:04.954" v="470" actId="13244"/>
          <ac:spMkLst>
            <pc:docMk/>
            <pc:sldMk cId="0" sldId="258"/>
            <ac:spMk id="120" creationId="{00000000-0000-0000-0000-000000000000}"/>
          </ac:spMkLst>
        </pc:spChg>
      </pc:sldChg>
      <pc:sldChg chg="modSp mod modNotesTx">
        <pc:chgData name="Susana stiglich" userId="025e2894bb5bcaad" providerId="LiveId" clId="{C31C91B7-0B74-6C4D-908F-8F6BF3F6FC0E}" dt="2025-02-19T11:51:15.471" v="471" actId="13244"/>
        <pc:sldMkLst>
          <pc:docMk/>
          <pc:sldMk cId="0" sldId="259"/>
        </pc:sldMkLst>
        <pc:spChg chg="ord">
          <ac:chgData name="Susana stiglich" userId="025e2894bb5bcaad" providerId="LiveId" clId="{C31C91B7-0B74-6C4D-908F-8F6BF3F6FC0E}" dt="2025-02-19T11:38:18.762" v="331" actId="13244"/>
          <ac:spMkLst>
            <pc:docMk/>
            <pc:sldMk cId="0" sldId="259"/>
            <ac:spMk id="126" creationId="{00000000-0000-0000-0000-000000000000}"/>
          </ac:spMkLst>
        </pc:spChg>
        <pc:spChg chg="ord">
          <ac:chgData name="Susana stiglich" userId="025e2894bb5bcaad" providerId="LiveId" clId="{C31C91B7-0B74-6C4D-908F-8F6BF3F6FC0E}" dt="2025-02-19T11:51:15.471" v="471" actId="13244"/>
          <ac:spMkLst>
            <pc:docMk/>
            <pc:sldMk cId="0" sldId="259"/>
            <ac:spMk id="128" creationId="{00000000-0000-0000-0000-000000000000}"/>
          </ac:spMkLst>
        </pc:spChg>
      </pc:sldChg>
      <pc:sldChg chg="modSp mod modNotesTx">
        <pc:chgData name="Susana stiglich" userId="025e2894bb5bcaad" providerId="LiveId" clId="{C31C91B7-0B74-6C4D-908F-8F6BF3F6FC0E}" dt="2025-02-19T11:51:35.504" v="474" actId="13244"/>
        <pc:sldMkLst>
          <pc:docMk/>
          <pc:sldMk cId="0" sldId="260"/>
        </pc:sldMkLst>
        <pc:spChg chg="ord">
          <ac:chgData name="Susana stiglich" userId="025e2894bb5bcaad" providerId="LiveId" clId="{C31C91B7-0B74-6C4D-908F-8F6BF3F6FC0E}" dt="2025-02-19T11:51:35.504" v="474" actId="13244"/>
          <ac:spMkLst>
            <pc:docMk/>
            <pc:sldMk cId="0" sldId="260"/>
            <ac:spMk id="134" creationId="{00000000-0000-0000-0000-000000000000}"/>
          </ac:spMkLst>
        </pc:spChg>
        <pc:spChg chg="ord">
          <ac:chgData name="Susana stiglich" userId="025e2894bb5bcaad" providerId="LiveId" clId="{C31C91B7-0B74-6C4D-908F-8F6BF3F6FC0E}" dt="2025-02-19T11:51:31.884" v="473" actId="13244"/>
          <ac:spMkLst>
            <pc:docMk/>
            <pc:sldMk cId="0" sldId="260"/>
            <ac:spMk id="135" creationId="{00000000-0000-0000-0000-000000000000}"/>
          </ac:spMkLst>
        </pc:spChg>
        <pc:spChg chg="ord">
          <ac:chgData name="Susana stiglich" userId="025e2894bb5bcaad" providerId="LiveId" clId="{C31C91B7-0B74-6C4D-908F-8F6BF3F6FC0E}" dt="2025-02-19T11:51:28.588" v="472" actId="13244"/>
          <ac:spMkLst>
            <pc:docMk/>
            <pc:sldMk cId="0" sldId="260"/>
            <ac:spMk id="136" creationId="{00000000-0000-0000-0000-000000000000}"/>
          </ac:spMkLst>
        </pc:spChg>
      </pc:sldChg>
      <pc:sldChg chg="modSp mod modNotesTx">
        <pc:chgData name="Susana stiglich" userId="025e2894bb5bcaad" providerId="LiveId" clId="{C31C91B7-0B74-6C4D-908F-8F6BF3F6FC0E}" dt="2025-02-19T11:52:03.848" v="479" actId="13244"/>
        <pc:sldMkLst>
          <pc:docMk/>
          <pc:sldMk cId="0" sldId="261"/>
        </pc:sldMkLst>
        <pc:spChg chg="ord">
          <ac:chgData name="Susana stiglich" userId="025e2894bb5bcaad" providerId="LiveId" clId="{C31C91B7-0B74-6C4D-908F-8F6BF3F6FC0E}" dt="2025-02-19T11:51:51.093" v="476" actId="13244"/>
          <ac:spMkLst>
            <pc:docMk/>
            <pc:sldMk cId="0" sldId="261"/>
            <ac:spMk id="142" creationId="{00000000-0000-0000-0000-000000000000}"/>
          </ac:spMkLst>
        </pc:spChg>
        <pc:spChg chg="ord">
          <ac:chgData name="Susana stiglich" userId="025e2894bb5bcaad" providerId="LiveId" clId="{C31C91B7-0B74-6C4D-908F-8F6BF3F6FC0E}" dt="2025-02-19T11:52:03.848" v="479" actId="13244"/>
          <ac:spMkLst>
            <pc:docMk/>
            <pc:sldMk cId="0" sldId="261"/>
            <ac:spMk id="143" creationId="{00000000-0000-0000-0000-000000000000}"/>
          </ac:spMkLst>
        </pc:spChg>
        <pc:spChg chg="ord">
          <ac:chgData name="Susana stiglich" userId="025e2894bb5bcaad" providerId="LiveId" clId="{C31C91B7-0B74-6C4D-908F-8F6BF3F6FC0E}" dt="2025-02-19T11:51:59.670" v="478" actId="13244"/>
          <ac:spMkLst>
            <pc:docMk/>
            <pc:sldMk cId="0" sldId="261"/>
            <ac:spMk id="144" creationId="{00000000-0000-0000-0000-000000000000}"/>
          </ac:spMkLst>
        </pc:spChg>
      </pc:sldChg>
      <pc:sldChg chg="addSp delSp modSp mod modNotesTx">
        <pc:chgData name="Susana stiglich" userId="025e2894bb5bcaad" providerId="LiveId" clId="{C31C91B7-0B74-6C4D-908F-8F6BF3F6FC0E}" dt="2025-02-19T11:53:36.772" v="489" actId="13244"/>
        <pc:sldMkLst>
          <pc:docMk/>
          <pc:sldMk cId="0" sldId="262"/>
        </pc:sldMkLst>
        <pc:spChg chg="add del mod">
          <ac:chgData name="Susana stiglich" userId="025e2894bb5bcaad" providerId="LiveId" clId="{C31C91B7-0B74-6C4D-908F-8F6BF3F6FC0E}" dt="2025-02-19T11:52:53.020" v="485"/>
          <ac:spMkLst>
            <pc:docMk/>
            <pc:sldMk cId="0" sldId="262"/>
            <ac:spMk id="2" creationId="{55BD5C27-5DD2-61C2-E627-8F4B70EDD910}"/>
          </ac:spMkLst>
        </pc:spChg>
        <pc:spChg chg="mod ord">
          <ac:chgData name="Susana stiglich" userId="025e2894bb5bcaad" providerId="LiveId" clId="{C31C91B7-0B74-6C4D-908F-8F6BF3F6FC0E}" dt="2025-02-19T11:53:10.639" v="487" actId="13244"/>
          <ac:spMkLst>
            <pc:docMk/>
            <pc:sldMk cId="0" sldId="262"/>
            <ac:spMk id="150" creationId="{00000000-0000-0000-0000-000000000000}"/>
          </ac:spMkLst>
        </pc:spChg>
        <pc:spChg chg="mod ord">
          <ac:chgData name="Susana stiglich" userId="025e2894bb5bcaad" providerId="LiveId" clId="{C31C91B7-0B74-6C4D-908F-8F6BF3F6FC0E}" dt="2025-02-19T11:53:36.772" v="489" actId="13244"/>
          <ac:spMkLst>
            <pc:docMk/>
            <pc:sldMk cId="0" sldId="262"/>
            <ac:spMk id="151" creationId="{00000000-0000-0000-0000-000000000000}"/>
          </ac:spMkLst>
        </pc:spChg>
        <pc:spChg chg="mod ord">
          <ac:chgData name="Susana stiglich" userId="025e2894bb5bcaad" providerId="LiveId" clId="{C31C91B7-0B74-6C4D-908F-8F6BF3F6FC0E}" dt="2025-02-19T11:39:10.287" v="339" actId="13244"/>
          <ac:spMkLst>
            <pc:docMk/>
            <pc:sldMk cId="0" sldId="262"/>
            <ac:spMk id="156" creationId="{00000000-0000-0000-0000-000000000000}"/>
          </ac:spMkLst>
        </pc:spChg>
        <pc:grpChg chg="add del mod">
          <ac:chgData name="Susana stiglich" userId="025e2894bb5bcaad" providerId="LiveId" clId="{C31C91B7-0B74-6C4D-908F-8F6BF3F6FC0E}" dt="2025-02-19T11:52:59.310" v="486" actId="1076"/>
          <ac:grpSpMkLst>
            <pc:docMk/>
            <pc:sldMk cId="0" sldId="262"/>
            <ac:grpSpMk id="152" creationId="{00000000-0000-0000-0000-000000000000}"/>
          </ac:grpSpMkLst>
        </pc:grpChg>
        <pc:picChg chg="mod">
          <ac:chgData name="Susana stiglich" userId="025e2894bb5bcaad" providerId="LiveId" clId="{C31C91B7-0B74-6C4D-908F-8F6BF3F6FC0E}" dt="2025-02-19T11:34:21.350" v="313"/>
          <ac:picMkLst>
            <pc:docMk/>
            <pc:sldMk cId="0" sldId="262"/>
            <ac:picMk id="153" creationId="{00000000-0000-0000-0000-000000000000}"/>
          </ac:picMkLst>
        </pc:picChg>
        <pc:picChg chg="mod">
          <ac:chgData name="Susana stiglich" userId="025e2894bb5bcaad" providerId="LiveId" clId="{C31C91B7-0B74-6C4D-908F-8F6BF3F6FC0E}" dt="2025-02-19T11:34:21.350" v="313"/>
          <ac:picMkLst>
            <pc:docMk/>
            <pc:sldMk cId="0" sldId="262"/>
            <ac:picMk id="154" creationId="{00000000-0000-0000-0000-000000000000}"/>
          </ac:picMkLst>
        </pc:picChg>
        <pc:picChg chg="mod">
          <ac:chgData name="Susana stiglich" userId="025e2894bb5bcaad" providerId="LiveId" clId="{C31C91B7-0B74-6C4D-908F-8F6BF3F6FC0E}" dt="2025-02-19T11:34:21.350" v="313"/>
          <ac:picMkLst>
            <pc:docMk/>
            <pc:sldMk cId="0" sldId="262"/>
            <ac:picMk id="155" creationId="{00000000-0000-0000-0000-000000000000}"/>
          </ac:picMkLst>
        </pc:picChg>
      </pc:sldChg>
      <pc:sldChg chg="addSp delSp modSp mod modNotesTx">
        <pc:chgData name="Susana stiglich" userId="025e2894bb5bcaad" providerId="LiveId" clId="{C31C91B7-0B74-6C4D-908F-8F6BF3F6FC0E}" dt="2025-02-19T11:54:05.805" v="493" actId="13244"/>
        <pc:sldMkLst>
          <pc:docMk/>
          <pc:sldMk cId="0" sldId="263"/>
        </pc:sldMkLst>
        <pc:spChg chg="del">
          <ac:chgData name="Susana stiglich" userId="025e2894bb5bcaad" providerId="LiveId" clId="{C31C91B7-0B74-6C4D-908F-8F6BF3F6FC0E}" dt="2025-02-19T11:39:39.524" v="340" actId="478"/>
          <ac:spMkLst>
            <pc:docMk/>
            <pc:sldMk cId="0" sldId="263"/>
            <ac:spMk id="2" creationId="{3C3CF2CF-BC19-E4D0-C884-ED58FDF4067A}"/>
          </ac:spMkLst>
        </pc:spChg>
        <pc:spChg chg="add del mod">
          <ac:chgData name="Susana stiglich" userId="025e2894bb5bcaad" providerId="LiveId" clId="{C31C91B7-0B74-6C4D-908F-8F6BF3F6FC0E}" dt="2025-02-19T11:39:42.238" v="341" actId="478"/>
          <ac:spMkLst>
            <pc:docMk/>
            <pc:sldMk cId="0" sldId="263"/>
            <ac:spMk id="4" creationId="{D476315D-A556-F43E-0BE2-542204D7A265}"/>
          </ac:spMkLst>
        </pc:spChg>
        <pc:spChg chg="add mod ord">
          <ac:chgData name="Susana stiglich" userId="025e2894bb5bcaad" providerId="LiveId" clId="{C31C91B7-0B74-6C4D-908F-8F6BF3F6FC0E}" dt="2025-02-19T11:53:59.147" v="491" actId="13244"/>
          <ac:spMkLst>
            <pc:docMk/>
            <pc:sldMk cId="0" sldId="263"/>
            <ac:spMk id="5" creationId="{A83C4E84-AFB2-1BF1-126F-6EEDE625DB87}"/>
          </ac:spMkLst>
        </pc:spChg>
        <pc:spChg chg="mod ord">
          <ac:chgData name="Susana stiglich" userId="025e2894bb5bcaad" providerId="LiveId" clId="{C31C91B7-0B74-6C4D-908F-8F6BF3F6FC0E}" dt="2025-02-19T11:54:05.805" v="493" actId="13244"/>
          <ac:spMkLst>
            <pc:docMk/>
            <pc:sldMk cId="0" sldId="263"/>
            <ac:spMk id="162" creationId="{00000000-0000-0000-0000-000000000000}"/>
          </ac:spMkLst>
        </pc:spChg>
        <pc:spChg chg="ord">
          <ac:chgData name="Susana stiglich" userId="025e2894bb5bcaad" providerId="LiveId" clId="{C31C91B7-0B74-6C4D-908F-8F6BF3F6FC0E}" dt="2025-02-19T11:53:55.884" v="490" actId="13244"/>
          <ac:spMkLst>
            <pc:docMk/>
            <pc:sldMk cId="0" sldId="263"/>
            <ac:spMk id="163" creationId="{00000000-0000-0000-0000-000000000000}"/>
          </ac:spMkLst>
        </pc:spChg>
        <pc:picChg chg="ord">
          <ac:chgData name="Susana stiglich" userId="025e2894bb5bcaad" providerId="LiveId" clId="{C31C91B7-0B74-6C4D-908F-8F6BF3F6FC0E}" dt="2025-02-19T11:54:02.538" v="492" actId="13244"/>
          <ac:picMkLst>
            <pc:docMk/>
            <pc:sldMk cId="0" sldId="263"/>
            <ac:picMk id="164" creationId="{00000000-0000-0000-0000-000000000000}"/>
          </ac:picMkLst>
        </pc:picChg>
      </pc:sldChg>
      <pc:sldChg chg="modSp mod modNotesTx">
        <pc:chgData name="Susana stiglich" userId="025e2894bb5bcaad" providerId="LiveId" clId="{C31C91B7-0B74-6C4D-908F-8F6BF3F6FC0E}" dt="2025-02-19T11:54:19.439" v="494" actId="13244"/>
        <pc:sldMkLst>
          <pc:docMk/>
          <pc:sldMk cId="0" sldId="264"/>
        </pc:sldMkLst>
        <pc:spChg chg="ord">
          <ac:chgData name="Susana stiglich" userId="025e2894bb5bcaad" providerId="LiveId" clId="{C31C91B7-0B74-6C4D-908F-8F6BF3F6FC0E}" dt="2025-02-19T11:54:19.439" v="494" actId="13244"/>
          <ac:spMkLst>
            <pc:docMk/>
            <pc:sldMk cId="0" sldId="264"/>
            <ac:spMk id="170" creationId="{00000000-0000-0000-0000-000000000000}"/>
          </ac:spMkLst>
        </pc:spChg>
      </pc:sldChg>
      <pc:sldChg chg="modSp mod modNotesTx">
        <pc:chgData name="Susana stiglich" userId="025e2894bb5bcaad" providerId="LiveId" clId="{C31C91B7-0B74-6C4D-908F-8F6BF3F6FC0E}" dt="2025-02-19T11:55:07.445" v="504" actId="13244"/>
        <pc:sldMkLst>
          <pc:docMk/>
          <pc:sldMk cId="0" sldId="265"/>
        </pc:sldMkLst>
        <pc:spChg chg="ord">
          <ac:chgData name="Susana stiglich" userId="025e2894bb5bcaad" providerId="LiveId" clId="{C31C91B7-0B74-6C4D-908F-8F6BF3F6FC0E}" dt="2025-02-19T11:54:30.753" v="495" actId="13244"/>
          <ac:spMkLst>
            <pc:docMk/>
            <pc:sldMk cId="0" sldId="265"/>
            <ac:spMk id="2" creationId="{A724EE8E-CA40-0731-CBA5-FAE041A33FD5}"/>
          </ac:spMkLst>
        </pc:spChg>
        <pc:spChg chg="mod ord">
          <ac:chgData name="Susana stiglich" userId="025e2894bb5bcaad" providerId="LiveId" clId="{C31C91B7-0B74-6C4D-908F-8F6BF3F6FC0E}" dt="2025-02-19T11:55:07.445" v="504" actId="13244"/>
          <ac:spMkLst>
            <pc:docMk/>
            <pc:sldMk cId="0" sldId="265"/>
            <ac:spMk id="178" creationId="{00000000-0000-0000-0000-000000000000}"/>
          </ac:spMkLst>
        </pc:spChg>
        <pc:spChg chg="mod ord">
          <ac:chgData name="Susana stiglich" userId="025e2894bb5bcaad" providerId="LiveId" clId="{C31C91B7-0B74-6C4D-908F-8F6BF3F6FC0E}" dt="2025-02-19T11:54:33.629" v="496" actId="13244"/>
          <ac:spMkLst>
            <pc:docMk/>
            <pc:sldMk cId="0" sldId="265"/>
            <ac:spMk id="179" creationId="{00000000-0000-0000-0000-000000000000}"/>
          </ac:spMkLst>
        </pc:spChg>
        <pc:spChg chg="mod ord">
          <ac:chgData name="Susana stiglich" userId="025e2894bb5bcaad" providerId="LiveId" clId="{C31C91B7-0B74-6C4D-908F-8F6BF3F6FC0E}" dt="2025-02-19T11:54:48.817" v="501" actId="13244"/>
          <ac:spMkLst>
            <pc:docMk/>
            <pc:sldMk cId="0" sldId="265"/>
            <ac:spMk id="181" creationId="{00000000-0000-0000-0000-000000000000}"/>
          </ac:spMkLst>
        </pc:spChg>
        <pc:picChg chg="mod ord">
          <ac:chgData name="Susana stiglich" userId="025e2894bb5bcaad" providerId="LiveId" clId="{C31C91B7-0B74-6C4D-908F-8F6BF3F6FC0E}" dt="2025-02-19T11:54:45.907" v="500" actId="13244"/>
          <ac:picMkLst>
            <pc:docMk/>
            <pc:sldMk cId="0" sldId="265"/>
            <ac:picMk id="177" creationId="{00000000-0000-0000-0000-000000000000}"/>
          </ac:picMkLst>
        </pc:picChg>
        <pc:picChg chg="mod ord">
          <ac:chgData name="Susana stiglich" userId="025e2894bb5bcaad" providerId="LiveId" clId="{C31C91B7-0B74-6C4D-908F-8F6BF3F6FC0E}" dt="2025-02-19T11:54:38.117" v="497" actId="13244"/>
          <ac:picMkLst>
            <pc:docMk/>
            <pc:sldMk cId="0" sldId="265"/>
            <ac:picMk id="180" creationId="{00000000-0000-0000-0000-000000000000}"/>
          </ac:picMkLst>
        </pc:picChg>
        <pc:picChg chg="mod ord">
          <ac:chgData name="Susana stiglich" userId="025e2894bb5bcaad" providerId="LiveId" clId="{C31C91B7-0B74-6C4D-908F-8F6BF3F6FC0E}" dt="2025-02-19T11:54:40.735" v="498" actId="13244"/>
          <ac:picMkLst>
            <pc:docMk/>
            <pc:sldMk cId="0" sldId="265"/>
            <ac:picMk id="18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Dr Joseph Murray, World Federation of the Deaf. ICT career paths for the deaf community</a:t>
            </a:r>
            <a:endParaRPr dirty="0"/>
          </a:p>
          <a:p>
            <a:pPr marL="0" lvl="0" indent="0" algn="l" rtl="0">
              <a:spcBef>
                <a:spcPts val="0"/>
              </a:spcBef>
              <a:spcAft>
                <a:spcPts val="0"/>
              </a:spcAft>
              <a:buNone/>
            </a:pPr>
            <a:r>
              <a:rPr lang="en-US" dirty="0"/>
              <a:t>#ZeroCon25</a:t>
            </a:r>
            <a:endParaRPr dirty="0"/>
          </a:p>
          <a:p>
            <a:pPr marL="0" lvl="0" indent="0" algn="l" rtl="0">
              <a:spcBef>
                <a:spcPts val="0"/>
              </a:spcBef>
              <a:spcAft>
                <a:spcPts val="0"/>
              </a:spcAft>
              <a:buNone/>
            </a:pPr>
            <a:r>
              <a:rPr lang="en-US" dirty="0"/>
              <a:t>Friday 7 March 2025, 13:00 - 14:00</a:t>
            </a:r>
            <a:endParaRPr dirty="0"/>
          </a:p>
          <a:p>
            <a:pPr marL="0" lvl="0" indent="0" algn="l" rtl="0">
              <a:spcBef>
                <a:spcPts val="0"/>
              </a:spcBef>
              <a:spcAft>
                <a:spcPts val="0"/>
              </a:spcAft>
              <a:buNone/>
            </a:pPr>
            <a:endParaRPr dirty="0"/>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2ef215431e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lang="en-PE"/>
          </a:p>
        </p:txBody>
      </p:sp>
      <p:sp>
        <p:nvSpPr>
          <p:cNvPr id="175" name="Google Shape;175;g32ef215431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ef215431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2ef215431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Text of the Slide: The WFD´s Vision. “A World Where Deaf People Everywhere Can Sign Anywhere” A logo of the WFD is seen along with a ribbon forming a 70 year.</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Through our advocacy work along with our 137 national </a:t>
            </a:r>
            <a:r>
              <a:rPr lang="en-US" sz="1800" b="0" i="0" u="none" strike="noStrike" dirty="0" err="1">
                <a:solidFill>
                  <a:srgbClr val="000000"/>
                </a:solidFill>
                <a:effectLst/>
                <a:latin typeface="Arial" panose="020B0604020202020204" pitchFamily="34" charset="0"/>
              </a:rPr>
              <a:t>organisations</a:t>
            </a:r>
            <a:r>
              <a:rPr lang="en-US" sz="1800" b="0" i="0" u="none" strike="noStrike" dirty="0">
                <a:solidFill>
                  <a:srgbClr val="000000"/>
                </a:solidFill>
                <a:effectLst/>
                <a:latin typeface="Arial" panose="020B0604020202020204" pitchFamily="34" charset="0"/>
              </a:rPr>
              <a:t> of deaf people, in 137 countries, </a:t>
            </a:r>
            <a:r>
              <a:rPr lang="en-US" sz="1800" b="1" i="0" u="none" strike="noStrike" dirty="0">
                <a:solidFill>
                  <a:srgbClr val="000000"/>
                </a:solidFill>
                <a:effectLst/>
                <a:latin typeface="Arial" panose="020B0604020202020204" pitchFamily="34" charset="0"/>
              </a:rPr>
              <a:t>we work towards our vision of a world where deaf people everywhere can sign anywhere</a:t>
            </a:r>
            <a:r>
              <a:rPr lang="en-US" sz="1800" b="0" i="0" u="none" strike="noStrike" dirty="0">
                <a:solidFill>
                  <a:srgbClr val="000000"/>
                </a:solidFill>
                <a:effectLst/>
                <a:latin typeface="Arial" panose="020B0604020202020204" pitchFamily="34" charset="0"/>
              </a:rPr>
              <a:t>. </a:t>
            </a:r>
            <a:endParaRPr lang="en-US" b="0" dirty="0">
              <a:effectLst/>
            </a:endParaRPr>
          </a:p>
          <a:p>
            <a:br>
              <a:rPr lang="en-US" dirty="0"/>
            </a:br>
            <a:endParaRPr dirty="0"/>
          </a:p>
        </p:txBody>
      </p:sp>
      <p:sp>
        <p:nvSpPr>
          <p:cNvPr id="105" name="Google Shape;105;g32ef215431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ef215431e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ef215431e_0_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just" rtl="0"/>
            <a:r>
              <a:rPr lang="en-US" sz="1800" b="0" i="0" u="none" strike="noStrike" dirty="0">
                <a:solidFill>
                  <a:srgbClr val="000000"/>
                </a:solidFill>
                <a:effectLst/>
                <a:latin typeface="Arial" panose="020B0604020202020204" pitchFamily="34" charset="0"/>
              </a:rPr>
              <a:t>We know the dismal statistics about disability employment and underemployment, with up to 90% unemployment rates in developing countries and up to 70% in the Global North. Deaf signing people are within the most excluded from access to employment opportunities because most employers try to avoid hiring sign language interpreters at work.</a:t>
            </a:r>
          </a:p>
          <a:p>
            <a:pPr algn="just" rtl="0"/>
            <a:r>
              <a:rPr lang="en-US" sz="1800" b="0" i="0" u="none" strike="noStrike" dirty="0">
                <a:solidFill>
                  <a:srgbClr val="000000"/>
                </a:solidFill>
                <a:effectLst/>
                <a:latin typeface="Arial" panose="020B0604020202020204" pitchFamily="34" charset="0"/>
              </a:rPr>
              <a:t>The WFD aims to promote access to an inclusive </a:t>
            </a:r>
            <a:r>
              <a:rPr lang="en-US" sz="1800" b="0" i="0" u="none" strike="noStrike" dirty="0" err="1">
                <a:solidFill>
                  <a:srgbClr val="000000"/>
                </a:solidFill>
                <a:effectLst/>
                <a:latin typeface="Arial" panose="020B0604020202020204" pitchFamily="34" charset="0"/>
              </a:rPr>
              <a:t>labour</a:t>
            </a:r>
            <a:r>
              <a:rPr lang="en-US" sz="1800" b="0" i="0" u="none" strike="noStrike" dirty="0">
                <a:solidFill>
                  <a:srgbClr val="000000"/>
                </a:solidFill>
                <a:effectLst/>
                <a:latin typeface="Arial" panose="020B0604020202020204" pitchFamily="34" charset="0"/>
              </a:rPr>
              <a:t> market with a sign language environment, with equal working conditions and salary as their peers. However, little information is known about the practical implications of such access. </a:t>
            </a:r>
          </a:p>
          <a:p>
            <a:pPr algn="just" rtl="0"/>
            <a:r>
              <a:rPr lang="en-US" sz="1800" b="1" i="0" u="none" strike="noStrike" dirty="0">
                <a:solidFill>
                  <a:srgbClr val="000000"/>
                </a:solidFill>
                <a:effectLst/>
                <a:latin typeface="Arial" panose="020B0604020202020204" pitchFamily="34" charset="0"/>
              </a:rPr>
              <a:t>What does the right to fair and inclusive employment with a sign language environment entail for deaf people?</a:t>
            </a:r>
            <a:endParaRPr dirty="0"/>
          </a:p>
        </p:txBody>
      </p:sp>
      <p:sp>
        <p:nvSpPr>
          <p:cNvPr id="115" name="Google Shape;115;g32ef215431e_0_1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2ef215431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2ef215431e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just" rtl="0"/>
            <a:r>
              <a:rPr lang="en-US" sz="1800" b="0" i="0" u="none" strike="noStrike" dirty="0">
                <a:solidFill>
                  <a:srgbClr val="000000"/>
                </a:solidFill>
                <a:effectLst/>
                <a:latin typeface="Arial" panose="020B0604020202020204" pitchFamily="34" charset="0"/>
              </a:rPr>
              <a:t>Deaf Gain is a concept that I co-developed, and is defined as reframing “deaf” as a form of sensory and cognitive diversity that contributes to the greater good of humanity.</a:t>
            </a:r>
          </a:p>
          <a:p>
            <a:pPr algn="just" rtl="0"/>
            <a:r>
              <a:rPr lang="en-US" sz="1800" b="0" i="0" u="none" strike="noStrike" dirty="0">
                <a:solidFill>
                  <a:srgbClr val="000000"/>
                </a:solidFill>
                <a:effectLst/>
                <a:latin typeface="Arial" panose="020B0604020202020204" pitchFamily="34" charset="0"/>
              </a:rPr>
              <a:t>Users of national sign languages bring new sensory and spatial perspectives to their work.   </a:t>
            </a:r>
            <a:br>
              <a:rPr lang="en-US" dirty="0"/>
            </a:br>
            <a:endParaRPr dirty="0"/>
          </a:p>
        </p:txBody>
      </p:sp>
      <p:sp>
        <p:nvSpPr>
          <p:cNvPr id="124" name="Google Shape;124;g32ef215431e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ef215431e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2ef215431e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Learning and using sign languages strengthens certain cognitive abilities, such as the ability to generate and manipulate mental images.  Using sign languages also strengthens your spatial memory. Deaf people’s sign language gain is a unique form of gain with untapped potential.</a:t>
            </a:r>
            <a:endParaRPr dirty="0"/>
          </a:p>
        </p:txBody>
      </p:sp>
      <p:sp>
        <p:nvSpPr>
          <p:cNvPr id="132" name="Google Shape;132;g32ef215431e_0_2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2f48c5ba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2f48c5ba5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Advances in ICT</a:t>
            </a:r>
            <a:r>
              <a:rPr lang="en-US" sz="1800" b="0" i="0" u="none" strike="noStrike" dirty="0">
                <a:solidFill>
                  <a:srgbClr val="000000"/>
                </a:solidFill>
                <a:effectLst/>
                <a:latin typeface="Arial" panose="020B0604020202020204" pitchFamily="34" charset="0"/>
              </a:rPr>
              <a:t> have had a positive impact on deaf people’s participation in society: (1) to </a:t>
            </a:r>
            <a:r>
              <a:rPr lang="en-US" sz="1800" b="1" i="0" u="none" strike="noStrike" dirty="0">
                <a:solidFill>
                  <a:srgbClr val="000000"/>
                </a:solidFill>
                <a:effectLst/>
                <a:latin typeface="Arial" panose="020B0604020202020204" pitchFamily="34" charset="0"/>
              </a:rPr>
              <a:t>access information</a:t>
            </a:r>
            <a:r>
              <a:rPr lang="en-US" sz="1800" b="0" i="0" u="none" strike="noStrike" dirty="0">
                <a:solidFill>
                  <a:srgbClr val="000000"/>
                </a:solidFill>
                <a:effectLst/>
                <a:latin typeface="Arial" panose="020B0604020202020204" pitchFamily="34" charset="0"/>
              </a:rPr>
              <a:t>, deaf people use visual solutions such as videos, subtitles, and images; and (2) </a:t>
            </a:r>
            <a:r>
              <a:rPr lang="en-US" sz="1800" b="1" i="0" u="none" strike="noStrike" dirty="0">
                <a:solidFill>
                  <a:srgbClr val="000000"/>
                </a:solidFill>
                <a:effectLst/>
                <a:latin typeface="Arial" panose="020B0604020202020204" pitchFamily="34" charset="0"/>
              </a:rPr>
              <a:t>to communicate</a:t>
            </a:r>
            <a:r>
              <a:rPr lang="en-US" sz="1800" b="0" i="0" u="none" strike="noStrike" dirty="0">
                <a:solidFill>
                  <a:srgbClr val="000000"/>
                </a:solidFill>
                <a:effectLst/>
                <a:latin typeface="Arial" panose="020B0604020202020204" pitchFamily="34" charset="0"/>
              </a:rPr>
              <a:t>, deaf people use text messaging and e-mail on smartphones with video conferencing technology, both with synchronous and asynchronous communication in national sign languages and the provision of remote sign language interpretation services. </a:t>
            </a:r>
            <a:endParaRPr dirty="0"/>
          </a:p>
        </p:txBody>
      </p:sp>
      <p:sp>
        <p:nvSpPr>
          <p:cNvPr id="140" name="Google Shape;140;g32f48c5ba5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2ef215431e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2ef215431e_0_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Example is our work in Ukraine, Romania, and Poland, where we developed videos with specific glossaries in each national sign language to prevent abuses during conflict situations.  Images of the app interface are shown in each of the languages mentioned: Polish, Romanian and </a:t>
            </a:r>
            <a:r>
              <a:rPr lang="en-US" sz="1800" b="0" i="0" u="none" strike="noStrike" dirty="0" err="1">
                <a:solidFill>
                  <a:srgbClr val="000000"/>
                </a:solidFill>
                <a:effectLst/>
                <a:latin typeface="Arial" panose="020B0604020202020204" pitchFamily="34" charset="0"/>
              </a:rPr>
              <a:t>Ukranian</a:t>
            </a:r>
            <a:endParaRPr lang="en-US" b="0" dirty="0">
              <a:effectLst/>
            </a:endParaRPr>
          </a:p>
          <a:p>
            <a:br>
              <a:rPr lang="en-US" dirty="0"/>
            </a:br>
            <a:endParaRPr dirty="0"/>
          </a:p>
        </p:txBody>
      </p:sp>
      <p:sp>
        <p:nvSpPr>
          <p:cNvPr id="148" name="Google Shape;148;g32ef215431e_0_2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d9516a36bd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d9516a36bd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rgbClr val="000000"/>
                </a:solidFill>
                <a:effectLst/>
                <a:latin typeface="Arial" panose="020B0604020202020204" pitchFamily="34" charset="0"/>
              </a:rPr>
              <a:t>Throughout the armed conflict in Ukraine, </a:t>
            </a:r>
            <a:r>
              <a:rPr lang="en-US" sz="1200" b="1" i="0" u="none" strike="noStrike" dirty="0">
                <a:solidFill>
                  <a:srgbClr val="000000"/>
                </a:solidFill>
                <a:effectLst/>
                <a:latin typeface="Arial" panose="020B0604020202020204" pitchFamily="34" charset="0"/>
              </a:rPr>
              <a:t>deaf people connected</a:t>
            </a:r>
            <a:r>
              <a:rPr lang="en-US" sz="1200" b="0" i="0" u="none" strike="noStrike" dirty="0">
                <a:solidFill>
                  <a:srgbClr val="000000"/>
                </a:solidFill>
                <a:effectLst/>
                <a:latin typeface="Arial" panose="020B0604020202020204" pitchFamily="34" charset="0"/>
              </a:rPr>
              <a:t> to each other and to their representative regional/national </a:t>
            </a:r>
            <a:r>
              <a:rPr lang="en-US" sz="1200" b="0" i="0" u="none" strike="noStrike" dirty="0" err="1">
                <a:solidFill>
                  <a:srgbClr val="000000"/>
                </a:solidFill>
                <a:effectLst/>
                <a:latin typeface="Arial" panose="020B0604020202020204" pitchFamily="34" charset="0"/>
              </a:rPr>
              <a:t>organisations</a:t>
            </a:r>
            <a:r>
              <a:rPr lang="en-US" sz="1200" b="0" i="0" u="none" strike="noStrike" dirty="0">
                <a:solidFill>
                  <a:srgbClr val="000000"/>
                </a:solidFill>
                <a:effectLst/>
                <a:latin typeface="Arial" panose="020B0604020202020204" pitchFamily="34" charset="0"/>
              </a:rPr>
              <a:t> </a:t>
            </a:r>
            <a:r>
              <a:rPr lang="en-US" sz="1200" b="1" i="0" u="none" strike="noStrike" dirty="0">
                <a:solidFill>
                  <a:srgbClr val="000000"/>
                </a:solidFill>
                <a:effectLst/>
                <a:latin typeface="Arial" panose="020B0604020202020204" pitchFamily="34" charset="0"/>
              </a:rPr>
              <a:t>through a specific phone app</a:t>
            </a:r>
            <a:r>
              <a:rPr lang="en-US" sz="1200" b="0" i="0" u="none" strike="noStrike" dirty="0">
                <a:solidFill>
                  <a:srgbClr val="000000"/>
                </a:solidFill>
                <a:effectLst/>
                <a:latin typeface="Arial" panose="020B0604020202020204" pitchFamily="34" charset="0"/>
              </a:rPr>
              <a:t> as both a communication device and an information channel where information translated into/produced in Ukrainian Sign Language was shared with everyone, including deaf Ukrainian people displaced into other European countries.</a:t>
            </a:r>
          </a:p>
          <a:p>
            <a:pPr marL="0" lvl="0" indent="0" algn="l" rtl="0">
              <a:spcBef>
                <a:spcPts val="0"/>
              </a:spcBef>
              <a:spcAft>
                <a:spcPts val="0"/>
              </a:spcAft>
              <a:buNone/>
            </a:pPr>
            <a:endParaRPr dirty="0"/>
          </a:p>
        </p:txBody>
      </p:sp>
      <p:sp>
        <p:nvSpPr>
          <p:cNvPr id="160" name="Google Shape;160;g2d9516a36bd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2f48c5ba5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2f48c5ba5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The WFD </a:t>
            </a:r>
            <a:r>
              <a:rPr lang="en-US" sz="1800" b="1" i="0" u="none" strike="noStrike" dirty="0" err="1">
                <a:solidFill>
                  <a:srgbClr val="000000"/>
                </a:solidFill>
                <a:effectLst/>
                <a:latin typeface="Arial" panose="020B0604020202020204" pitchFamily="34" charset="0"/>
              </a:rPr>
              <a:t>emphasises</a:t>
            </a:r>
            <a:r>
              <a:rPr lang="en-US" sz="1800" b="1" i="0" u="none" strike="noStrike" dirty="0">
                <a:solidFill>
                  <a:srgbClr val="000000"/>
                </a:solidFill>
                <a:effectLst/>
                <a:latin typeface="Arial" panose="020B0604020202020204" pitchFamily="34" charset="0"/>
              </a:rPr>
              <a:t> the necessity for governments and private enterprises to comply with co-design principles</a:t>
            </a:r>
            <a:r>
              <a:rPr lang="en-US" sz="1800" b="0" i="0" u="none" strike="noStrike" dirty="0">
                <a:solidFill>
                  <a:srgbClr val="000000"/>
                </a:solidFill>
                <a:effectLst/>
                <a:latin typeface="Arial" panose="020B0604020202020204" pitchFamily="34" charset="0"/>
              </a:rPr>
              <a:t> by:  consulting with representative </a:t>
            </a:r>
            <a:r>
              <a:rPr lang="en-US" sz="1800" b="0" i="0" u="none" strike="noStrike" dirty="0" err="1">
                <a:solidFill>
                  <a:srgbClr val="000000"/>
                </a:solidFill>
                <a:effectLst/>
                <a:latin typeface="Arial" panose="020B0604020202020204" pitchFamily="34" charset="0"/>
              </a:rPr>
              <a:t>organisations</a:t>
            </a:r>
            <a:r>
              <a:rPr lang="en-US" sz="1800" b="0" i="0" u="none" strike="noStrike" dirty="0">
                <a:solidFill>
                  <a:srgbClr val="000000"/>
                </a:solidFill>
                <a:effectLst/>
                <a:latin typeface="Arial" panose="020B0604020202020204" pitchFamily="34" charset="0"/>
              </a:rPr>
              <a:t> of deaf people under Article 4.3 of the CRPD </a:t>
            </a:r>
            <a:endParaRPr dirty="0"/>
          </a:p>
        </p:txBody>
      </p:sp>
      <p:sp>
        <p:nvSpPr>
          <p:cNvPr id="168" name="Google Shape;168;g32f48c5ba5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
        <p:nvSpPr>
          <p:cNvPr id="20" name="Google Shape;20;p4"/>
          <p:cNvSpPr txBox="1"/>
          <p:nvPr/>
        </p:nvSpPr>
        <p:spPr>
          <a:xfrm>
            <a:off x="393290" y="276328"/>
            <a:ext cx="83398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2B882E"/>
                </a:solidFill>
                <a:latin typeface="Arial"/>
                <a:ea typeface="Arial"/>
                <a:cs typeface="Arial"/>
                <a:sym typeface="Arial"/>
              </a:rPr>
              <a:t>Zero Project Conference 2025 (#ZeroCon25)</a:t>
            </a:r>
            <a:endParaRPr sz="3200" b="0">
              <a:solidFill>
                <a:srgbClr val="2B882E"/>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4165387" y="-1534669"/>
            <a:ext cx="386122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13"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1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5"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7"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8"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9"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10"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11"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12"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a:buNone/>
              <a:defRPr sz="4400" b="0"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info@wfdeaf.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fdconference2025.org/"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lostat.ilo.org/blog/new-ilo-database-highlights-labour-market-challenges-of-persons-with-disabilit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ccessibilityassociation.org/s/committees#Committees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1" name="Google Shape;101;p1" descr="Logo of the World Federation of the Deaf"/>
          <p:cNvPicPr preferRelativeResize="0">
            <a:picLocks/>
          </p:cNvPicPr>
          <p:nvPr/>
        </p:nvPicPr>
        <p:blipFill rotWithShape="1">
          <a:blip r:embed="rId3">
            <a:alphaModFix/>
          </a:blip>
          <a:srcRect b="32055"/>
          <a:stretch/>
        </p:blipFill>
        <p:spPr>
          <a:xfrm>
            <a:off x="5013725" y="1337375"/>
            <a:ext cx="2225451" cy="1928625"/>
          </a:xfrm>
          <a:prstGeom prst="rect">
            <a:avLst/>
          </a:prstGeom>
          <a:noFill/>
          <a:ln>
            <a:noFill/>
          </a:ln>
        </p:spPr>
      </p:pic>
      <p:sp>
        <p:nvSpPr>
          <p:cNvPr id="7" name="Title 6">
            <a:extLst>
              <a:ext uri="{FF2B5EF4-FFF2-40B4-BE49-F238E27FC236}">
                <a16:creationId xmlns:a16="http://schemas.microsoft.com/office/drawing/2014/main" id="{16F689C2-FC4B-97DA-F524-BBABB4081162}"/>
              </a:ext>
            </a:extLst>
          </p:cNvPr>
          <p:cNvSpPr>
            <a:spLocks noGrp="1"/>
          </p:cNvSpPr>
          <p:nvPr>
            <p:ph type="ctrTitle"/>
          </p:nvPr>
        </p:nvSpPr>
        <p:spPr>
          <a:xfrm>
            <a:off x="478950" y="2072200"/>
            <a:ext cx="11234100" cy="2387600"/>
          </a:xfrm>
        </p:spPr>
        <p:txBody>
          <a:bodyPr>
            <a:normAutofit/>
          </a:bodyPr>
          <a:lstStyle/>
          <a:p>
            <a:r>
              <a:rPr lang="en-US" sz="3600" b="1" i="1" dirty="0">
                <a:solidFill>
                  <a:srgbClr val="000000"/>
                </a:solidFill>
                <a:latin typeface="Calibri" panose="020F0502020204030204" pitchFamily="34" charset="0"/>
              </a:rPr>
              <a:t>Deaf Gain</a:t>
            </a:r>
            <a:r>
              <a:rPr lang="en-US" sz="3600" b="1" dirty="0">
                <a:solidFill>
                  <a:srgbClr val="000000"/>
                </a:solidFill>
                <a:latin typeface="Calibri" panose="020F0502020204030204" pitchFamily="34" charset="0"/>
              </a:rPr>
              <a:t> at work: how employing deaf people shapes the work environment and processes </a:t>
            </a:r>
            <a:endParaRPr lang="es-ES_tradnl" sz="3600" dirty="0"/>
          </a:p>
        </p:txBody>
      </p:sp>
      <p:sp>
        <p:nvSpPr>
          <p:cNvPr id="98" name="Google Shape;98;p1"/>
          <p:cNvSpPr txBox="1">
            <a:spLocks/>
          </p:cNvSpPr>
          <p:nvPr>
            <p:ph type="subTitle" idx="1"/>
          </p:nvPr>
        </p:nvSpPr>
        <p:spPr>
          <a:xfrm>
            <a:off x="509450" y="4686637"/>
            <a:ext cx="11234100" cy="1731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solidFill>
                  <a:srgbClr val="595959"/>
                </a:solidFill>
              </a:rPr>
              <a:t>Dr. Joseph Murray</a:t>
            </a:r>
            <a:endParaRPr dirty="0">
              <a:solidFill>
                <a:srgbClr val="595959"/>
              </a:solidFill>
            </a:endParaRPr>
          </a:p>
          <a:p>
            <a:pPr marL="0" lvl="0" indent="0" algn="ctr" rtl="0">
              <a:lnSpc>
                <a:spcPct val="90000"/>
              </a:lnSpc>
              <a:spcBef>
                <a:spcPts val="1000"/>
              </a:spcBef>
              <a:spcAft>
                <a:spcPts val="0"/>
              </a:spcAft>
              <a:buClr>
                <a:schemeClr val="dk1"/>
              </a:buClr>
              <a:buSzPts val="2400"/>
              <a:buNone/>
            </a:pPr>
            <a:r>
              <a:rPr lang="en-US" dirty="0">
                <a:solidFill>
                  <a:srgbClr val="595959"/>
                </a:solidFill>
              </a:rPr>
              <a:t>World Federation of the Deaf</a:t>
            </a:r>
            <a:endParaRPr dirty="0">
              <a:solidFill>
                <a:srgbClr val="595959"/>
              </a:solidFill>
            </a:endParaRPr>
          </a:p>
          <a:p>
            <a:pPr marL="0" lvl="0" indent="0" algn="ctr" rtl="0">
              <a:lnSpc>
                <a:spcPct val="90000"/>
              </a:lnSpc>
              <a:spcBef>
                <a:spcPts val="1000"/>
              </a:spcBef>
              <a:spcAft>
                <a:spcPts val="0"/>
              </a:spcAft>
              <a:buClr>
                <a:schemeClr val="dk1"/>
              </a:buClr>
              <a:buSzPts val="2400"/>
              <a:buNone/>
            </a:pPr>
            <a:r>
              <a:rPr lang="en-US" sz="2900" b="1" dirty="0">
                <a:solidFill>
                  <a:srgbClr val="595959"/>
                </a:solidFill>
              </a:rPr>
              <a:t>ICT career paths for the deaf community</a:t>
            </a:r>
            <a:endParaRPr sz="2900" b="1" dirty="0">
              <a:solidFill>
                <a:srgbClr val="595959"/>
              </a:solidFill>
            </a:endParaRPr>
          </a:p>
        </p:txBody>
      </p:sp>
      <p:sp>
        <p:nvSpPr>
          <p:cNvPr id="99" name="Google Shape;99;p1"/>
          <p:cNvSpPr txBox="1">
            <a:spLocks/>
          </p:cNvSpPr>
          <p:nvPr/>
        </p:nvSpPr>
        <p:spPr>
          <a:xfrm>
            <a:off x="842554" y="5991493"/>
            <a:ext cx="10567800" cy="8469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2400"/>
              <a:buFont typeface="Roboto"/>
              <a:buNone/>
            </a:pPr>
            <a:r>
              <a:rPr lang="en-US" sz="2400" b="1">
                <a:solidFill>
                  <a:srgbClr val="595959"/>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Friday 7 March 2025, 13:00 - 14:00</a:t>
            </a:r>
            <a:endParaRPr>
              <a:solidFill>
                <a:srgbClr val="595959"/>
              </a:solidFill>
            </a:endParaRPr>
          </a:p>
        </p:txBody>
      </p:sp>
      <p:sp>
        <p:nvSpPr>
          <p:cNvPr id="100" name="Google Shape;100;p1"/>
          <p:cNvSpPr txBox="1">
            <a:spLocks/>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a:t>
            </a:fld>
            <a:endParaRPr dirty="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a:extLst>
              <a:ext uri="{FF2B5EF4-FFF2-40B4-BE49-F238E27FC236}">
                <a16:creationId xmlns:a16="http://schemas.microsoft.com/office/drawing/2014/main" id="{A724EE8E-CA40-0731-CBA5-FAE041A33FD5}"/>
              </a:ext>
            </a:extLst>
          </p:cNvPr>
          <p:cNvSpPr>
            <a:spLocks noGrp="1"/>
          </p:cNvSpPr>
          <p:nvPr>
            <p:ph type="title" idx="4294967295"/>
          </p:nvPr>
        </p:nvSpPr>
        <p:spPr>
          <a:xfrm>
            <a:off x="268423" y="47700"/>
            <a:ext cx="4597950" cy="958295"/>
          </a:xfrm>
        </p:spPr>
        <p:txBody>
          <a:bodyPr/>
          <a:lstStyle/>
          <a:p>
            <a:r>
              <a:rPr lang="en-US" dirty="0"/>
              <a:t>Join us!</a:t>
            </a:r>
          </a:p>
        </p:txBody>
      </p:sp>
      <p:sp>
        <p:nvSpPr>
          <p:cNvPr id="179" name="Google Shape;179;g32ef215431e_0_136"/>
          <p:cNvSpPr txBox="1">
            <a:spLocks/>
          </p:cNvSpPr>
          <p:nvPr/>
        </p:nvSpPr>
        <p:spPr>
          <a:xfrm>
            <a:off x="732750" y="549175"/>
            <a:ext cx="6023100" cy="2598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2800" dirty="0">
                <a:solidFill>
                  <a:schemeClr val="dk1"/>
                </a:solidFill>
                <a:latin typeface="Calibri"/>
                <a:ea typeface="Calibri"/>
                <a:cs typeface="Calibri"/>
                <a:sym typeface="Calibri"/>
              </a:rPr>
              <a:t>We invite experts, donors, and partners to join us in our mission to create a more inclusive world for deaf people through innovative ICT solutions and collaborative efforts. </a:t>
            </a:r>
            <a:endParaRPr sz="2800" dirty="0">
              <a:solidFill>
                <a:schemeClr val="dk1"/>
              </a:solidFill>
              <a:latin typeface="Calibri"/>
              <a:ea typeface="Calibri"/>
              <a:cs typeface="Calibri"/>
              <a:sym typeface="Calibri"/>
            </a:endParaRPr>
          </a:p>
        </p:txBody>
      </p:sp>
      <p:pic>
        <p:nvPicPr>
          <p:cNvPr id="180" name="Google Shape;180;g32ef215431e_0_136" descr="Logo of the 5th World Federation of the Deaf Conference 12-14th August 2025. Nairobi, Kenya,  Below a link to the website: https://wfdconference2025.org/ "/>
          <p:cNvPicPr preferRelativeResize="0">
            <a:picLocks/>
          </p:cNvPicPr>
          <p:nvPr/>
        </p:nvPicPr>
        <p:blipFill>
          <a:blip r:embed="rId3">
            <a:alphaModFix/>
          </a:blip>
          <a:stretch>
            <a:fillRect/>
          </a:stretch>
        </p:blipFill>
        <p:spPr>
          <a:xfrm>
            <a:off x="1514800" y="3648950"/>
            <a:ext cx="2383202" cy="2389626"/>
          </a:xfrm>
          <a:prstGeom prst="rect">
            <a:avLst/>
          </a:prstGeom>
          <a:noFill/>
          <a:ln>
            <a:noFill/>
          </a:ln>
        </p:spPr>
      </p:pic>
      <p:pic>
        <p:nvPicPr>
          <p:cNvPr id="182" name="Google Shape;182;g32ef215431e_0_136" descr="QR code"/>
          <p:cNvPicPr preferRelativeResize="0">
            <a:picLocks/>
          </p:cNvPicPr>
          <p:nvPr/>
        </p:nvPicPr>
        <p:blipFill>
          <a:blip r:embed="rId4">
            <a:alphaModFix/>
          </a:blip>
          <a:stretch>
            <a:fillRect/>
          </a:stretch>
        </p:blipFill>
        <p:spPr>
          <a:xfrm>
            <a:off x="4322976" y="4112675"/>
            <a:ext cx="1773025" cy="1692425"/>
          </a:xfrm>
          <a:prstGeom prst="rect">
            <a:avLst/>
          </a:prstGeom>
          <a:noFill/>
          <a:ln>
            <a:noFill/>
          </a:ln>
        </p:spPr>
      </p:pic>
      <p:sp>
        <p:nvSpPr>
          <p:cNvPr id="181" name="Google Shape;181;g32ef215431e_0_136"/>
          <p:cNvSpPr txBox="1">
            <a:spLocks/>
          </p:cNvSpPr>
          <p:nvPr/>
        </p:nvSpPr>
        <p:spPr>
          <a:xfrm>
            <a:off x="534425" y="6135500"/>
            <a:ext cx="5379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chemeClr val="hlink"/>
                </a:solidFill>
                <a:hlinkClick r:id="rId5"/>
              </a:rPr>
              <a:t>https://wfdconference2025.org/</a:t>
            </a:r>
            <a:r>
              <a:rPr lang="en-US" sz="2400"/>
              <a:t> </a:t>
            </a:r>
            <a:endParaRPr sz="2400"/>
          </a:p>
        </p:txBody>
      </p:sp>
      <p:pic>
        <p:nvPicPr>
          <p:cNvPr id="177" name="Google Shape;177;g32ef215431e_0_136" descr="Logo of the World Federation of the Deaf. Below the website in text: www.wfdeaf.org and social media icons Facebook, Instagram, Twitter, LinkedIn,  and YouTube"/>
          <p:cNvPicPr preferRelativeResize="0">
            <a:picLocks/>
          </p:cNvPicPr>
          <p:nvPr/>
        </p:nvPicPr>
        <p:blipFill rotWithShape="1">
          <a:blip r:embed="rId6">
            <a:alphaModFix/>
          </a:blip>
          <a:srcRect/>
          <a:stretch/>
        </p:blipFill>
        <p:spPr>
          <a:xfrm>
            <a:off x="7028021" y="899804"/>
            <a:ext cx="3845752" cy="4905296"/>
          </a:xfrm>
          <a:prstGeom prst="rect">
            <a:avLst/>
          </a:prstGeom>
          <a:noFill/>
          <a:ln>
            <a:noFill/>
          </a:ln>
        </p:spPr>
      </p:pic>
      <p:sp>
        <p:nvSpPr>
          <p:cNvPr id="178" name="Google Shape;178;g32ef215431e_0_136"/>
          <p:cNvSpPr txBox="1">
            <a:spLocks/>
          </p:cNvSpPr>
          <p:nvPr/>
        </p:nvSpPr>
        <p:spPr>
          <a:xfrm>
            <a:off x="6947800" y="5805100"/>
            <a:ext cx="4006200" cy="8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u="sng">
                <a:solidFill>
                  <a:schemeClr val="hlink"/>
                </a:solidFill>
                <a:latin typeface="Calibri"/>
                <a:ea typeface="Calibri"/>
                <a:cs typeface="Calibri"/>
                <a:sym typeface="Calibri"/>
                <a:hlinkClick r:id="rId7"/>
              </a:rPr>
              <a:t>info@wfdeaf.org</a:t>
            </a: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Title 2">
            <a:extLst>
              <a:ext uri="{FF2B5EF4-FFF2-40B4-BE49-F238E27FC236}">
                <a16:creationId xmlns:a16="http://schemas.microsoft.com/office/drawing/2014/main" id="{E37F327B-DEAD-246D-F0BD-26E4BE1F3347}"/>
              </a:ext>
            </a:extLst>
          </p:cNvPr>
          <p:cNvSpPr>
            <a:spLocks noGrp="1"/>
          </p:cNvSpPr>
          <p:nvPr>
            <p:ph type="title"/>
          </p:nvPr>
        </p:nvSpPr>
        <p:spPr>
          <a:xfrm>
            <a:off x="3042386" y="1532715"/>
            <a:ext cx="10515600" cy="1325563"/>
          </a:xfrm>
        </p:spPr>
        <p:txBody>
          <a:bodyPr/>
          <a:lstStyle/>
          <a:p>
            <a:pPr lvl="0">
              <a:lnSpc>
                <a:spcPct val="100000"/>
              </a:lnSpc>
              <a:buClr>
                <a:srgbClr val="000000"/>
              </a:buClr>
              <a:buSzPts val="6400"/>
            </a:pPr>
            <a:r>
              <a:rPr lang="en-US" sz="6400" dirty="0">
                <a:solidFill>
                  <a:srgbClr val="595959"/>
                </a:solidFill>
                <a:latin typeface="Calibri"/>
                <a:ea typeface="Calibri"/>
                <a:cs typeface="Calibri"/>
                <a:sym typeface="Calibri"/>
              </a:rPr>
              <a:t>The WFD’s Vision</a:t>
            </a:r>
            <a:endParaRPr lang="en-US" sz="1400" dirty="0">
              <a:solidFill>
                <a:srgbClr val="595959"/>
              </a:solidFill>
              <a:latin typeface="Calibri"/>
              <a:ea typeface="Calibri"/>
              <a:cs typeface="Calibri"/>
              <a:sym typeface="Calibri"/>
            </a:endParaRPr>
          </a:p>
        </p:txBody>
      </p:sp>
      <p:pic>
        <p:nvPicPr>
          <p:cNvPr id="111" name="Google Shape;111;g32ef215431e_0_5" descr="Logo of the World Federation of the Deaf with a 70 year anniversary blue ribbon"/>
          <p:cNvPicPr preferRelativeResize="0">
            <a:picLocks/>
          </p:cNvPicPr>
          <p:nvPr/>
        </p:nvPicPr>
        <p:blipFill rotWithShape="1">
          <a:blip r:embed="rId3">
            <a:alphaModFix/>
          </a:blip>
          <a:srcRect/>
          <a:stretch/>
        </p:blipFill>
        <p:spPr>
          <a:xfrm>
            <a:off x="-70552" y="2"/>
            <a:ext cx="2312750" cy="1919300"/>
          </a:xfrm>
          <a:prstGeom prst="rect">
            <a:avLst/>
          </a:prstGeom>
          <a:noFill/>
          <a:ln>
            <a:noFill/>
          </a:ln>
        </p:spPr>
      </p:pic>
      <p:sp>
        <p:nvSpPr>
          <p:cNvPr id="109" name="Google Shape;109;g32ef215431e_0_5"/>
          <p:cNvSpPr>
            <a:spLocks/>
          </p:cNvSpPr>
          <p:nvPr/>
        </p:nvSpPr>
        <p:spPr>
          <a:xfrm>
            <a:off x="1011601" y="3428988"/>
            <a:ext cx="10029900" cy="2614500"/>
          </a:xfrm>
          <a:prstGeom prst="rect">
            <a:avLst/>
          </a:prstGeom>
          <a:solidFill>
            <a:srgbClr val="2E75B6"/>
          </a:solidFill>
          <a:ln>
            <a:noFill/>
          </a:ln>
          <a:effectLst>
            <a:outerShdw dist="50800" dir="18840039" sx="101000" sy="101000" algn="br" rotWithShape="0">
              <a:srgbClr val="808080">
                <a:alpha val="4745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5000"/>
              <a:buFont typeface="Candara"/>
              <a:buNone/>
            </a:pPr>
            <a:r>
              <a:rPr lang="en-US" sz="5700" b="1" i="0" u="none" strike="noStrike" cap="none">
                <a:solidFill>
                  <a:srgbClr val="FFFFFF"/>
                </a:solidFill>
                <a:latin typeface="Calibri"/>
                <a:ea typeface="Calibri"/>
                <a:cs typeface="Calibri"/>
                <a:sym typeface="Calibri"/>
              </a:rPr>
              <a:t>A </a:t>
            </a:r>
            <a:r>
              <a:rPr lang="en-US" sz="5700" b="1">
                <a:solidFill>
                  <a:srgbClr val="FFFFFF"/>
                </a:solidFill>
                <a:latin typeface="Calibri"/>
                <a:ea typeface="Calibri"/>
                <a:cs typeface="Calibri"/>
                <a:sym typeface="Calibri"/>
              </a:rPr>
              <a:t>W</a:t>
            </a:r>
            <a:r>
              <a:rPr lang="en-US" sz="5700" b="1" i="0" u="none" strike="noStrike" cap="none">
                <a:solidFill>
                  <a:srgbClr val="FFFFFF"/>
                </a:solidFill>
                <a:latin typeface="Calibri"/>
                <a:ea typeface="Calibri"/>
                <a:cs typeface="Calibri"/>
                <a:sym typeface="Calibri"/>
              </a:rPr>
              <a:t>orld </a:t>
            </a:r>
            <a:r>
              <a:rPr lang="en-US" sz="5700" b="1">
                <a:solidFill>
                  <a:srgbClr val="FFFFFF"/>
                </a:solidFill>
                <a:latin typeface="Calibri"/>
                <a:ea typeface="Calibri"/>
                <a:cs typeface="Calibri"/>
                <a:sym typeface="Calibri"/>
              </a:rPr>
              <a:t>W</a:t>
            </a:r>
            <a:r>
              <a:rPr lang="en-US" sz="5700" b="1" i="0" u="none" strike="noStrike" cap="none">
                <a:solidFill>
                  <a:srgbClr val="FFFFFF"/>
                </a:solidFill>
                <a:latin typeface="Calibri"/>
                <a:ea typeface="Calibri"/>
                <a:cs typeface="Calibri"/>
                <a:sym typeface="Calibri"/>
              </a:rPr>
              <a:t>here </a:t>
            </a:r>
            <a:r>
              <a:rPr lang="en-US" sz="5700" b="1">
                <a:solidFill>
                  <a:srgbClr val="FFFFFF"/>
                </a:solidFill>
                <a:latin typeface="Calibri"/>
                <a:ea typeface="Calibri"/>
                <a:cs typeface="Calibri"/>
                <a:sym typeface="Calibri"/>
              </a:rPr>
              <a:t>D</a:t>
            </a:r>
            <a:r>
              <a:rPr lang="en-US" sz="5700" b="1" i="0" u="none" strike="noStrike" cap="none">
                <a:solidFill>
                  <a:srgbClr val="FFFFFF"/>
                </a:solidFill>
                <a:latin typeface="Calibri"/>
                <a:ea typeface="Calibri"/>
                <a:cs typeface="Calibri"/>
                <a:sym typeface="Calibri"/>
              </a:rPr>
              <a:t>eaf </a:t>
            </a:r>
            <a:r>
              <a:rPr lang="en-US" sz="5700" b="1">
                <a:solidFill>
                  <a:srgbClr val="FFFFFF"/>
                </a:solidFill>
                <a:latin typeface="Calibri"/>
                <a:ea typeface="Calibri"/>
                <a:cs typeface="Calibri"/>
                <a:sym typeface="Calibri"/>
              </a:rPr>
              <a:t>P</a:t>
            </a:r>
            <a:r>
              <a:rPr lang="en-US" sz="5700" b="1" i="0" u="none" strike="noStrike" cap="none">
                <a:solidFill>
                  <a:srgbClr val="FFFFFF"/>
                </a:solidFill>
                <a:latin typeface="Calibri"/>
                <a:ea typeface="Calibri"/>
                <a:cs typeface="Calibri"/>
                <a:sym typeface="Calibri"/>
              </a:rPr>
              <a:t>eople </a:t>
            </a:r>
            <a:endParaRPr sz="170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5000"/>
              <a:buFont typeface="Candara"/>
              <a:buNone/>
            </a:pPr>
            <a:r>
              <a:rPr lang="en-US" sz="5700" b="1">
                <a:solidFill>
                  <a:srgbClr val="FFFFFF"/>
                </a:solidFill>
                <a:latin typeface="Calibri"/>
                <a:ea typeface="Calibri"/>
                <a:cs typeface="Calibri"/>
                <a:sym typeface="Calibri"/>
              </a:rPr>
              <a:t>E</a:t>
            </a:r>
            <a:r>
              <a:rPr lang="en-US" sz="5700" b="1" i="0" u="none" strike="noStrike" cap="none">
                <a:solidFill>
                  <a:srgbClr val="FFFFFF"/>
                </a:solidFill>
                <a:latin typeface="Calibri"/>
                <a:ea typeface="Calibri"/>
                <a:cs typeface="Calibri"/>
                <a:sym typeface="Calibri"/>
              </a:rPr>
              <a:t>verywhere </a:t>
            </a:r>
            <a:endParaRPr sz="170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5000"/>
              <a:buFont typeface="Candara"/>
              <a:buNone/>
            </a:pPr>
            <a:r>
              <a:rPr lang="en-US" sz="5700" b="1">
                <a:solidFill>
                  <a:srgbClr val="FFFFFF"/>
                </a:solidFill>
                <a:latin typeface="Calibri"/>
                <a:ea typeface="Calibri"/>
                <a:cs typeface="Calibri"/>
                <a:sym typeface="Calibri"/>
              </a:rPr>
              <a:t>C</a:t>
            </a:r>
            <a:r>
              <a:rPr lang="en-US" sz="5700" b="1" i="0" u="none" strike="noStrike" cap="none">
                <a:solidFill>
                  <a:srgbClr val="FFFFFF"/>
                </a:solidFill>
                <a:latin typeface="Calibri"/>
                <a:ea typeface="Calibri"/>
                <a:cs typeface="Calibri"/>
                <a:sym typeface="Calibri"/>
              </a:rPr>
              <a:t>an </a:t>
            </a:r>
            <a:r>
              <a:rPr lang="en-US" sz="5700" b="1">
                <a:solidFill>
                  <a:srgbClr val="FFFFFF"/>
                </a:solidFill>
                <a:latin typeface="Calibri"/>
                <a:ea typeface="Calibri"/>
                <a:cs typeface="Calibri"/>
                <a:sym typeface="Calibri"/>
              </a:rPr>
              <a:t>S</a:t>
            </a:r>
            <a:r>
              <a:rPr lang="en-US" sz="5700" b="1" i="0" u="none" strike="noStrike" cap="none">
                <a:solidFill>
                  <a:srgbClr val="FFFFFF"/>
                </a:solidFill>
                <a:latin typeface="Calibri"/>
                <a:ea typeface="Calibri"/>
                <a:cs typeface="Calibri"/>
                <a:sym typeface="Calibri"/>
              </a:rPr>
              <a:t>ign </a:t>
            </a:r>
            <a:r>
              <a:rPr lang="en-US" sz="5700" b="1">
                <a:solidFill>
                  <a:srgbClr val="FFFFFF"/>
                </a:solidFill>
                <a:latin typeface="Calibri"/>
                <a:ea typeface="Calibri"/>
                <a:cs typeface="Calibri"/>
                <a:sym typeface="Calibri"/>
              </a:rPr>
              <a:t>A</a:t>
            </a:r>
            <a:r>
              <a:rPr lang="en-US" sz="5700" b="1" i="0" u="none" strike="noStrike" cap="none">
                <a:solidFill>
                  <a:srgbClr val="FFFFFF"/>
                </a:solidFill>
                <a:latin typeface="Calibri"/>
                <a:ea typeface="Calibri"/>
                <a:cs typeface="Calibri"/>
                <a:sym typeface="Calibri"/>
              </a:rPr>
              <a:t>nywhere</a:t>
            </a:r>
            <a:endParaRPr sz="6300" i="0" u="none" strike="noStrike" cap="none">
              <a:solidFill>
                <a:srgbClr val="000000"/>
              </a:solidFill>
              <a:latin typeface="Calibri"/>
              <a:ea typeface="Calibri"/>
              <a:cs typeface="Calibri"/>
              <a:sym typeface="Calibri"/>
            </a:endParaRPr>
          </a:p>
        </p:txBody>
      </p:sp>
      <p:sp>
        <p:nvSpPr>
          <p:cNvPr id="107" name="Google Shape;107;g32ef215431e_0_5"/>
          <p:cNvSpPr txBox="1">
            <a:spLocks/>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2ef215431e_0_193"/>
          <p:cNvSpPr txBox="1">
            <a:spLocks/>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595959"/>
                </a:solidFill>
                <a:latin typeface="Calibri"/>
                <a:ea typeface="Calibri"/>
                <a:cs typeface="Calibri"/>
                <a:sym typeface="Calibri"/>
              </a:rPr>
              <a:t>Challenges and Barriers</a:t>
            </a:r>
            <a:endParaRPr dirty="0">
              <a:solidFill>
                <a:srgbClr val="595959"/>
              </a:solidFill>
              <a:latin typeface="Calibri"/>
              <a:ea typeface="Calibri"/>
              <a:cs typeface="Calibri"/>
              <a:sym typeface="Calibri"/>
            </a:endParaRPr>
          </a:p>
        </p:txBody>
      </p:sp>
      <p:sp>
        <p:nvSpPr>
          <p:cNvPr id="118" name="Google Shape;118;g32ef215431e_0_193"/>
          <p:cNvSpPr txBox="1">
            <a:spLocks/>
          </p:cNvSpPr>
          <p:nvPr>
            <p:ph type="body" idx="1"/>
          </p:nvPr>
        </p:nvSpPr>
        <p:spPr>
          <a:xfrm>
            <a:off x="838200" y="1792518"/>
            <a:ext cx="10515600" cy="3861300"/>
          </a:xfrm>
          <a:prstGeom prst="rect">
            <a:avLst/>
          </a:prstGeom>
        </p:spPr>
        <p:txBody>
          <a:bodyPr spcFirstLastPara="1" wrap="square" lIns="91425" tIns="45700" rIns="91425" bIns="45700" anchor="t" anchorCtr="0">
            <a:normAutofit fontScale="92500"/>
          </a:bodyPr>
          <a:lstStyle/>
          <a:p>
            <a:pPr marL="0" lvl="0" indent="0" algn="just" rtl="0">
              <a:spcBef>
                <a:spcPts val="1000"/>
              </a:spcBef>
              <a:spcAft>
                <a:spcPts val="0"/>
              </a:spcAft>
              <a:buNone/>
            </a:pPr>
            <a:r>
              <a:rPr lang="en-US" sz="2900">
                <a:solidFill>
                  <a:srgbClr val="595959"/>
                </a:solidFill>
                <a:latin typeface="Calibri"/>
                <a:ea typeface="Calibri"/>
                <a:cs typeface="Calibri"/>
                <a:sym typeface="Calibri"/>
              </a:rPr>
              <a:t>PWDs: </a:t>
            </a:r>
            <a:r>
              <a:rPr lang="en-US" sz="2900">
                <a:latin typeface="Calibri"/>
                <a:ea typeface="Calibri"/>
                <a:cs typeface="Calibri"/>
                <a:sym typeface="Calibri"/>
              </a:rPr>
              <a:t>up to 80-90% unemployment rates in developing countries and up to 50-70% in the Global North</a:t>
            </a:r>
            <a:endParaRPr sz="2900">
              <a:latin typeface="Calibri"/>
              <a:ea typeface="Calibri"/>
              <a:cs typeface="Calibri"/>
              <a:sym typeface="Calibri"/>
            </a:endParaRPr>
          </a:p>
          <a:p>
            <a:pPr marL="0" lvl="0" indent="0" algn="just" rtl="0">
              <a:spcBef>
                <a:spcPts val="1000"/>
              </a:spcBef>
              <a:spcAft>
                <a:spcPts val="0"/>
              </a:spcAft>
              <a:buNone/>
            </a:pPr>
            <a:endParaRPr sz="2900">
              <a:solidFill>
                <a:srgbClr val="595959"/>
              </a:solidFill>
              <a:latin typeface="Calibri"/>
              <a:ea typeface="Calibri"/>
              <a:cs typeface="Calibri"/>
              <a:sym typeface="Calibri"/>
            </a:endParaRPr>
          </a:p>
          <a:p>
            <a:pPr marL="0" lvl="0" indent="0" algn="just" rtl="0">
              <a:spcBef>
                <a:spcPts val="1000"/>
              </a:spcBef>
              <a:spcAft>
                <a:spcPts val="0"/>
              </a:spcAft>
              <a:buNone/>
            </a:pPr>
            <a:r>
              <a:rPr lang="en-US" sz="2900">
                <a:solidFill>
                  <a:srgbClr val="595959"/>
                </a:solidFill>
                <a:latin typeface="Calibri"/>
                <a:ea typeface="Calibri"/>
                <a:cs typeface="Calibri"/>
                <a:sym typeface="Calibri"/>
              </a:rPr>
              <a:t>Linguistic barriers and stigma approaches contribute to the exclusion of deaf people from the labour market: underemployment is a major issue.</a:t>
            </a:r>
            <a:endParaRPr sz="2900">
              <a:solidFill>
                <a:srgbClr val="595959"/>
              </a:solidFill>
              <a:latin typeface="Calibri"/>
              <a:ea typeface="Calibri"/>
              <a:cs typeface="Calibri"/>
              <a:sym typeface="Calibri"/>
            </a:endParaRPr>
          </a:p>
          <a:p>
            <a:pPr marL="457200" lvl="0" indent="0" algn="just" rtl="0">
              <a:spcBef>
                <a:spcPts val="1000"/>
              </a:spcBef>
              <a:spcAft>
                <a:spcPts val="0"/>
              </a:spcAft>
              <a:buNone/>
            </a:pPr>
            <a:endParaRPr sz="2900">
              <a:solidFill>
                <a:srgbClr val="595959"/>
              </a:solidFill>
              <a:latin typeface="Calibri"/>
              <a:ea typeface="Calibri"/>
              <a:cs typeface="Calibri"/>
              <a:sym typeface="Calibri"/>
            </a:endParaRPr>
          </a:p>
          <a:p>
            <a:pPr marL="0" lvl="0" indent="0" algn="just" rtl="0">
              <a:lnSpc>
                <a:spcPct val="115000"/>
              </a:lnSpc>
              <a:spcBef>
                <a:spcPts val="0"/>
              </a:spcBef>
              <a:spcAft>
                <a:spcPts val="0"/>
              </a:spcAft>
              <a:buNone/>
            </a:pPr>
            <a:r>
              <a:rPr lang="en-US" sz="2900">
                <a:latin typeface="Calibri"/>
                <a:ea typeface="Calibri"/>
                <a:cs typeface="Calibri"/>
                <a:sym typeface="Calibri"/>
              </a:rPr>
              <a:t>Attitude change is the first step towards a fair and inclusive labor market for deaf people. </a:t>
            </a:r>
            <a:endParaRPr sz="2900">
              <a:solidFill>
                <a:srgbClr val="595959"/>
              </a:solidFill>
              <a:latin typeface="Calibri"/>
              <a:ea typeface="Calibri"/>
              <a:cs typeface="Calibri"/>
              <a:sym typeface="Calibri"/>
            </a:endParaRPr>
          </a:p>
        </p:txBody>
      </p:sp>
      <p:sp>
        <p:nvSpPr>
          <p:cNvPr id="120" name="Google Shape;120;g32ef215431e_0_193"/>
          <p:cNvSpPr txBox="1">
            <a:spLocks/>
          </p:cNvSpPr>
          <p:nvPr/>
        </p:nvSpPr>
        <p:spPr>
          <a:xfrm>
            <a:off x="914400" y="6015550"/>
            <a:ext cx="1037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a:t>
            </a:r>
            <a:r>
              <a:rPr lang="en-US" u="sng">
                <a:solidFill>
                  <a:schemeClr val="hlink"/>
                </a:solidFill>
                <a:hlinkClick r:id="rId3"/>
              </a:rPr>
              <a:t>https://ilostat.ilo.org/blo/new-ilo-database-highlights-labour-market-challenges-of-persons-with-disabilities/</a:t>
            </a:r>
            <a:r>
              <a:rPr lang="en-US"/>
              <a:t> </a:t>
            </a:r>
            <a:endParaRPr/>
          </a:p>
        </p:txBody>
      </p:sp>
      <p:sp>
        <p:nvSpPr>
          <p:cNvPr id="119" name="Google Shape;119;g32ef215431e_0_193"/>
          <p:cNvSpPr txBox="1">
            <a:spLocks/>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2ef215431e_0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dirty="0">
                <a:solidFill>
                  <a:srgbClr val="595959"/>
                </a:solidFill>
                <a:latin typeface="Calibri"/>
                <a:ea typeface="Calibri"/>
                <a:cs typeface="Calibri"/>
                <a:sym typeface="Calibri"/>
              </a:rPr>
              <a:t>Deaf Gain= Workplace Gain</a:t>
            </a:r>
            <a:endParaRPr sz="3000" b="1" dirty="0">
              <a:solidFill>
                <a:srgbClr val="595959"/>
              </a:solidFill>
              <a:latin typeface="Calibri"/>
              <a:ea typeface="Calibri"/>
              <a:cs typeface="Calibri"/>
              <a:sym typeface="Calibri"/>
            </a:endParaRPr>
          </a:p>
        </p:txBody>
      </p:sp>
      <p:sp>
        <p:nvSpPr>
          <p:cNvPr id="127" name="Google Shape;127;g32ef215431e_0_17"/>
          <p:cNvSpPr txBox="1">
            <a:spLocks noGrp="1"/>
          </p:cNvSpPr>
          <p:nvPr>
            <p:ph type="body" idx="1"/>
          </p:nvPr>
        </p:nvSpPr>
        <p:spPr>
          <a:xfrm>
            <a:off x="838200" y="1792518"/>
            <a:ext cx="10515600" cy="3861300"/>
          </a:xfrm>
          <a:prstGeom prst="rect">
            <a:avLst/>
          </a:prstGeom>
        </p:spPr>
        <p:txBody>
          <a:bodyPr spcFirstLastPara="1" wrap="square" lIns="91425" tIns="45700" rIns="91425" bIns="45700" anchor="t" anchorCtr="0">
            <a:normAutofit/>
          </a:bodyPr>
          <a:lstStyle/>
          <a:p>
            <a:pPr marL="0" lvl="0" indent="0" algn="just" rtl="0">
              <a:spcBef>
                <a:spcPts val="1000"/>
              </a:spcBef>
              <a:spcAft>
                <a:spcPts val="0"/>
              </a:spcAft>
              <a:buNone/>
            </a:pPr>
            <a:r>
              <a:rPr lang="en-US" sz="3000">
                <a:solidFill>
                  <a:srgbClr val="595959"/>
                </a:solidFill>
                <a:latin typeface="Calibri"/>
                <a:ea typeface="Calibri"/>
                <a:cs typeface="Calibri"/>
                <a:sym typeface="Calibri"/>
              </a:rPr>
              <a:t>The WFD represents the rights and interests of over 70 million deaf people globally, advocating for fair and inclusive labour markets.</a:t>
            </a:r>
            <a:endParaRPr sz="3000">
              <a:solidFill>
                <a:srgbClr val="595959"/>
              </a:solidFill>
              <a:latin typeface="Calibri"/>
              <a:ea typeface="Calibri"/>
              <a:cs typeface="Calibri"/>
              <a:sym typeface="Calibri"/>
            </a:endParaRPr>
          </a:p>
          <a:p>
            <a:pPr marL="0" lvl="0" indent="0" algn="just" rtl="0">
              <a:spcBef>
                <a:spcPts val="1000"/>
              </a:spcBef>
              <a:spcAft>
                <a:spcPts val="0"/>
              </a:spcAft>
              <a:buNone/>
            </a:pPr>
            <a:endParaRPr sz="3000">
              <a:solidFill>
                <a:srgbClr val="595959"/>
              </a:solidFill>
              <a:latin typeface="Calibri"/>
              <a:ea typeface="Calibri"/>
              <a:cs typeface="Calibri"/>
              <a:sym typeface="Calibri"/>
            </a:endParaRPr>
          </a:p>
          <a:p>
            <a:pPr marL="0" lvl="0" indent="0" algn="just" rtl="0">
              <a:spcBef>
                <a:spcPts val="1000"/>
              </a:spcBef>
              <a:spcAft>
                <a:spcPts val="0"/>
              </a:spcAft>
              <a:buNone/>
            </a:pPr>
            <a:r>
              <a:rPr lang="en-US" sz="3000">
                <a:solidFill>
                  <a:srgbClr val="595959"/>
                </a:solidFill>
                <a:latin typeface="Calibri"/>
                <a:ea typeface="Calibri"/>
                <a:cs typeface="Calibri"/>
                <a:sym typeface="Calibri"/>
              </a:rPr>
              <a:t>Deaf Gain (Bauman and Murray 2014) reframes "deaf" as a form of sensory and cognitive diversity that contributes to the greater good of humanity.</a:t>
            </a:r>
            <a:endParaRPr sz="3000">
              <a:solidFill>
                <a:srgbClr val="595959"/>
              </a:solidFill>
              <a:latin typeface="Calibri"/>
              <a:ea typeface="Calibri"/>
              <a:cs typeface="Calibri"/>
              <a:sym typeface="Calibri"/>
            </a:endParaRPr>
          </a:p>
        </p:txBody>
      </p:sp>
      <p:sp>
        <p:nvSpPr>
          <p:cNvPr id="128" name="Google Shape;128;g32ef215431e_0_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2ef215431e_0_208"/>
          <p:cNvSpPr txBox="1">
            <a:spLocks noGrp="1"/>
          </p:cNvSpPr>
          <p:nvPr>
            <p:ph type="title"/>
          </p:nvPr>
        </p:nvSpPr>
        <p:spPr>
          <a:xfrm>
            <a:off x="629375" y="365125"/>
            <a:ext cx="107244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595959"/>
                </a:solidFill>
                <a:latin typeface="Calibri"/>
                <a:ea typeface="Calibri"/>
                <a:cs typeface="Calibri"/>
                <a:sym typeface="Calibri"/>
              </a:rPr>
              <a:t>Innovative Inclusive Employment </a:t>
            </a:r>
            <a:endParaRPr dirty="0">
              <a:solidFill>
                <a:srgbClr val="595959"/>
              </a:solidFill>
              <a:latin typeface="Calibri"/>
              <a:ea typeface="Calibri"/>
              <a:cs typeface="Calibri"/>
              <a:sym typeface="Calibri"/>
            </a:endParaRPr>
          </a:p>
          <a:p>
            <a:pPr marL="0" lvl="0" indent="0" algn="ctr" rtl="0">
              <a:spcBef>
                <a:spcPts val="0"/>
              </a:spcBef>
              <a:spcAft>
                <a:spcPts val="0"/>
              </a:spcAft>
              <a:buNone/>
            </a:pPr>
            <a:r>
              <a:rPr lang="en-US" dirty="0">
                <a:solidFill>
                  <a:srgbClr val="595959"/>
                </a:solidFill>
                <a:latin typeface="Calibri"/>
                <a:ea typeface="Calibri"/>
                <a:cs typeface="Calibri"/>
                <a:sym typeface="Calibri"/>
              </a:rPr>
              <a:t>Design for All</a:t>
            </a:r>
            <a:endParaRPr dirty="0">
              <a:solidFill>
                <a:srgbClr val="595959"/>
              </a:solidFill>
              <a:latin typeface="Calibri"/>
              <a:ea typeface="Calibri"/>
              <a:cs typeface="Calibri"/>
              <a:sym typeface="Calibri"/>
            </a:endParaRPr>
          </a:p>
        </p:txBody>
      </p:sp>
      <p:sp>
        <p:nvSpPr>
          <p:cNvPr id="135" name="Google Shape;135;g32ef215431e_0_208"/>
          <p:cNvSpPr txBox="1">
            <a:spLocks noGrp="1"/>
          </p:cNvSpPr>
          <p:nvPr>
            <p:ph type="body" idx="1"/>
          </p:nvPr>
        </p:nvSpPr>
        <p:spPr>
          <a:xfrm>
            <a:off x="838200" y="1792526"/>
            <a:ext cx="10515600" cy="4416900"/>
          </a:xfrm>
          <a:prstGeom prst="rect">
            <a:avLst/>
          </a:prstGeom>
        </p:spPr>
        <p:txBody>
          <a:bodyPr spcFirstLastPara="1" wrap="square" lIns="91425" tIns="45700" rIns="91425" bIns="45700" anchor="t" anchorCtr="0">
            <a:noAutofit/>
          </a:bodyPr>
          <a:lstStyle/>
          <a:p>
            <a:pPr marL="0" lvl="0" indent="0" algn="just" rtl="0">
              <a:lnSpc>
                <a:spcPct val="95000"/>
              </a:lnSpc>
              <a:spcBef>
                <a:spcPts val="0"/>
              </a:spcBef>
              <a:spcAft>
                <a:spcPts val="0"/>
              </a:spcAft>
              <a:buClr>
                <a:schemeClr val="dk1"/>
              </a:buClr>
              <a:buSzPts val="1018"/>
              <a:buFont typeface="Arial"/>
              <a:buNone/>
            </a:pPr>
            <a:r>
              <a:rPr lang="en-US" sz="2790">
                <a:latin typeface="Calibri"/>
                <a:ea typeface="Calibri"/>
                <a:cs typeface="Calibri"/>
                <a:sym typeface="Calibri"/>
              </a:rPr>
              <a:t>Look outside the norm, and the differences we see in deaf communities are </a:t>
            </a:r>
            <a:r>
              <a:rPr lang="en-US" sz="2790" b="1">
                <a:latin typeface="Calibri"/>
                <a:ea typeface="Calibri"/>
                <a:cs typeface="Calibri"/>
                <a:sym typeface="Calibri"/>
              </a:rPr>
              <a:t>valuable resources </a:t>
            </a:r>
            <a:r>
              <a:rPr lang="en-US" sz="2790">
                <a:latin typeface="Calibri"/>
                <a:ea typeface="Calibri"/>
                <a:cs typeface="Calibri"/>
                <a:sym typeface="Calibri"/>
              </a:rPr>
              <a:t>for all.</a:t>
            </a:r>
            <a:endParaRPr sz="2790">
              <a:solidFill>
                <a:srgbClr val="595959"/>
              </a:solidFill>
              <a:latin typeface="Calibri"/>
              <a:ea typeface="Calibri"/>
              <a:cs typeface="Calibri"/>
              <a:sym typeface="Calibri"/>
            </a:endParaRPr>
          </a:p>
          <a:p>
            <a:pPr marL="0" lvl="0" indent="0" algn="l" rtl="0">
              <a:lnSpc>
                <a:spcPct val="70000"/>
              </a:lnSpc>
              <a:spcBef>
                <a:spcPts val="1000"/>
              </a:spcBef>
              <a:spcAft>
                <a:spcPts val="0"/>
              </a:spcAft>
              <a:buSzPts val="1018"/>
              <a:buNone/>
            </a:pPr>
            <a:endParaRPr sz="2790">
              <a:solidFill>
                <a:srgbClr val="595959"/>
              </a:solidFill>
              <a:latin typeface="Calibri"/>
              <a:ea typeface="Calibri"/>
              <a:cs typeface="Calibri"/>
              <a:sym typeface="Calibri"/>
            </a:endParaRPr>
          </a:p>
          <a:p>
            <a:pPr marL="0" lvl="0" indent="0" algn="just" rtl="0">
              <a:lnSpc>
                <a:spcPct val="95000"/>
              </a:lnSpc>
              <a:spcBef>
                <a:spcPts val="0"/>
              </a:spcBef>
              <a:spcAft>
                <a:spcPts val="0"/>
              </a:spcAft>
              <a:buClr>
                <a:schemeClr val="dk1"/>
              </a:buClr>
              <a:buSzPts val="1018"/>
              <a:buFont typeface="Arial"/>
              <a:buNone/>
            </a:pPr>
            <a:r>
              <a:rPr lang="en-US" sz="2790" b="1">
                <a:latin typeface="Calibri"/>
                <a:ea typeface="Calibri"/>
                <a:cs typeface="Calibri"/>
                <a:sym typeface="Calibri"/>
              </a:rPr>
              <a:t>The WFD encourages the promotion of inclusive employment environments</a:t>
            </a:r>
            <a:r>
              <a:rPr lang="en-US" sz="2790">
                <a:latin typeface="Calibri"/>
                <a:ea typeface="Calibri"/>
                <a:cs typeface="Calibri"/>
                <a:sym typeface="Calibri"/>
              </a:rPr>
              <a:t> where both employers and employees learn national sign languages and visual communication to interact with their deaf colleagues, alongside the provision of professional SLIs</a:t>
            </a:r>
            <a:endParaRPr sz="2790">
              <a:solidFill>
                <a:srgbClr val="595959"/>
              </a:solidFill>
              <a:latin typeface="Calibri"/>
              <a:ea typeface="Calibri"/>
              <a:cs typeface="Calibri"/>
              <a:sym typeface="Calibri"/>
            </a:endParaRPr>
          </a:p>
          <a:p>
            <a:pPr marL="0" lvl="0" indent="0" algn="l" rtl="0">
              <a:lnSpc>
                <a:spcPct val="70000"/>
              </a:lnSpc>
              <a:spcBef>
                <a:spcPts val="1000"/>
              </a:spcBef>
              <a:spcAft>
                <a:spcPts val="0"/>
              </a:spcAft>
              <a:buSzPts val="1018"/>
              <a:buNone/>
            </a:pPr>
            <a:endParaRPr sz="2790">
              <a:solidFill>
                <a:srgbClr val="595959"/>
              </a:solidFill>
              <a:latin typeface="Calibri"/>
              <a:ea typeface="Calibri"/>
              <a:cs typeface="Calibri"/>
              <a:sym typeface="Calibri"/>
            </a:endParaRPr>
          </a:p>
          <a:p>
            <a:pPr marL="0" lvl="0" indent="0" algn="l" rtl="0">
              <a:lnSpc>
                <a:spcPct val="70000"/>
              </a:lnSpc>
              <a:spcBef>
                <a:spcPts val="1000"/>
              </a:spcBef>
              <a:spcAft>
                <a:spcPts val="0"/>
              </a:spcAft>
              <a:buSzPts val="1018"/>
              <a:buNone/>
            </a:pPr>
            <a:r>
              <a:rPr lang="en-US" sz="2790" b="1">
                <a:solidFill>
                  <a:srgbClr val="595959"/>
                </a:solidFill>
                <a:latin typeface="Calibri"/>
                <a:ea typeface="Calibri"/>
                <a:cs typeface="Calibri"/>
                <a:sym typeface="Calibri"/>
              </a:rPr>
              <a:t>WFD's Efforts</a:t>
            </a:r>
            <a:r>
              <a:rPr lang="en-US" sz="2790">
                <a:solidFill>
                  <a:srgbClr val="595959"/>
                </a:solidFill>
                <a:latin typeface="Calibri"/>
                <a:ea typeface="Calibri"/>
                <a:cs typeface="Calibri"/>
                <a:sym typeface="Calibri"/>
              </a:rPr>
              <a:t>: Training and advocacy for equitable, accessible, and inclusive workplaces</a:t>
            </a:r>
            <a:endParaRPr sz="2790">
              <a:solidFill>
                <a:srgbClr val="595959"/>
              </a:solidFill>
              <a:latin typeface="Calibri"/>
              <a:ea typeface="Calibri"/>
              <a:cs typeface="Calibri"/>
              <a:sym typeface="Calibri"/>
            </a:endParaRPr>
          </a:p>
        </p:txBody>
      </p:sp>
      <p:sp>
        <p:nvSpPr>
          <p:cNvPr id="136" name="Google Shape;136;g32ef215431e_0_20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2f48c5ba56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595959"/>
                </a:solidFill>
                <a:latin typeface="Calibri"/>
                <a:ea typeface="Calibri"/>
                <a:cs typeface="Calibri"/>
                <a:sym typeface="Calibri"/>
              </a:rPr>
              <a:t>Technology and Accessibility</a:t>
            </a:r>
            <a:endParaRPr dirty="0">
              <a:solidFill>
                <a:srgbClr val="595959"/>
              </a:solidFill>
              <a:latin typeface="Calibri"/>
              <a:ea typeface="Calibri"/>
              <a:cs typeface="Calibri"/>
              <a:sym typeface="Calibri"/>
            </a:endParaRPr>
          </a:p>
        </p:txBody>
      </p:sp>
      <p:sp>
        <p:nvSpPr>
          <p:cNvPr id="143" name="Google Shape;143;g32f48c5ba56_0_0"/>
          <p:cNvSpPr txBox="1">
            <a:spLocks noGrp="1"/>
          </p:cNvSpPr>
          <p:nvPr>
            <p:ph type="body" idx="1"/>
          </p:nvPr>
        </p:nvSpPr>
        <p:spPr>
          <a:xfrm>
            <a:off x="838200" y="1546118"/>
            <a:ext cx="10515600" cy="38613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SzPts val="852"/>
              <a:buNone/>
            </a:pPr>
            <a:r>
              <a:rPr lang="en-US" sz="2570">
                <a:solidFill>
                  <a:srgbClr val="595959"/>
                </a:solidFill>
                <a:latin typeface="Calibri"/>
                <a:ea typeface="Calibri"/>
                <a:cs typeface="Calibri"/>
                <a:sym typeface="Calibri"/>
              </a:rPr>
              <a:t>Deaf people have creatively used existing technologies to improve their workplace access. </a:t>
            </a:r>
            <a:endParaRPr sz="2570">
              <a:solidFill>
                <a:srgbClr val="595959"/>
              </a:solidFill>
              <a:latin typeface="Calibri"/>
              <a:ea typeface="Calibri"/>
              <a:cs typeface="Calibri"/>
              <a:sym typeface="Calibri"/>
            </a:endParaRPr>
          </a:p>
          <a:p>
            <a:pPr marL="0" lvl="0" indent="0" algn="just" rtl="0">
              <a:spcBef>
                <a:spcPts val="1000"/>
              </a:spcBef>
              <a:spcAft>
                <a:spcPts val="0"/>
              </a:spcAft>
              <a:buSzPts val="852"/>
              <a:buNone/>
            </a:pPr>
            <a:r>
              <a:rPr lang="en-US" sz="2570">
                <a:solidFill>
                  <a:srgbClr val="595959"/>
                </a:solidFill>
                <a:latin typeface="Calibri"/>
                <a:ea typeface="Calibri"/>
                <a:cs typeface="Calibri"/>
                <a:sym typeface="Calibri"/>
              </a:rPr>
              <a:t>Visual i</a:t>
            </a:r>
            <a:r>
              <a:rPr lang="en-US" sz="2570" b="1">
                <a:solidFill>
                  <a:srgbClr val="595959"/>
                </a:solidFill>
                <a:latin typeface="Calibri"/>
                <a:ea typeface="Calibri"/>
                <a:cs typeface="Calibri"/>
                <a:sym typeface="Calibri"/>
              </a:rPr>
              <a:t>nformation access</a:t>
            </a:r>
            <a:r>
              <a:rPr lang="en-US" sz="2570">
                <a:solidFill>
                  <a:srgbClr val="595959"/>
                </a:solidFill>
                <a:latin typeface="Calibri"/>
                <a:ea typeface="Calibri"/>
                <a:cs typeface="Calibri"/>
                <a:sym typeface="Calibri"/>
              </a:rPr>
              <a:t> and </a:t>
            </a:r>
            <a:r>
              <a:rPr lang="en-US" sz="2570" b="1">
                <a:solidFill>
                  <a:srgbClr val="595959"/>
                </a:solidFill>
                <a:latin typeface="Calibri"/>
                <a:ea typeface="Calibri"/>
                <a:cs typeface="Calibri"/>
                <a:sym typeface="Calibri"/>
              </a:rPr>
              <a:t>communication technologies</a:t>
            </a:r>
            <a:r>
              <a:rPr lang="en-US" sz="2570">
                <a:solidFill>
                  <a:srgbClr val="595959"/>
                </a:solidFill>
                <a:latin typeface="Calibri"/>
                <a:ea typeface="Calibri"/>
                <a:cs typeface="Calibri"/>
                <a:sym typeface="Calibri"/>
              </a:rPr>
              <a:t> are used by deaf people, and should be promoted by governments, to ensure equitable access to the labor market. </a:t>
            </a:r>
            <a:endParaRPr sz="2570">
              <a:solidFill>
                <a:srgbClr val="595959"/>
              </a:solidFill>
              <a:latin typeface="Calibri"/>
              <a:ea typeface="Calibri"/>
              <a:cs typeface="Calibri"/>
              <a:sym typeface="Calibri"/>
            </a:endParaRPr>
          </a:p>
          <a:p>
            <a:pPr marL="0" lvl="0" indent="0" algn="just" rtl="0">
              <a:spcBef>
                <a:spcPts val="1000"/>
              </a:spcBef>
              <a:spcAft>
                <a:spcPts val="0"/>
              </a:spcAft>
              <a:buSzPts val="852"/>
              <a:buNone/>
            </a:pPr>
            <a:endParaRPr sz="2570">
              <a:solidFill>
                <a:srgbClr val="595959"/>
              </a:solidFill>
              <a:latin typeface="Calibri"/>
              <a:ea typeface="Calibri"/>
              <a:cs typeface="Calibri"/>
              <a:sym typeface="Calibri"/>
            </a:endParaRPr>
          </a:p>
          <a:p>
            <a:pPr marL="0" lvl="0" indent="0" algn="just" rtl="0">
              <a:spcBef>
                <a:spcPts val="1000"/>
              </a:spcBef>
              <a:spcAft>
                <a:spcPts val="0"/>
              </a:spcAft>
              <a:buSzPts val="852"/>
              <a:buNone/>
            </a:pPr>
            <a:r>
              <a:rPr lang="en-US" sz="2570" b="1">
                <a:solidFill>
                  <a:srgbClr val="595959"/>
                </a:solidFill>
                <a:latin typeface="Calibri"/>
                <a:ea typeface="Calibri"/>
                <a:cs typeface="Calibri"/>
                <a:sym typeface="Calibri"/>
              </a:rPr>
              <a:t>Technologies that only rely on auditory signals and automatic captions are not accessible technologies and can be life-threatening. </a:t>
            </a:r>
            <a:endParaRPr sz="2570" b="1">
              <a:solidFill>
                <a:srgbClr val="595959"/>
              </a:solidFill>
              <a:latin typeface="Calibri"/>
              <a:ea typeface="Calibri"/>
              <a:cs typeface="Calibri"/>
              <a:sym typeface="Calibri"/>
            </a:endParaRPr>
          </a:p>
          <a:p>
            <a:pPr marL="0" lvl="0" indent="0" algn="just" rtl="0">
              <a:spcBef>
                <a:spcPts val="1000"/>
              </a:spcBef>
              <a:spcAft>
                <a:spcPts val="0"/>
              </a:spcAft>
              <a:buSzPts val="852"/>
              <a:buNone/>
            </a:pPr>
            <a:r>
              <a:rPr lang="en-US" sz="2570">
                <a:solidFill>
                  <a:srgbClr val="595959"/>
                </a:solidFill>
                <a:latin typeface="Calibri"/>
                <a:ea typeface="Calibri"/>
                <a:cs typeface="Calibri"/>
                <a:sym typeface="Calibri"/>
              </a:rPr>
              <a:t>Our work in providing consultancy and knowledge has resulted in impactful criteria and tools to improve the accessibility of public and private work environments:</a:t>
            </a:r>
            <a:endParaRPr sz="2570">
              <a:solidFill>
                <a:srgbClr val="595959"/>
              </a:solidFill>
              <a:latin typeface="Calibri"/>
              <a:ea typeface="Calibri"/>
              <a:cs typeface="Calibri"/>
              <a:sym typeface="Calibri"/>
            </a:endParaRPr>
          </a:p>
          <a:p>
            <a:pPr marL="0" lvl="0" indent="0" algn="just" rtl="0">
              <a:spcBef>
                <a:spcPts val="1000"/>
              </a:spcBef>
              <a:spcAft>
                <a:spcPts val="0"/>
              </a:spcAft>
              <a:buSzPts val="852"/>
              <a:buNone/>
            </a:pPr>
            <a:r>
              <a:rPr lang="en-US" sz="2570" b="1">
                <a:solidFill>
                  <a:srgbClr val="595959"/>
                </a:solidFill>
                <a:latin typeface="Calibri"/>
                <a:ea typeface="Calibri"/>
                <a:cs typeface="Calibri"/>
                <a:sym typeface="Calibri"/>
              </a:rPr>
              <a:t> </a:t>
            </a:r>
            <a:r>
              <a:rPr lang="en-US" sz="2570" b="1" u="sng">
                <a:solidFill>
                  <a:schemeClr val="hlink"/>
                </a:solidFill>
                <a:latin typeface="Calibri"/>
                <a:ea typeface="Calibri"/>
                <a:cs typeface="Calibri"/>
                <a:sym typeface="Calibri"/>
                <a:hlinkClick r:id="rId3"/>
              </a:rPr>
              <a:t>https://www.accessibilityassociation.org/s/committees#Committees6</a:t>
            </a:r>
            <a:r>
              <a:rPr lang="en-US" sz="2570" b="1">
                <a:solidFill>
                  <a:srgbClr val="595959"/>
                </a:solidFill>
                <a:latin typeface="Calibri"/>
                <a:ea typeface="Calibri"/>
                <a:cs typeface="Calibri"/>
                <a:sym typeface="Calibri"/>
              </a:rPr>
              <a:t> </a:t>
            </a:r>
            <a:endParaRPr sz="2570" b="1">
              <a:solidFill>
                <a:srgbClr val="595959"/>
              </a:solidFill>
              <a:latin typeface="Calibri"/>
              <a:ea typeface="Calibri"/>
              <a:cs typeface="Calibri"/>
              <a:sym typeface="Calibri"/>
            </a:endParaRPr>
          </a:p>
        </p:txBody>
      </p:sp>
      <p:sp>
        <p:nvSpPr>
          <p:cNvPr id="144" name="Google Shape;144;g32f48c5ba56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2ef215431e_0_200"/>
          <p:cNvSpPr txBox="1">
            <a:spLocks/>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595959"/>
                </a:solidFill>
                <a:latin typeface="Calibri"/>
                <a:ea typeface="Calibri"/>
                <a:cs typeface="Calibri"/>
                <a:sym typeface="Calibri"/>
              </a:rPr>
              <a:t>Innovation: Deaf and Sign Language ICT gains</a:t>
            </a:r>
            <a:endParaRPr dirty="0">
              <a:solidFill>
                <a:srgbClr val="595959"/>
              </a:solidFill>
              <a:latin typeface="Calibri"/>
              <a:ea typeface="Calibri"/>
              <a:cs typeface="Calibri"/>
              <a:sym typeface="Calibri"/>
            </a:endParaRPr>
          </a:p>
        </p:txBody>
      </p:sp>
      <p:sp>
        <p:nvSpPr>
          <p:cNvPr id="151" name="Google Shape;151;g32ef215431e_0_200"/>
          <p:cNvSpPr txBox="1">
            <a:spLocks/>
          </p:cNvSpPr>
          <p:nvPr>
            <p:ph type="body" idx="1"/>
          </p:nvPr>
        </p:nvSpPr>
        <p:spPr>
          <a:xfrm>
            <a:off x="838200" y="1741650"/>
            <a:ext cx="6683100" cy="45639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solidFill>
                  <a:srgbClr val="595959"/>
                </a:solidFill>
                <a:latin typeface="Calibri"/>
                <a:ea typeface="Calibri"/>
                <a:cs typeface="Calibri"/>
                <a:sym typeface="Calibri"/>
              </a:rPr>
              <a:t>Learning sign languages strengthens certain cognitive abilities: </a:t>
            </a:r>
            <a:r>
              <a:rPr lang="en-US" i="1" dirty="0">
                <a:solidFill>
                  <a:srgbClr val="595959"/>
                </a:solidFill>
                <a:latin typeface="Calibri"/>
                <a:ea typeface="Calibri"/>
                <a:cs typeface="Calibri"/>
                <a:sym typeface="Calibri"/>
              </a:rPr>
              <a:t>visual image generation and rotation, spatial memory</a:t>
            </a:r>
            <a:r>
              <a:rPr lang="en-US" dirty="0">
                <a:solidFill>
                  <a:srgbClr val="595959"/>
                </a:solidFill>
                <a:latin typeface="Calibri"/>
                <a:ea typeface="Calibri"/>
                <a:cs typeface="Calibri"/>
                <a:sym typeface="Calibri"/>
              </a:rPr>
              <a:t>. </a:t>
            </a:r>
            <a:endParaRPr dirty="0">
              <a:solidFill>
                <a:srgbClr val="595959"/>
              </a:solidFill>
              <a:latin typeface="Calibri"/>
              <a:ea typeface="Calibri"/>
              <a:cs typeface="Calibri"/>
              <a:sym typeface="Calibri"/>
            </a:endParaRPr>
          </a:p>
          <a:p>
            <a:pPr marL="0" lvl="0" indent="0" algn="l" rtl="0">
              <a:spcBef>
                <a:spcPts val="1000"/>
              </a:spcBef>
              <a:spcAft>
                <a:spcPts val="0"/>
              </a:spcAft>
              <a:buNone/>
            </a:pPr>
            <a:endParaRPr dirty="0">
              <a:solidFill>
                <a:srgbClr val="595959"/>
              </a:solidFill>
              <a:latin typeface="Calibri"/>
              <a:ea typeface="Calibri"/>
              <a:cs typeface="Calibri"/>
              <a:sym typeface="Calibri"/>
            </a:endParaRPr>
          </a:p>
          <a:p>
            <a:pPr marL="0" lvl="0" indent="0" algn="l" rtl="0">
              <a:spcBef>
                <a:spcPts val="1000"/>
              </a:spcBef>
              <a:spcAft>
                <a:spcPts val="0"/>
              </a:spcAft>
              <a:buNone/>
            </a:pPr>
            <a:r>
              <a:rPr lang="en-US" b="1" dirty="0">
                <a:solidFill>
                  <a:srgbClr val="595959"/>
                </a:solidFill>
                <a:latin typeface="Calibri"/>
                <a:ea typeface="Calibri"/>
                <a:cs typeface="Calibri"/>
                <a:sym typeface="Calibri"/>
              </a:rPr>
              <a:t>Sign language gain: untapped labor market resource. </a:t>
            </a:r>
            <a:endParaRPr b="1" dirty="0">
              <a:solidFill>
                <a:srgbClr val="595959"/>
              </a:solidFill>
              <a:latin typeface="Calibri"/>
              <a:ea typeface="Calibri"/>
              <a:cs typeface="Calibri"/>
              <a:sym typeface="Calibri"/>
            </a:endParaRPr>
          </a:p>
          <a:p>
            <a:pPr marL="0" lvl="0" indent="0" algn="l" rtl="0">
              <a:spcBef>
                <a:spcPts val="1000"/>
              </a:spcBef>
              <a:spcAft>
                <a:spcPts val="0"/>
              </a:spcAft>
              <a:buNone/>
            </a:pPr>
            <a:endParaRPr dirty="0">
              <a:solidFill>
                <a:srgbClr val="595959"/>
              </a:solidFill>
              <a:latin typeface="Calibri"/>
              <a:ea typeface="Calibri"/>
              <a:cs typeface="Calibri"/>
              <a:sym typeface="Calibri"/>
            </a:endParaRPr>
          </a:p>
          <a:p>
            <a:pPr marL="0" lvl="0" indent="0" algn="l" rtl="0">
              <a:spcBef>
                <a:spcPts val="1000"/>
              </a:spcBef>
              <a:spcAft>
                <a:spcPts val="0"/>
              </a:spcAft>
              <a:buNone/>
            </a:pPr>
            <a:r>
              <a:rPr lang="en-US" dirty="0">
                <a:solidFill>
                  <a:srgbClr val="595959"/>
                </a:solidFill>
                <a:latin typeface="Calibri"/>
                <a:ea typeface="Calibri"/>
                <a:cs typeface="Calibri"/>
                <a:sym typeface="Calibri"/>
              </a:rPr>
              <a:t>Kahne (2013) Deaf people's attention to community and collective culture can improve productivity.  </a:t>
            </a:r>
            <a:endParaRPr dirty="0">
              <a:solidFill>
                <a:srgbClr val="595959"/>
              </a:solidFill>
              <a:latin typeface="Calibri"/>
              <a:ea typeface="Calibri"/>
              <a:cs typeface="Calibri"/>
              <a:sym typeface="Calibri"/>
            </a:endParaRPr>
          </a:p>
        </p:txBody>
      </p:sp>
      <p:sp>
        <p:nvSpPr>
          <p:cNvPr id="156" name="Google Shape;156;g32ef215431e_0_200" descr="grey circle"/>
          <p:cNvSpPr>
            <a:spLocks/>
          </p:cNvSpPr>
          <p:nvPr/>
        </p:nvSpPr>
        <p:spPr>
          <a:xfrm>
            <a:off x="5505200" y="5823500"/>
            <a:ext cx="694500" cy="6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52" name="Google Shape;152;g32ef215431e_0_200" descr="Image of three people with grey and green backgrounds, posing in a portrait with words Polish Sign Language, ROmanian Sihgn Lnaguage and Ukranian Sign Language above each of them"/>
          <p:cNvGrpSpPr>
            <a:grpSpLocks/>
          </p:cNvGrpSpPr>
          <p:nvPr/>
        </p:nvGrpSpPr>
        <p:grpSpPr>
          <a:xfrm>
            <a:off x="8141945" y="1606575"/>
            <a:ext cx="3567501" cy="4886300"/>
            <a:chOff x="7786300" y="1842800"/>
            <a:chExt cx="3567501" cy="4886300"/>
          </a:xfrm>
        </p:grpSpPr>
        <p:pic>
          <p:nvPicPr>
            <p:cNvPr id="153" name="Google Shape;153;g32ef215431e_0_200" descr="Image a person signing in an App developed by Clear Global and the WFD with PSEA vocabulary in Polish Sign Language"/>
            <p:cNvPicPr preferRelativeResize="0">
              <a:picLocks/>
            </p:cNvPicPr>
            <p:nvPr/>
          </p:nvPicPr>
          <p:blipFill rotWithShape="1">
            <a:blip r:embed="rId3">
              <a:alphaModFix/>
            </a:blip>
            <a:srcRect l="25962" t="7029" r="26705" b="8073"/>
            <a:stretch/>
          </p:blipFill>
          <p:spPr>
            <a:xfrm>
              <a:off x="8099125" y="1842800"/>
              <a:ext cx="2847300" cy="2868424"/>
            </a:xfrm>
            <a:prstGeom prst="rect">
              <a:avLst/>
            </a:prstGeom>
            <a:noFill/>
            <a:ln>
              <a:noFill/>
            </a:ln>
          </p:spPr>
        </p:pic>
        <p:pic>
          <p:nvPicPr>
            <p:cNvPr id="154" name="Google Shape;154;g32ef215431e_0_200" descr="Image a person signing in an App developed by Clear Global and the WFD with PSEA vocabulary in Romanian Sign Language"/>
            <p:cNvPicPr preferRelativeResize="0">
              <a:picLocks/>
            </p:cNvPicPr>
            <p:nvPr/>
          </p:nvPicPr>
          <p:blipFill rotWithShape="1">
            <a:blip r:embed="rId4">
              <a:alphaModFix/>
            </a:blip>
            <a:srcRect l="4036" t="7206" r="10798" b="6594"/>
            <a:stretch/>
          </p:blipFill>
          <p:spPr>
            <a:xfrm>
              <a:off x="7786300" y="4711225"/>
              <a:ext cx="1783749" cy="2017875"/>
            </a:xfrm>
            <a:prstGeom prst="rect">
              <a:avLst/>
            </a:prstGeom>
            <a:noFill/>
            <a:ln>
              <a:noFill/>
            </a:ln>
          </p:spPr>
        </p:pic>
        <p:pic>
          <p:nvPicPr>
            <p:cNvPr id="155" name="Google Shape;155;g32ef215431e_0_200" descr="Image a person signing in an App developed by Clear Global and the WFD with PSEA vocabulary in Ukranian Sign Language"/>
            <p:cNvPicPr preferRelativeResize="0">
              <a:picLocks/>
            </p:cNvPicPr>
            <p:nvPr/>
          </p:nvPicPr>
          <p:blipFill rotWithShape="1">
            <a:blip r:embed="rId5">
              <a:alphaModFix/>
            </a:blip>
            <a:srcRect l="5016" t="13798" r="15359" b="7758"/>
            <a:stretch/>
          </p:blipFill>
          <p:spPr>
            <a:xfrm>
              <a:off x="9570050" y="4711225"/>
              <a:ext cx="1783751" cy="2011044"/>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 name="Google Shape;126;g32ef215431e_0_17">
            <a:extLst>
              <a:ext uri="{FF2B5EF4-FFF2-40B4-BE49-F238E27FC236}">
                <a16:creationId xmlns:a16="http://schemas.microsoft.com/office/drawing/2014/main" id="{A83C4E84-AFB2-1BF1-126F-6EEDE625DB87}"/>
              </a:ext>
            </a:extLst>
          </p:cNvPr>
          <p:cNvSpPr txBox="1">
            <a:spLocks noGrp="1"/>
          </p:cNvSpPr>
          <p:nvPr>
            <p:ph type="title"/>
          </p:nvPr>
        </p:nvSpPr>
        <p:spPr>
          <a:xfrm>
            <a:off x="306225" y="0"/>
            <a:ext cx="3930495"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dirty="0">
                <a:solidFill>
                  <a:srgbClr val="595959"/>
                </a:solidFill>
                <a:latin typeface="Calibri"/>
                <a:ea typeface="Calibri"/>
                <a:cs typeface="Calibri"/>
                <a:sym typeface="Calibri"/>
              </a:rPr>
              <a:t>ICT</a:t>
            </a:r>
            <a:endParaRPr sz="3000" b="1" dirty="0">
              <a:solidFill>
                <a:srgbClr val="595959"/>
              </a:solidFill>
              <a:latin typeface="Calibri"/>
              <a:ea typeface="Calibri"/>
              <a:cs typeface="Calibri"/>
              <a:sym typeface="Calibri"/>
            </a:endParaRPr>
          </a:p>
        </p:txBody>
      </p:sp>
      <p:sp>
        <p:nvSpPr>
          <p:cNvPr id="162" name="Google Shape;162;g2d9516a36bd_1_1"/>
          <p:cNvSpPr txBox="1">
            <a:spLocks noGrp="1"/>
          </p:cNvSpPr>
          <p:nvPr>
            <p:ph type="body" idx="1"/>
          </p:nvPr>
        </p:nvSpPr>
        <p:spPr>
          <a:xfrm>
            <a:off x="306225" y="972225"/>
            <a:ext cx="5072100" cy="5084100"/>
          </a:xfrm>
          <a:prstGeom prst="rect">
            <a:avLst/>
          </a:prstGeom>
        </p:spPr>
        <p:txBody>
          <a:bodyPr spcFirstLastPara="1" wrap="square" lIns="91425" tIns="45700" rIns="91425" bIns="45700" anchor="t" anchorCtr="0">
            <a:noAutofit/>
          </a:bodyPr>
          <a:lstStyle/>
          <a:p>
            <a:pPr marL="0" lvl="0" indent="0" algn="just" rtl="0">
              <a:lnSpc>
                <a:spcPct val="70000"/>
              </a:lnSpc>
              <a:spcBef>
                <a:spcPts val="1000"/>
              </a:spcBef>
              <a:spcAft>
                <a:spcPts val="0"/>
              </a:spcAft>
              <a:buSzPts val="935"/>
              <a:buNone/>
            </a:pPr>
            <a:r>
              <a:rPr lang="en-US" sz="2680" dirty="0">
                <a:solidFill>
                  <a:srgbClr val="595959"/>
                </a:solidFill>
                <a:latin typeface="Calibri"/>
                <a:ea typeface="Calibri"/>
                <a:cs typeface="Calibri"/>
                <a:sym typeface="Calibri"/>
              </a:rPr>
              <a:t>Best practices in visual ICT technologies exist.</a:t>
            </a:r>
            <a:endParaRPr sz="2680" dirty="0">
              <a:solidFill>
                <a:srgbClr val="595959"/>
              </a:solidFill>
              <a:latin typeface="Calibri"/>
              <a:ea typeface="Calibri"/>
              <a:cs typeface="Calibri"/>
              <a:sym typeface="Calibri"/>
            </a:endParaRPr>
          </a:p>
          <a:p>
            <a:pPr marL="0" lvl="0" indent="0" algn="just" rtl="0">
              <a:lnSpc>
                <a:spcPct val="70000"/>
              </a:lnSpc>
              <a:spcBef>
                <a:spcPts val="1000"/>
              </a:spcBef>
              <a:spcAft>
                <a:spcPts val="0"/>
              </a:spcAft>
              <a:buSzPts val="935"/>
              <a:buNone/>
            </a:pPr>
            <a:endParaRPr sz="2680" dirty="0">
              <a:solidFill>
                <a:srgbClr val="595959"/>
              </a:solidFill>
              <a:latin typeface="Calibri"/>
              <a:ea typeface="Calibri"/>
              <a:cs typeface="Calibri"/>
              <a:sym typeface="Calibri"/>
            </a:endParaRPr>
          </a:p>
          <a:p>
            <a:pPr marL="0" lvl="0" indent="0" algn="just" rtl="0">
              <a:lnSpc>
                <a:spcPct val="70000"/>
              </a:lnSpc>
              <a:spcBef>
                <a:spcPts val="1000"/>
              </a:spcBef>
              <a:spcAft>
                <a:spcPts val="0"/>
              </a:spcAft>
              <a:buClr>
                <a:schemeClr val="dk1"/>
              </a:buClr>
              <a:buSzPts val="935"/>
              <a:buFont typeface="Arial"/>
              <a:buNone/>
            </a:pPr>
            <a:r>
              <a:rPr lang="en-US" sz="2680" dirty="0">
                <a:solidFill>
                  <a:srgbClr val="595959"/>
                </a:solidFill>
                <a:latin typeface="Calibri"/>
                <a:ea typeface="Calibri"/>
                <a:cs typeface="Calibri"/>
                <a:sym typeface="Calibri"/>
              </a:rPr>
              <a:t>ICT should be inclusive for the Global South:  low-tech and low-data-use to ensure accessibility and use for deaf communities in all regions.</a:t>
            </a:r>
            <a:endParaRPr sz="2680" dirty="0">
              <a:solidFill>
                <a:srgbClr val="595959"/>
              </a:solidFill>
              <a:latin typeface="Calibri"/>
              <a:ea typeface="Calibri"/>
              <a:cs typeface="Calibri"/>
              <a:sym typeface="Calibri"/>
            </a:endParaRPr>
          </a:p>
          <a:p>
            <a:pPr marL="0" lvl="0" indent="0" algn="just" rtl="0">
              <a:lnSpc>
                <a:spcPct val="70000"/>
              </a:lnSpc>
              <a:spcBef>
                <a:spcPts val="1000"/>
              </a:spcBef>
              <a:spcAft>
                <a:spcPts val="0"/>
              </a:spcAft>
              <a:buClr>
                <a:schemeClr val="dk1"/>
              </a:buClr>
              <a:buSzPts val="935"/>
              <a:buFont typeface="Arial"/>
              <a:buNone/>
            </a:pPr>
            <a:endParaRPr sz="2680" dirty="0">
              <a:solidFill>
                <a:srgbClr val="595959"/>
              </a:solidFill>
              <a:latin typeface="Calibri"/>
              <a:ea typeface="Calibri"/>
              <a:cs typeface="Calibri"/>
              <a:sym typeface="Calibri"/>
            </a:endParaRPr>
          </a:p>
          <a:p>
            <a:pPr marL="0" lvl="0" indent="0" algn="just" rtl="0">
              <a:lnSpc>
                <a:spcPct val="70000"/>
              </a:lnSpc>
              <a:spcBef>
                <a:spcPts val="1000"/>
              </a:spcBef>
              <a:spcAft>
                <a:spcPts val="0"/>
              </a:spcAft>
              <a:buClr>
                <a:schemeClr val="dk1"/>
              </a:buClr>
              <a:buSzPts val="935"/>
              <a:buFont typeface="Arial"/>
              <a:buNone/>
            </a:pPr>
            <a:r>
              <a:rPr lang="en-US" sz="2680" b="1" dirty="0">
                <a:solidFill>
                  <a:srgbClr val="595959"/>
                </a:solidFill>
                <a:latin typeface="Calibri"/>
                <a:ea typeface="Calibri"/>
                <a:cs typeface="Calibri"/>
                <a:sym typeface="Calibri"/>
              </a:rPr>
              <a:t>We call for innovative solutions to address needs, for example in Gaza there is no electricity and other challenges.</a:t>
            </a:r>
            <a:endParaRPr sz="2680" b="1" dirty="0">
              <a:solidFill>
                <a:srgbClr val="595959"/>
              </a:solidFill>
              <a:latin typeface="Calibri"/>
              <a:ea typeface="Calibri"/>
              <a:cs typeface="Calibri"/>
              <a:sym typeface="Calibri"/>
            </a:endParaRPr>
          </a:p>
          <a:p>
            <a:pPr marL="0" lvl="0" indent="0" algn="just" rtl="0">
              <a:lnSpc>
                <a:spcPct val="70000"/>
              </a:lnSpc>
              <a:spcBef>
                <a:spcPts val="1000"/>
              </a:spcBef>
              <a:spcAft>
                <a:spcPts val="0"/>
              </a:spcAft>
              <a:buClr>
                <a:schemeClr val="dk1"/>
              </a:buClr>
              <a:buSzPts val="935"/>
              <a:buFont typeface="Arial"/>
              <a:buNone/>
            </a:pPr>
            <a:endParaRPr sz="2680" b="1" dirty="0">
              <a:solidFill>
                <a:srgbClr val="595959"/>
              </a:solidFill>
              <a:latin typeface="Calibri"/>
              <a:ea typeface="Calibri"/>
              <a:cs typeface="Calibri"/>
              <a:sym typeface="Calibri"/>
            </a:endParaRPr>
          </a:p>
          <a:p>
            <a:pPr marL="0" lvl="0" indent="0" algn="just" rtl="0">
              <a:lnSpc>
                <a:spcPct val="70000"/>
              </a:lnSpc>
              <a:spcBef>
                <a:spcPts val="1000"/>
              </a:spcBef>
              <a:spcAft>
                <a:spcPts val="0"/>
              </a:spcAft>
              <a:buClr>
                <a:schemeClr val="dk1"/>
              </a:buClr>
              <a:buSzPts val="935"/>
              <a:buFont typeface="Arial"/>
              <a:buNone/>
            </a:pPr>
            <a:r>
              <a:rPr lang="en-US" sz="2680" dirty="0">
                <a:solidFill>
                  <a:srgbClr val="595959"/>
                </a:solidFill>
                <a:latin typeface="Calibri"/>
                <a:ea typeface="Calibri"/>
                <a:cs typeface="Calibri"/>
                <a:sym typeface="Calibri"/>
              </a:rPr>
              <a:t>The WFD has experience and expertise; partner with us.</a:t>
            </a:r>
            <a:endParaRPr sz="2680" dirty="0">
              <a:solidFill>
                <a:srgbClr val="595959"/>
              </a:solidFill>
              <a:latin typeface="Calibri"/>
              <a:ea typeface="Calibri"/>
              <a:cs typeface="Calibri"/>
              <a:sym typeface="Calibri"/>
            </a:endParaRPr>
          </a:p>
        </p:txBody>
      </p:sp>
      <p:pic>
        <p:nvPicPr>
          <p:cNvPr id="164" name="Google Shape;164;g2d9516a36bd_1_1" descr="Blue background with images of white peple signing to screens.  Tpoleft corner has Ukrainian language with the numbers 24/7 and hte logo of the Ukrainian Association of the Deaf"/>
          <p:cNvPicPr preferRelativeResize="0"/>
          <p:nvPr/>
        </p:nvPicPr>
        <p:blipFill>
          <a:blip r:embed="rId3">
            <a:alphaModFix/>
          </a:blip>
          <a:stretch>
            <a:fillRect/>
          </a:stretch>
        </p:blipFill>
        <p:spPr>
          <a:xfrm>
            <a:off x="5561900" y="1103100"/>
            <a:ext cx="6034200" cy="4865525"/>
          </a:xfrm>
          <a:prstGeom prst="rect">
            <a:avLst/>
          </a:prstGeom>
          <a:noFill/>
          <a:ln>
            <a:noFill/>
          </a:ln>
        </p:spPr>
      </p:pic>
      <p:sp>
        <p:nvSpPr>
          <p:cNvPr id="163" name="Google Shape;163;g2d9516a36bd_1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2f48c5ba56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595959"/>
                </a:solidFill>
                <a:latin typeface="Calibri"/>
                <a:ea typeface="Calibri"/>
                <a:cs typeface="Calibri"/>
                <a:sym typeface="Calibri"/>
              </a:rPr>
              <a:t>Importance of genuine co-design</a:t>
            </a:r>
            <a:endParaRPr dirty="0">
              <a:solidFill>
                <a:srgbClr val="595959"/>
              </a:solidFill>
              <a:latin typeface="Calibri"/>
              <a:ea typeface="Calibri"/>
              <a:cs typeface="Calibri"/>
              <a:sym typeface="Calibri"/>
            </a:endParaRPr>
          </a:p>
        </p:txBody>
      </p:sp>
      <p:sp>
        <p:nvSpPr>
          <p:cNvPr id="171" name="Google Shape;171;g32f48c5ba56_0_8"/>
          <p:cNvSpPr txBox="1">
            <a:spLocks noGrp="1"/>
          </p:cNvSpPr>
          <p:nvPr>
            <p:ph type="body" idx="1"/>
          </p:nvPr>
        </p:nvSpPr>
        <p:spPr>
          <a:xfrm>
            <a:off x="838200" y="1792527"/>
            <a:ext cx="10515600" cy="4830900"/>
          </a:xfrm>
          <a:prstGeom prst="rect">
            <a:avLst/>
          </a:prstGeom>
        </p:spPr>
        <p:txBody>
          <a:bodyPr spcFirstLastPara="1" wrap="square" lIns="91425" tIns="45700" rIns="91425" bIns="45700" anchor="t" anchorCtr="0">
            <a:normAutofit fontScale="92500" lnSpcReduction="20000"/>
          </a:bodyPr>
          <a:lstStyle/>
          <a:p>
            <a:pPr marL="0" lvl="0" indent="0" algn="just" rtl="0">
              <a:lnSpc>
                <a:spcPct val="115000"/>
              </a:lnSpc>
              <a:spcBef>
                <a:spcPts val="0"/>
              </a:spcBef>
              <a:spcAft>
                <a:spcPts val="0"/>
              </a:spcAft>
              <a:buClr>
                <a:schemeClr val="dk1"/>
              </a:buClr>
              <a:buSzPct val="39285"/>
              <a:buFont typeface="Arial"/>
              <a:buNone/>
            </a:pPr>
            <a:r>
              <a:rPr lang="en-US">
                <a:latin typeface="Calibri"/>
                <a:ea typeface="Calibri"/>
                <a:cs typeface="Calibri"/>
                <a:sym typeface="Calibri"/>
              </a:rPr>
              <a:t>AI-based ICT technologies present new challenges and opportunities.  The WFD </a:t>
            </a:r>
            <a:r>
              <a:rPr lang="en-US" b="1">
                <a:latin typeface="Calibri"/>
                <a:ea typeface="Calibri"/>
                <a:cs typeface="Calibri"/>
                <a:sym typeface="Calibri"/>
              </a:rPr>
              <a:t>warns against </a:t>
            </a:r>
            <a:r>
              <a:rPr lang="en-US">
                <a:latin typeface="Calibri"/>
                <a:ea typeface="Calibri"/>
                <a:cs typeface="Calibri"/>
                <a:sym typeface="Calibri"/>
              </a:rPr>
              <a:t>inaccurate translation focused AI-solutions being implemented before they are ready. </a:t>
            </a:r>
            <a:endParaRPr>
              <a:solidFill>
                <a:srgbClr val="595959"/>
              </a:solidFill>
              <a:latin typeface="Calibri"/>
              <a:ea typeface="Calibri"/>
              <a:cs typeface="Calibri"/>
              <a:sym typeface="Calibri"/>
            </a:endParaRPr>
          </a:p>
          <a:p>
            <a:pPr marL="0" lvl="0" indent="0" algn="just" rtl="0">
              <a:lnSpc>
                <a:spcPct val="115000"/>
              </a:lnSpc>
              <a:spcBef>
                <a:spcPts val="0"/>
              </a:spcBef>
              <a:spcAft>
                <a:spcPts val="0"/>
              </a:spcAft>
              <a:buNone/>
            </a:pPr>
            <a:endParaRPr>
              <a:latin typeface="Calibri"/>
              <a:ea typeface="Calibri"/>
              <a:cs typeface="Calibri"/>
              <a:sym typeface="Calibri"/>
            </a:endParaRPr>
          </a:p>
          <a:p>
            <a:pPr marL="0" lvl="0" indent="0" algn="just" rtl="0">
              <a:lnSpc>
                <a:spcPct val="115000"/>
              </a:lnSpc>
              <a:spcBef>
                <a:spcPts val="0"/>
              </a:spcBef>
              <a:spcAft>
                <a:spcPts val="0"/>
              </a:spcAft>
              <a:buNone/>
            </a:pPr>
            <a:r>
              <a:rPr lang="en-US">
                <a:latin typeface="Calibri"/>
                <a:ea typeface="Calibri"/>
                <a:cs typeface="Calibri"/>
                <a:sym typeface="Calibri"/>
              </a:rPr>
              <a:t>The WFD emphasises the necessity for governments and private enterprises to comply with </a:t>
            </a:r>
            <a:r>
              <a:rPr lang="en-US" b="1">
                <a:latin typeface="Calibri"/>
                <a:ea typeface="Calibri"/>
                <a:cs typeface="Calibri"/>
                <a:sym typeface="Calibri"/>
              </a:rPr>
              <a:t>co-design principles</a:t>
            </a:r>
            <a:r>
              <a:rPr lang="en-US">
                <a:latin typeface="Calibri"/>
                <a:ea typeface="Calibri"/>
                <a:cs typeface="Calibri"/>
                <a:sym typeface="Calibri"/>
              </a:rPr>
              <a:t>: involve deaf organisations as equal co-creators from the earliest stage. </a:t>
            </a:r>
            <a:endParaRPr>
              <a:latin typeface="Calibri"/>
              <a:ea typeface="Calibri"/>
              <a:cs typeface="Calibri"/>
              <a:sym typeface="Calibri"/>
            </a:endParaRPr>
          </a:p>
          <a:p>
            <a:pPr marL="0" lvl="0" indent="0" algn="just" rtl="0">
              <a:lnSpc>
                <a:spcPct val="115000"/>
              </a:lnSpc>
              <a:spcBef>
                <a:spcPts val="0"/>
              </a:spcBef>
              <a:spcAft>
                <a:spcPts val="0"/>
              </a:spcAft>
              <a:buNone/>
            </a:pPr>
            <a:endParaRPr>
              <a:latin typeface="Calibri"/>
              <a:ea typeface="Calibri"/>
              <a:cs typeface="Calibri"/>
              <a:sym typeface="Calibri"/>
            </a:endParaRPr>
          </a:p>
          <a:p>
            <a:pPr marL="0" lvl="0" indent="0" algn="just" rtl="0">
              <a:lnSpc>
                <a:spcPct val="115000"/>
              </a:lnSpc>
              <a:spcBef>
                <a:spcPts val="0"/>
              </a:spcBef>
              <a:spcAft>
                <a:spcPts val="0"/>
              </a:spcAft>
              <a:buNone/>
            </a:pPr>
            <a:r>
              <a:rPr lang="en-US">
                <a:latin typeface="Calibri"/>
                <a:ea typeface="Calibri"/>
                <a:cs typeface="Calibri"/>
                <a:sym typeface="Calibri"/>
              </a:rPr>
              <a:t>Deaf lives do not revolve around translation- harness the potential of AI from </a:t>
            </a:r>
            <a:r>
              <a:rPr lang="en-US" b="1">
                <a:latin typeface="Calibri"/>
                <a:ea typeface="Calibri"/>
                <a:cs typeface="Calibri"/>
                <a:sym typeface="Calibri"/>
              </a:rPr>
              <a:t>deaf-led perspectives</a:t>
            </a:r>
            <a:r>
              <a:rPr lang="en-US">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None/>
            </a:pPr>
            <a:endParaRPr>
              <a:latin typeface="Calibri"/>
              <a:ea typeface="Calibri"/>
              <a:cs typeface="Calibri"/>
              <a:sym typeface="Calibri"/>
            </a:endParaRPr>
          </a:p>
          <a:p>
            <a:pPr marL="0" lvl="0" indent="0" algn="just" rtl="0">
              <a:lnSpc>
                <a:spcPct val="115000"/>
              </a:lnSpc>
              <a:spcBef>
                <a:spcPts val="0"/>
              </a:spcBef>
              <a:spcAft>
                <a:spcPts val="0"/>
              </a:spcAft>
              <a:buNone/>
            </a:pPr>
            <a:r>
              <a:rPr lang="en-US" b="1">
                <a:latin typeface="Calibri"/>
                <a:ea typeface="Calibri"/>
                <a:cs typeface="Calibri"/>
                <a:sym typeface="Calibri"/>
              </a:rPr>
              <a:t>The WFD is establishing a global network of experts on this issue.</a:t>
            </a:r>
            <a:endParaRPr b="1">
              <a:latin typeface="Calibri"/>
              <a:ea typeface="Calibri"/>
              <a:cs typeface="Calibri"/>
              <a:sym typeface="Calibri"/>
            </a:endParaRPr>
          </a:p>
        </p:txBody>
      </p:sp>
      <p:sp>
        <p:nvSpPr>
          <p:cNvPr id="172" name="Google Shape;172;g32f48c5ba56_0_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1151</Words>
  <Application>Microsoft Macintosh PowerPoint</Application>
  <PresentationFormat>Widescreen</PresentationFormat>
  <Paragraphs>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Candara</vt:lpstr>
      <vt:lpstr>Roboto</vt:lpstr>
      <vt:lpstr>Arial</vt:lpstr>
      <vt:lpstr>Office Theme</vt:lpstr>
      <vt:lpstr>Deaf Gain at work: how employing deaf people shapes the work environment and processes </vt:lpstr>
      <vt:lpstr>The WFD’s Vision</vt:lpstr>
      <vt:lpstr>Challenges and Barriers</vt:lpstr>
      <vt:lpstr>Deaf Gain= Workplace Gain</vt:lpstr>
      <vt:lpstr>Innovative Inclusive Employment  Design for All</vt:lpstr>
      <vt:lpstr>Technology and Accessibility</vt:lpstr>
      <vt:lpstr>Innovation: Deaf and Sign Language ICT gains</vt:lpstr>
      <vt:lpstr>ICT</vt:lpstr>
      <vt:lpstr>Importance of genuine co-design</vt:lpstr>
      <vt:lpstr>Join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Katerina Stanton Balazs</dc:creator>
  <cp:lastModifiedBy>Susana stiglich</cp:lastModifiedBy>
  <cp:revision>1</cp:revision>
  <dcterms:created xsi:type="dcterms:W3CDTF">2022-12-05T13:52:15Z</dcterms:created>
  <dcterms:modified xsi:type="dcterms:W3CDTF">2025-02-19T11:55:13Z</dcterms:modified>
</cp:coreProperties>
</file>