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8" r:id="rId2"/>
    <p:sldId id="259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2" autoAdjust="0"/>
    <p:restoredTop sz="86467" autoAdjust="0"/>
  </p:normalViewPr>
  <p:slideViewPr>
    <p:cSldViewPr snapToGrid="0">
      <p:cViewPr varScale="1">
        <p:scale>
          <a:sx n="47" d="100"/>
          <a:sy n="47" d="100"/>
        </p:scale>
        <p:origin x="76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C92A86-C5C9-6113-6AC7-4064BBD094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277400-9A88-4A14-1B97-2E611F2842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067AC-4DA6-47DD-9DAA-82F8496AEA1D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49F3E-834F-ADBB-A517-1E7341E464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16239-9E04-27B8-09A3-ACB4AC19F6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2F9E2-E68F-463D-B409-4BB1E4E53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48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B6916-6BB4-491D-A9F6-98CF7382B083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881E3-068B-48DF-8881-A991B8AEA7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556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 language in an inverse inclusion educational environment; Diana, </a:t>
            </a:r>
            <a:r>
              <a:rPr lang="en-US" dirty="0" err="1"/>
              <a:t>Agudelo</a:t>
            </a:r>
            <a:r>
              <a:rPr lang="en-US" dirty="0"/>
              <a:t> Rojas; Fundación ICAL, Colombia, Methods for teaching sign language and fostering signing communities</a:t>
            </a:r>
          </a:p>
          <a:p>
            <a:r>
              <a:rPr lang="en-US" dirty="0"/>
              <a:t>#ZeroCon24</a:t>
            </a:r>
          </a:p>
          <a:p>
            <a:r>
              <a:rPr lang="en-US" dirty="0"/>
              <a:t>Thursday, 22 February 2024, 13:40 – 14:40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220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of Fundación ICAL in images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332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inverse inclusion? </a:t>
            </a:r>
          </a:p>
          <a:p>
            <a:r>
              <a:rPr lang="en-US" dirty="0"/>
              <a:t>- Inclusive education service delivery model</a:t>
            </a:r>
          </a:p>
          <a:p>
            <a:r>
              <a:rPr lang="en-US" dirty="0"/>
              <a:t>- How did all begin?</a:t>
            </a:r>
          </a:p>
          <a:p>
            <a:r>
              <a:rPr lang="en-US" dirty="0"/>
              <a:t>Definition of the innovation and short story about what motivated its creation at the organization.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115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/>
              <a:t>Signing</a:t>
            </a:r>
            <a:r>
              <a:rPr lang="es-MX" dirty="0"/>
              <a:t> </a:t>
            </a:r>
            <a:r>
              <a:rPr lang="es-MX" dirty="0" err="1"/>
              <a:t>communities</a:t>
            </a:r>
            <a:r>
              <a:rPr lang="es-MX" dirty="0"/>
              <a:t>. </a:t>
            </a:r>
          </a:p>
          <a:p>
            <a:r>
              <a:rPr lang="es-MX" dirty="0"/>
              <a:t>- Who </a:t>
            </a:r>
            <a:r>
              <a:rPr lang="es-MX" dirty="0" err="1"/>
              <a:t>makes</a:t>
            </a:r>
            <a:r>
              <a:rPr lang="es-MX" dirty="0"/>
              <a:t> </a:t>
            </a:r>
            <a:r>
              <a:rPr lang="es-MX" dirty="0" err="1"/>
              <a:t>it</a:t>
            </a:r>
            <a:r>
              <a:rPr lang="es-MX" dirty="0"/>
              <a:t> up?</a:t>
            </a:r>
          </a:p>
          <a:p>
            <a:r>
              <a:rPr lang="en-US" dirty="0"/>
              <a:t>- What connects them?</a:t>
            </a:r>
            <a:endParaRPr lang="es-MX" dirty="0"/>
          </a:p>
          <a:p>
            <a:r>
              <a:rPr lang="es-MX" dirty="0"/>
              <a:t>- </a:t>
            </a:r>
            <a:r>
              <a:rPr lang="es-MX" dirty="0" err="1"/>
              <a:t>Actions</a:t>
            </a:r>
            <a:r>
              <a:rPr lang="es-MX" dirty="0"/>
              <a:t> and </a:t>
            </a:r>
            <a:r>
              <a:rPr lang="es-MX" dirty="0" err="1"/>
              <a:t>tools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foster</a:t>
            </a:r>
            <a:r>
              <a:rPr lang="es-MX" dirty="0"/>
              <a:t> </a:t>
            </a:r>
            <a:r>
              <a:rPr lang="es-MX" dirty="0" err="1"/>
              <a:t>communities</a:t>
            </a:r>
            <a:endParaRPr lang="es-CO" dirty="0"/>
          </a:p>
          <a:p>
            <a:r>
              <a:rPr lang="en-US" dirty="0"/>
              <a:t>Short description of the Foundation’s groups of beneficiaries.</a:t>
            </a:r>
            <a:endParaRPr lang="es-MX" dirty="0"/>
          </a:p>
          <a:p>
            <a:r>
              <a:rPr lang="es-MX" dirty="0" err="1"/>
              <a:t>Relationship</a:t>
            </a:r>
            <a:r>
              <a:rPr lang="es-MX" dirty="0"/>
              <a:t> </a:t>
            </a:r>
            <a:r>
              <a:rPr lang="es-MX" dirty="0" err="1"/>
              <a:t>between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inverse</a:t>
            </a:r>
            <a:r>
              <a:rPr lang="es-MX" dirty="0"/>
              <a:t> </a:t>
            </a:r>
            <a:r>
              <a:rPr lang="es-MX" dirty="0" err="1"/>
              <a:t>inclusion</a:t>
            </a:r>
            <a:r>
              <a:rPr lang="es-MX" dirty="0"/>
              <a:t> </a:t>
            </a:r>
            <a:r>
              <a:rPr lang="es-MX" dirty="0" err="1"/>
              <a:t>model</a:t>
            </a:r>
            <a:r>
              <a:rPr lang="es-MX" dirty="0"/>
              <a:t> and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present</a:t>
            </a:r>
            <a:r>
              <a:rPr lang="es-MX" dirty="0"/>
              <a:t> </a:t>
            </a:r>
            <a:r>
              <a:rPr lang="es-MX" dirty="0" err="1"/>
              <a:t>signing</a:t>
            </a:r>
            <a:r>
              <a:rPr lang="es-MX" dirty="0"/>
              <a:t> </a:t>
            </a:r>
            <a:r>
              <a:rPr lang="es-MX" dirty="0" err="1"/>
              <a:t>communities</a:t>
            </a:r>
            <a:r>
              <a:rPr lang="es-MX" dirty="0"/>
              <a:t>.</a:t>
            </a:r>
          </a:p>
          <a:p>
            <a:r>
              <a:rPr lang="es-MX" dirty="0" err="1"/>
              <a:t>Actions</a:t>
            </a:r>
            <a:r>
              <a:rPr lang="es-MX" dirty="0"/>
              <a:t> </a:t>
            </a:r>
            <a:r>
              <a:rPr lang="es-MX" dirty="0" err="1"/>
              <a:t>developed</a:t>
            </a:r>
            <a:r>
              <a:rPr lang="es-MX" dirty="0"/>
              <a:t> at Fundación ICAL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foster</a:t>
            </a:r>
            <a:r>
              <a:rPr lang="es-MX" dirty="0"/>
              <a:t> </a:t>
            </a:r>
            <a:r>
              <a:rPr lang="es-MX" dirty="0" err="1"/>
              <a:t>signing</a:t>
            </a:r>
            <a:r>
              <a:rPr lang="es-MX" dirty="0"/>
              <a:t> </a:t>
            </a:r>
            <a:r>
              <a:rPr lang="es-MX" dirty="0" err="1"/>
              <a:t>communities</a:t>
            </a:r>
            <a:r>
              <a:rPr lang="es-MX" dirty="0"/>
              <a:t>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173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Fundación ICAL's logo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99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4B8CD-9207-0F5A-87AB-B27A517BC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A2C4F2-5991-51CC-558C-A4D5E1F7B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4A5B7-3009-3078-DA1C-A775027F1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569FD-5A00-3B11-103C-21BA8A71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0F1C7164-87D9-4217-364F-45206FDAD5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0236DA-C301-789C-C8AF-938A5F826071}"/>
              </a:ext>
            </a:extLst>
          </p:cNvPr>
          <p:cNvSpPr txBox="1"/>
          <p:nvPr userDrawn="1"/>
        </p:nvSpPr>
        <p:spPr>
          <a:xfrm>
            <a:off x="393290" y="276328"/>
            <a:ext cx="3010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2B8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#ZeroCon24</a:t>
            </a:r>
            <a:endParaRPr lang="en-GB" sz="3600" b="1" dirty="0">
              <a:solidFill>
                <a:srgbClr val="2B8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72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9A398-607E-19AA-2FA2-6A9486FF4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7A71F-93D1-3FE1-9D98-47190B6F9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B76AF-A44B-BCC8-6368-2FCB9247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FF940-A1E4-49C1-A94C-258B66B1FEFB}" type="datetime1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CFEDC-9A6E-A3AD-47BB-4544BD98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#ZeroCon23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8CCB9-6F66-B343-A239-09809FB7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D6B42D19-6742-C21D-3E3A-50AF0056C0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62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8C57BD-472C-6054-F85B-C6E7EBFD7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5734E-BF7C-6ADA-36DF-8345F81F3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FA9AB-245D-7C9C-7F7C-F0DDADFC8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194E-3B7B-4619-9F0B-8946120CC2C2}" type="datetime1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D991-9ADE-8892-D016-6590D6AF8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#ZeroCon23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715A0-7D97-C371-F46C-459234CE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A92BB482-4C0F-1893-218E-340DCE3E4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65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CDE7-D24B-A1C8-5E44-202ABECF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2AA8D-420E-E8B5-CDB6-88D320632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8133A-0964-2A2C-F557-E8A9D21E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F230-EE29-4360-9E5D-C4AB95018DB3}" type="datetime1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AD633-B6D6-91FA-64FB-501EA2FB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#ZeroCon23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AAD51-9D5D-25E1-F465-809F007E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87A3ADA9-529C-6BD8-8B18-D89707772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3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D86FF-9CEB-1D25-2E90-369E9B0FF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8384C-F6AC-F088-2F50-A86FF934D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40FCB-67DF-CE66-B624-667997970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C451A-BAE8-4BB7-B4A9-840375C61CF2}" type="datetime1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9611E-370E-03AF-C519-6268D0A6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#ZeroCon23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8EE00-A0DC-F045-A7B2-6D6970D1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88684AF3-AE79-E964-B9D1-32174968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1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0645F-4ADB-34A8-8348-8DA5EC0B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DEFF4-799C-B171-FDEC-9F32D3683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9D5E4-9475-B9C9-B19F-C6F90A257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3DB3A-533A-A389-C798-9BB43D1F7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48CE-F800-44D8-9FB8-C2F14BB717AF}" type="datetime1">
              <a:rPr lang="en-GB" smtClean="0"/>
              <a:t>02/02/2024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92D28-6A9A-84C4-8E6F-E19FDA416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#ZeroCon23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EFDAC-0A32-E484-69C9-CAC7902F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509410CA-2628-6086-32C8-F078A3F00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22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2298A-1F8E-C04A-F0FC-303981F8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4B0BE-77C8-FC6F-2D01-52EA579BE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0E7F1-9FCB-C624-0AD0-0B4362A9C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940BA5-6077-6C83-9A0A-D929E13531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1A5F4E-F46E-F9D4-EB91-01F3AF3BB7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89E74-A823-F039-110E-16DB1050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A53-9EBB-475F-81CE-60A0FA17D35A}" type="datetime1">
              <a:rPr lang="en-GB" smtClean="0"/>
              <a:t>02/02/2024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5C4120-5D85-2DAB-1B82-679CBFE0F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#ZeroCon23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2AED93-B0A6-16E2-54DD-BAC7D1CF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6C21E80C-5188-0E99-CB29-545240103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EC525-402E-F69C-210B-5268E9E9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CFC308-6A34-9878-DECA-D72CAED76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1DF0-723F-4583-B7C7-FD8C4EA08810}" type="datetime1">
              <a:rPr lang="en-GB" smtClean="0"/>
              <a:t>02/02/2024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0079B-A083-6A7F-4194-BA4D85C4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EC79D-9860-3786-8D4E-46E02CC0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9B978296-E8D6-80D7-911A-F4F68A8F6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18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DBA8C4-CBF7-6C7C-BB26-6A44D83DE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14AC-2947-477D-A5A3-42D95CFB8153}" type="datetime1">
              <a:rPr lang="en-GB" smtClean="0"/>
              <a:t>02/02/2024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A765CF-3B46-DDD1-5D61-DEE39569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#ZeroCon23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2119D-5AC0-FA92-AC8A-20B4D816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D0459225-7B96-6284-00B2-CF639F892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05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85413-E692-6DD2-584B-C153D1CDA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73494-908C-8287-2878-B8109DD71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99BDB-AE6B-E7B3-79DD-6DA3BEF43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EE4D6-70C6-0DAC-3D3B-CEF908DC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894F-2169-40F5-A488-0DED1E32D92D}" type="datetime1">
              <a:rPr lang="en-GB" smtClean="0"/>
              <a:t>02/02/2024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C3971-79A3-C209-564C-BD5D9D86E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#ZeroCon23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02702-277B-3ACF-851A-C0C404ED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2A8373D0-4AD4-04E7-6DAC-6E1FA94700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65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3E06-41AF-0ACA-CCBD-F5BAB7AC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BC9B1-E8C2-C7D8-0ACB-3D5B734FE3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8FB8E-65FD-4C56-E3A9-054836CB1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3F7DA-8E45-6DD8-7482-BC161C47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00F5A-532D-4F87-AB6D-3F2ECE8BF666}" type="datetime1">
              <a:rPr lang="en-GB" smtClean="0"/>
              <a:t>02/02/2024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DB1F6-A587-5CC5-B4A1-6CBC2452E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#ZeroCon23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402A9-A0E0-7045-EA1F-7AA57991E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C97FE7C3-62EE-EBCF-7381-9E13CB86E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7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C4DFD2-A48F-938F-9C39-58C9547BD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346B3-1FB5-CBE0-B15E-5E254CF78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92518"/>
            <a:ext cx="10515600" cy="3861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545C8-B46A-1919-AEB8-64178D1CD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3C978-C8B7-45B7-A1FD-262897265120}" type="datetime1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CA2EC-9AAA-A334-BAFC-D20203C40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#ZeroCon23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4DD50-8E12-ED09-0BAF-BA8058E0E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8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782FC-8B01-42F4-8056-DCC2EFED9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176" y="992555"/>
            <a:ext cx="10005646" cy="1434024"/>
          </a:xfrm>
        </p:spPr>
        <p:txBody>
          <a:bodyPr>
            <a:noAutofit/>
          </a:bodyPr>
          <a:lstStyle/>
          <a:p>
            <a:r>
              <a:rPr lang="en-US" sz="5400" dirty="0"/>
              <a:t>Sign language in an </a:t>
            </a:r>
            <a:r>
              <a:rPr lang="en-US" sz="5400" i="1" dirty="0"/>
              <a:t>inverse inclusion</a:t>
            </a:r>
            <a:r>
              <a:rPr lang="en-US" sz="5400" dirty="0"/>
              <a:t> educational environment</a:t>
            </a:r>
            <a:endParaRPr lang="en-GB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29E75-4221-A94E-345A-B32600075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56387"/>
            <a:ext cx="9144000" cy="2701413"/>
          </a:xfrm>
        </p:spPr>
        <p:txBody>
          <a:bodyPr>
            <a:normAutofit/>
          </a:bodyPr>
          <a:lstStyle/>
          <a:p>
            <a:r>
              <a:rPr lang="en-US" sz="2800" dirty="0"/>
              <a:t>Diana, </a:t>
            </a:r>
            <a:r>
              <a:rPr lang="en-US" sz="2800" dirty="0" err="1"/>
              <a:t>Agudelo</a:t>
            </a:r>
            <a:r>
              <a:rPr lang="en-US" sz="2800" dirty="0"/>
              <a:t> Rojas</a:t>
            </a:r>
          </a:p>
          <a:p>
            <a:r>
              <a:rPr lang="en-US" sz="2800" dirty="0"/>
              <a:t>Fundación ICAL</a:t>
            </a:r>
          </a:p>
          <a:p>
            <a:r>
              <a:rPr lang="en-US" sz="2800" dirty="0"/>
              <a:t>Colombia</a:t>
            </a:r>
          </a:p>
          <a:p>
            <a:r>
              <a:rPr lang="en-US" sz="2800" dirty="0"/>
              <a:t>Methods for teaching sign language and fostering signing communities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4771D02-F4E4-C632-E5D7-C5E26F71C09C}"/>
              </a:ext>
            </a:extLst>
          </p:cNvPr>
          <p:cNvSpPr txBox="1">
            <a:spLocks/>
          </p:cNvSpPr>
          <p:nvPr/>
        </p:nvSpPr>
        <p:spPr>
          <a:xfrm>
            <a:off x="3903248" y="5692088"/>
            <a:ext cx="4385503" cy="846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Arial"/>
              </a:rPr>
              <a:t>Thursday, 22 February 2024, 13:40 – 14:40</a:t>
            </a:r>
          </a:p>
          <a:p>
            <a:pPr algn="ctr"/>
            <a:endParaRPr lang="en-US" sz="2400" b="1" dirty="0">
              <a:latin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6B4AAB-13CC-0101-7D17-6ABAF0358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#ZeroCon24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F2F47-DE12-0075-6EDB-366148F7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76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4B858-7758-0A52-B774-34A6669B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615"/>
            <a:ext cx="10515600" cy="1325563"/>
          </a:xfrm>
        </p:spPr>
        <p:txBody>
          <a:bodyPr/>
          <a:lstStyle/>
          <a:p>
            <a:r>
              <a:rPr lang="en-US" dirty="0"/>
              <a:t>Fundación ICAL - Colombia</a:t>
            </a:r>
            <a:endParaRPr lang="en-GB" dirty="0"/>
          </a:p>
        </p:txBody>
      </p:sp>
      <p:pic>
        <p:nvPicPr>
          <p:cNvPr id="8" name="Imagen 7" descr="Old photo of a student and his teacher using sign language">
            <a:extLst>
              <a:ext uri="{FF2B5EF4-FFF2-40B4-BE49-F238E27FC236}">
                <a16:creationId xmlns:a16="http://schemas.microsoft.com/office/drawing/2014/main" id="{3F0BA2BD-2E29-44D6-A3E8-6BA00EC7C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448" y="686215"/>
            <a:ext cx="2904925" cy="1988883"/>
          </a:xfrm>
          <a:prstGeom prst="rect">
            <a:avLst/>
          </a:prstGeom>
        </p:spPr>
      </p:pic>
      <p:pic>
        <p:nvPicPr>
          <p:cNvPr id="10" name="Imagen 9" descr="Two students and their teacher using sign language in class">
            <a:extLst>
              <a:ext uri="{FF2B5EF4-FFF2-40B4-BE49-F238E27FC236}">
                <a16:creationId xmlns:a16="http://schemas.microsoft.com/office/drawing/2014/main" id="{627B26EF-D1C5-438C-82EC-E56F1F331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51" y="1407263"/>
            <a:ext cx="3181039" cy="2120693"/>
          </a:xfrm>
          <a:prstGeom prst="rect">
            <a:avLst/>
          </a:prstGeom>
        </p:spPr>
      </p:pic>
      <p:pic>
        <p:nvPicPr>
          <p:cNvPr id="19" name="Imagen 18" descr="Map of Colombia">
            <a:extLst>
              <a:ext uri="{FF2B5EF4-FFF2-40B4-BE49-F238E27FC236}">
                <a16:creationId xmlns:a16="http://schemas.microsoft.com/office/drawing/2014/main" id="{3CA73377-338A-495A-B12B-C3767877BD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67" t="18189" r="50000" b="9467"/>
          <a:stretch/>
        </p:blipFill>
        <p:spPr>
          <a:xfrm>
            <a:off x="838200" y="1904014"/>
            <a:ext cx="3743793" cy="3803603"/>
          </a:xfrm>
          <a:prstGeom prst="rect">
            <a:avLst/>
          </a:prstGeom>
        </p:spPr>
      </p:pic>
      <p:pic>
        <p:nvPicPr>
          <p:cNvPr id="12" name="Imagen 11" descr="A group of students with their teacher in the classroom">
            <a:extLst>
              <a:ext uri="{FF2B5EF4-FFF2-40B4-BE49-F238E27FC236}">
                <a16:creationId xmlns:a16="http://schemas.microsoft.com/office/drawing/2014/main" id="{55F4027A-802F-4140-8A0B-EF94A7B3A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244" y="2657513"/>
            <a:ext cx="3856892" cy="2169502"/>
          </a:xfrm>
          <a:prstGeom prst="rect">
            <a:avLst/>
          </a:prstGeom>
        </p:spPr>
      </p:pic>
      <p:pic>
        <p:nvPicPr>
          <p:cNvPr id="14" name="Imagen 13" descr="An adolescent student smiling">
            <a:extLst>
              <a:ext uri="{FF2B5EF4-FFF2-40B4-BE49-F238E27FC236}">
                <a16:creationId xmlns:a16="http://schemas.microsoft.com/office/drawing/2014/main" id="{C89B5CDF-FB76-48BF-9A42-8941E97ED7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00" y="3610344"/>
            <a:ext cx="3181040" cy="2120693"/>
          </a:xfrm>
          <a:prstGeom prst="rect">
            <a:avLst/>
          </a:prstGeom>
        </p:spPr>
      </p:pic>
      <p:pic>
        <p:nvPicPr>
          <p:cNvPr id="16" name="Imagen 15" descr="Three students smiling to the camera">
            <a:extLst>
              <a:ext uri="{FF2B5EF4-FFF2-40B4-BE49-F238E27FC236}">
                <a16:creationId xmlns:a16="http://schemas.microsoft.com/office/drawing/2014/main" id="{DA5FC521-67AF-4B7E-87A6-4401E35D4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647" y="4487675"/>
            <a:ext cx="2746042" cy="205953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486FE-45C2-3C89-C954-3B3AC63FE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#ZeroCon24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34FAB-DF78-BB7C-E7DD-18ED1483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236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4B858-7758-0A52-B774-34A6669B7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i="1" dirty="0"/>
              <a:t>inverse inclusion</a:t>
            </a:r>
            <a:r>
              <a:rPr lang="en-US" dirty="0"/>
              <a:t>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BED0F-B7D1-D1EC-C777-64C401955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/>
              <a:t>Inclusive education service delivery model</a:t>
            </a:r>
          </a:p>
          <a:p>
            <a:pPr lvl="1"/>
            <a:r>
              <a:rPr lang="en-US" sz="2800" dirty="0"/>
              <a:t>How did all begin?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</p:txBody>
      </p:sp>
      <p:pic>
        <p:nvPicPr>
          <p:cNvPr id="4" name="Imagen 3" descr="Old photo of a little girl and her teacher">
            <a:extLst>
              <a:ext uri="{FF2B5EF4-FFF2-40B4-BE49-F238E27FC236}">
                <a16:creationId xmlns:a16="http://schemas.microsoft.com/office/drawing/2014/main" id="{8A1F3F82-145B-47A3-BFAD-37EDBDDF0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741" y="1251151"/>
            <a:ext cx="3094985" cy="2113432"/>
          </a:xfrm>
          <a:prstGeom prst="rect">
            <a:avLst/>
          </a:prstGeom>
        </p:spPr>
      </p:pic>
      <p:pic>
        <p:nvPicPr>
          <p:cNvPr id="8" name="Imagen 7" descr="Students and teacher in a classroom&#10;">
            <a:extLst>
              <a:ext uri="{FF2B5EF4-FFF2-40B4-BE49-F238E27FC236}">
                <a16:creationId xmlns:a16="http://schemas.microsoft.com/office/drawing/2014/main" id="{A70C94D6-1347-4A3B-8BCF-5C64A2F58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46" y="2983321"/>
            <a:ext cx="4875495" cy="3250329"/>
          </a:xfrm>
          <a:prstGeom prst="rect">
            <a:avLst/>
          </a:prstGeom>
        </p:spPr>
      </p:pic>
      <p:pic>
        <p:nvPicPr>
          <p:cNvPr id="9" name="Imagen 8" descr="Happy little children enjoying some chef's activity at the school">
            <a:extLst>
              <a:ext uri="{FF2B5EF4-FFF2-40B4-BE49-F238E27FC236}">
                <a16:creationId xmlns:a16="http://schemas.microsoft.com/office/drawing/2014/main" id="{4974C60D-C5BF-4086-B3F6-7D5AC05F8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810" y="3490451"/>
            <a:ext cx="4114799" cy="274319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486FE-45C2-3C89-C954-3B3AC63FE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#ZeroCon24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34FAB-DF78-BB7C-E7DD-18ED1483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499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B9A99-E637-49AE-9561-4EC33E93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communities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942087-4F68-415A-AD8E-5839DFB17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Who </a:t>
            </a:r>
            <a:r>
              <a:rPr lang="es-MX" dirty="0" err="1"/>
              <a:t>makes</a:t>
            </a:r>
            <a:r>
              <a:rPr lang="es-MX" dirty="0"/>
              <a:t> </a:t>
            </a:r>
            <a:r>
              <a:rPr lang="es-MX" dirty="0" err="1"/>
              <a:t>it</a:t>
            </a:r>
            <a:r>
              <a:rPr lang="es-MX" dirty="0"/>
              <a:t> up?</a:t>
            </a:r>
          </a:p>
          <a:p>
            <a:r>
              <a:rPr lang="en-US" dirty="0"/>
              <a:t>What connects them?</a:t>
            </a:r>
            <a:endParaRPr lang="es-MX" dirty="0"/>
          </a:p>
          <a:p>
            <a:r>
              <a:rPr lang="es-MX" dirty="0" err="1"/>
              <a:t>Actions</a:t>
            </a:r>
            <a:r>
              <a:rPr lang="es-MX" dirty="0"/>
              <a:t> and </a:t>
            </a:r>
            <a:r>
              <a:rPr lang="es-MX" dirty="0" err="1"/>
              <a:t>tools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foster</a:t>
            </a:r>
            <a:r>
              <a:rPr lang="es-MX" dirty="0"/>
              <a:t> </a:t>
            </a:r>
            <a:r>
              <a:rPr lang="es-MX" dirty="0" err="1"/>
              <a:t>communities</a:t>
            </a:r>
            <a:endParaRPr lang="es-CO" dirty="0"/>
          </a:p>
        </p:txBody>
      </p:sp>
      <p:pic>
        <p:nvPicPr>
          <p:cNvPr id="11" name="Imagen 10" descr="A student and her teacher in class">
            <a:extLst>
              <a:ext uri="{FF2B5EF4-FFF2-40B4-BE49-F238E27FC236}">
                <a16:creationId xmlns:a16="http://schemas.microsoft.com/office/drawing/2014/main" id="{36F723AA-AD0A-41A1-B98F-66782AAAE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548" y="1027906"/>
            <a:ext cx="3247498" cy="2164999"/>
          </a:xfrm>
          <a:prstGeom prst="rect">
            <a:avLst/>
          </a:prstGeom>
        </p:spPr>
      </p:pic>
      <p:pic>
        <p:nvPicPr>
          <p:cNvPr id="13" name="Imagen 12" descr="Little child learning">
            <a:extLst>
              <a:ext uri="{FF2B5EF4-FFF2-40B4-BE49-F238E27FC236}">
                <a16:creationId xmlns:a16="http://schemas.microsoft.com/office/drawing/2014/main" id="{9C3CE545-8064-4145-97C9-1F0CFFF93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77" y="3591695"/>
            <a:ext cx="3695700" cy="2463800"/>
          </a:xfrm>
          <a:prstGeom prst="rect">
            <a:avLst/>
          </a:prstGeom>
        </p:spPr>
      </p:pic>
      <p:pic>
        <p:nvPicPr>
          <p:cNvPr id="10" name="Imagen 9" descr="Two students in a sign language conversation">
            <a:extLst>
              <a:ext uri="{FF2B5EF4-FFF2-40B4-BE49-F238E27FC236}">
                <a16:creationId xmlns:a16="http://schemas.microsoft.com/office/drawing/2014/main" id="{672BB6C9-E862-4D83-B49A-1CBA5355F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054" y="3451574"/>
            <a:ext cx="4906992" cy="2744042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4B3B1ED-4E80-4554-BA27-B02A3BF9B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#ZeroCon23</a:t>
            </a:r>
            <a:endParaRPr lang="en-GB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DFD859-7B6C-4F8B-BAB5-21CAD5DA4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550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32534-CEDC-F7A2-7E97-550D24076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Fundación ICAL's logo</a:t>
            </a:r>
          </a:p>
        </p:txBody>
      </p:sp>
      <p:pic>
        <p:nvPicPr>
          <p:cNvPr id="11" name="Imagen 10" descr="Fundación ICAL's logo">
            <a:extLst>
              <a:ext uri="{FF2B5EF4-FFF2-40B4-BE49-F238E27FC236}">
                <a16:creationId xmlns:a16="http://schemas.microsoft.com/office/drawing/2014/main" id="{8C21A50C-75A7-4C83-9562-0FEFB0F75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07" y="1306368"/>
            <a:ext cx="7674585" cy="4245264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4B3B1ED-4E80-4554-BA27-B02A3BF9B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#ZeroCon23</a:t>
            </a:r>
            <a:endParaRPr lang="en-GB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DFD859-7B6C-4F8B-BAB5-21CAD5DA4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302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Application>Microsoft Office PowerPoint</Application>
  <PresentationFormat>Widescreen</PresentationFormat>
  <Paragraphs>48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Sign language in an inverse inclusion educational environment</vt:lpstr>
      <vt:lpstr>Fundación ICAL - Colombia</vt:lpstr>
      <vt:lpstr>What is inverse inclusion?</vt:lpstr>
      <vt:lpstr>Signing communities</vt:lpstr>
      <vt:lpstr>Fundación ICAL's logo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Katerina Stanton Balazs</dc:creator>
  <cp:lastModifiedBy>Małgorzata Grobelna</cp:lastModifiedBy>
  <cp:revision>29</cp:revision>
  <dcterms:created xsi:type="dcterms:W3CDTF">2022-12-05T13:52:15Z</dcterms:created>
  <dcterms:modified xsi:type="dcterms:W3CDTF">2024-02-02T12:36:54Z</dcterms:modified>
</cp:coreProperties>
</file>