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handoutMasterIdLst>
    <p:handoutMasterId r:id="rId8"/>
  </p:handoutMasterIdLst>
  <p:sldIdLst>
    <p:sldId id="258" r:id="rId2"/>
    <p:sldId id="259" r:id="rId3"/>
    <p:sldId id="260" r:id="rId4"/>
    <p:sldId id="261" r:id="rId5"/>
    <p:sldId id="262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B882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34602" autoAdjust="0"/>
    <p:restoredTop sz="86467" autoAdjust="0"/>
  </p:normalViewPr>
  <p:slideViewPr>
    <p:cSldViewPr snapToGrid="0">
      <p:cViewPr varScale="1">
        <p:scale>
          <a:sx n="47" d="100"/>
          <a:sy n="47" d="100"/>
        </p:scale>
        <p:origin x="76" y="20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49" d="100"/>
          <a:sy n="49" d="100"/>
        </p:scale>
        <p:origin x="2668" y="5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E0C92A86-C5C9-6113-6AC7-4064BBD0948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6277400-9A88-4A14-1B97-2E611F2842E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F4067AC-4DA6-47DD-9DAA-82F8496AEA1D}" type="datetimeFigureOut">
              <a:rPr lang="en-GB" smtClean="0"/>
              <a:t>02/02/2024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A149F3E-834F-ADBB-A517-1E7341E464AE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0F16239-9E04-27B8-09A3-ACB4AC19F63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862F9E2-E68F-463D-B409-4BB1E4E5370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364850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1BB6916-6BB4-491D-A9F6-98CF7382B083}" type="datetimeFigureOut">
              <a:rPr lang="en-GB" smtClean="0"/>
              <a:t>02/02/2024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A8881E3-068B-48DF-8881-A991B8AEA7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735567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Sign language in an inverse inclusion educational environment; Diana, </a:t>
            </a:r>
            <a:r>
              <a:rPr lang="en-US" dirty="0" err="1"/>
              <a:t>Agudelo</a:t>
            </a:r>
            <a:r>
              <a:rPr lang="en-US" dirty="0"/>
              <a:t> Rojas; Fundación ICAL, Colombia, Methods for teaching sign language and fostering signing communities</a:t>
            </a:r>
          </a:p>
          <a:p>
            <a:r>
              <a:rPr lang="en-US" dirty="0"/>
              <a:t>#ZeroCon24</a:t>
            </a:r>
          </a:p>
          <a:p>
            <a:r>
              <a:rPr lang="en-US" dirty="0"/>
              <a:t>Thursday, 22 February 2024, 13:40 – 14:40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A8881E3-068B-48DF-8881-A991B8AEA704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7822009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Background of Fundación ICAL in images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A8881E3-068B-48DF-8881-A991B8AEA704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0333221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What is inverse inclusion? </a:t>
            </a:r>
          </a:p>
          <a:p>
            <a:r>
              <a:rPr lang="en-US" dirty="0"/>
              <a:t>- Inclusive education service delivery model</a:t>
            </a:r>
          </a:p>
          <a:p>
            <a:r>
              <a:rPr lang="en-US" dirty="0"/>
              <a:t>- How did all begin?</a:t>
            </a:r>
          </a:p>
          <a:p>
            <a:r>
              <a:rPr lang="en-US" dirty="0"/>
              <a:t>Definition of the innovation and short story about what motivated its creation at the organization.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A8881E3-068B-48DF-8881-A991B8AEA704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7811551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MX" dirty="0" err="1"/>
              <a:t>Signing</a:t>
            </a:r>
            <a:r>
              <a:rPr lang="es-MX" dirty="0"/>
              <a:t> </a:t>
            </a:r>
            <a:r>
              <a:rPr lang="es-MX" dirty="0" err="1"/>
              <a:t>communities</a:t>
            </a:r>
            <a:r>
              <a:rPr lang="es-MX" dirty="0"/>
              <a:t>. </a:t>
            </a:r>
          </a:p>
          <a:p>
            <a:r>
              <a:rPr lang="es-MX" dirty="0"/>
              <a:t>- Who </a:t>
            </a:r>
            <a:r>
              <a:rPr lang="es-MX" dirty="0" err="1"/>
              <a:t>makes</a:t>
            </a:r>
            <a:r>
              <a:rPr lang="es-MX" dirty="0"/>
              <a:t> </a:t>
            </a:r>
            <a:r>
              <a:rPr lang="es-MX" dirty="0" err="1"/>
              <a:t>it</a:t>
            </a:r>
            <a:r>
              <a:rPr lang="es-MX" dirty="0"/>
              <a:t> up?</a:t>
            </a:r>
          </a:p>
          <a:p>
            <a:r>
              <a:rPr lang="en-US" dirty="0"/>
              <a:t>- What connects them?</a:t>
            </a:r>
            <a:endParaRPr lang="es-MX" dirty="0"/>
          </a:p>
          <a:p>
            <a:r>
              <a:rPr lang="es-MX" dirty="0"/>
              <a:t>- </a:t>
            </a:r>
            <a:r>
              <a:rPr lang="es-MX" dirty="0" err="1"/>
              <a:t>Actions</a:t>
            </a:r>
            <a:r>
              <a:rPr lang="es-MX" dirty="0"/>
              <a:t> and </a:t>
            </a:r>
            <a:r>
              <a:rPr lang="es-MX" dirty="0" err="1"/>
              <a:t>tools</a:t>
            </a:r>
            <a:r>
              <a:rPr lang="es-MX" dirty="0"/>
              <a:t> </a:t>
            </a:r>
            <a:r>
              <a:rPr lang="es-MX" dirty="0" err="1"/>
              <a:t>to</a:t>
            </a:r>
            <a:r>
              <a:rPr lang="es-MX" dirty="0"/>
              <a:t> </a:t>
            </a:r>
            <a:r>
              <a:rPr lang="es-MX" dirty="0" err="1"/>
              <a:t>foster</a:t>
            </a:r>
            <a:r>
              <a:rPr lang="es-MX" dirty="0"/>
              <a:t> </a:t>
            </a:r>
            <a:r>
              <a:rPr lang="es-MX" dirty="0" err="1"/>
              <a:t>communities</a:t>
            </a:r>
            <a:endParaRPr lang="es-CO" dirty="0"/>
          </a:p>
          <a:p>
            <a:r>
              <a:rPr lang="en-US" dirty="0"/>
              <a:t>Short description of the Foundation’s groups of beneficiaries.</a:t>
            </a:r>
            <a:endParaRPr lang="es-MX" dirty="0"/>
          </a:p>
          <a:p>
            <a:r>
              <a:rPr lang="es-MX" dirty="0" err="1"/>
              <a:t>Relationship</a:t>
            </a:r>
            <a:r>
              <a:rPr lang="es-MX" dirty="0"/>
              <a:t> </a:t>
            </a:r>
            <a:r>
              <a:rPr lang="es-MX" dirty="0" err="1"/>
              <a:t>between</a:t>
            </a:r>
            <a:r>
              <a:rPr lang="es-MX" dirty="0"/>
              <a:t> </a:t>
            </a:r>
            <a:r>
              <a:rPr lang="es-MX" dirty="0" err="1"/>
              <a:t>the</a:t>
            </a:r>
            <a:r>
              <a:rPr lang="es-MX" dirty="0"/>
              <a:t> </a:t>
            </a:r>
            <a:r>
              <a:rPr lang="es-MX" dirty="0" err="1"/>
              <a:t>inverse</a:t>
            </a:r>
            <a:r>
              <a:rPr lang="es-MX" dirty="0"/>
              <a:t> </a:t>
            </a:r>
            <a:r>
              <a:rPr lang="es-MX" dirty="0" err="1"/>
              <a:t>inclusion</a:t>
            </a:r>
            <a:r>
              <a:rPr lang="es-MX" dirty="0"/>
              <a:t> </a:t>
            </a:r>
            <a:r>
              <a:rPr lang="es-MX" dirty="0" err="1"/>
              <a:t>model</a:t>
            </a:r>
            <a:r>
              <a:rPr lang="es-MX" dirty="0"/>
              <a:t> and </a:t>
            </a:r>
            <a:r>
              <a:rPr lang="es-MX" dirty="0" err="1"/>
              <a:t>the</a:t>
            </a:r>
            <a:r>
              <a:rPr lang="es-MX" dirty="0"/>
              <a:t> </a:t>
            </a:r>
            <a:r>
              <a:rPr lang="es-MX" dirty="0" err="1"/>
              <a:t>present</a:t>
            </a:r>
            <a:r>
              <a:rPr lang="es-MX" dirty="0"/>
              <a:t> </a:t>
            </a:r>
            <a:r>
              <a:rPr lang="es-MX" dirty="0" err="1"/>
              <a:t>signing</a:t>
            </a:r>
            <a:r>
              <a:rPr lang="es-MX" dirty="0"/>
              <a:t> </a:t>
            </a:r>
            <a:r>
              <a:rPr lang="es-MX" dirty="0" err="1"/>
              <a:t>communities</a:t>
            </a:r>
            <a:r>
              <a:rPr lang="es-MX" dirty="0"/>
              <a:t>.</a:t>
            </a:r>
          </a:p>
          <a:p>
            <a:r>
              <a:rPr lang="es-MX" dirty="0" err="1"/>
              <a:t>Actions</a:t>
            </a:r>
            <a:r>
              <a:rPr lang="es-MX" dirty="0"/>
              <a:t> </a:t>
            </a:r>
            <a:r>
              <a:rPr lang="es-MX" dirty="0" err="1"/>
              <a:t>developed</a:t>
            </a:r>
            <a:r>
              <a:rPr lang="es-MX" dirty="0"/>
              <a:t> at Fundación ICAL </a:t>
            </a:r>
            <a:r>
              <a:rPr lang="es-MX" dirty="0" err="1"/>
              <a:t>to</a:t>
            </a:r>
            <a:r>
              <a:rPr lang="es-MX" dirty="0"/>
              <a:t> </a:t>
            </a:r>
            <a:r>
              <a:rPr lang="es-MX" dirty="0" err="1"/>
              <a:t>foster</a:t>
            </a:r>
            <a:r>
              <a:rPr lang="es-MX" dirty="0"/>
              <a:t> </a:t>
            </a:r>
            <a:r>
              <a:rPr lang="es-MX" dirty="0" err="1"/>
              <a:t>signing</a:t>
            </a:r>
            <a:r>
              <a:rPr lang="es-MX" dirty="0"/>
              <a:t> </a:t>
            </a:r>
            <a:r>
              <a:rPr lang="es-MX" dirty="0" err="1"/>
              <a:t>communities</a:t>
            </a:r>
            <a:r>
              <a:rPr lang="es-MX" dirty="0"/>
              <a:t>.</a:t>
            </a:r>
            <a:endParaRPr lang="es-CO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A8881E3-068B-48DF-8881-A991B8AEA704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0317343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CO" dirty="0"/>
              <a:t>Fundación ICAL's logo</a:t>
            </a: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A8881E3-068B-48DF-8881-A991B8AEA704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819934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14B8CD-9207-0F5A-87AB-B27A517BCE8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AA2C4F2-5991-51CC-558C-A4D5E1F7B12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84A5B7-3009-3078-DA1C-A775027F12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#ZeroCon24</a:t>
            </a:r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EA569FD-5A00-3B11-103C-21BA8A71B2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5A9E4-2CE9-4E32-BE85-7C32F0F78A6D}" type="slidenum">
              <a:rPr lang="en-GB" smtClean="0"/>
              <a:t>‹#›</a:t>
            </a:fld>
            <a:endParaRPr lang="en-GB"/>
          </a:p>
        </p:txBody>
      </p:sp>
      <p:pic>
        <p:nvPicPr>
          <p:cNvPr id="9" name="Picture 8" descr="Zero Project Plant: an icon showing a green seedling breaking through a circle.">
            <a:extLst>
              <a:ext uri="{FF2B5EF4-FFF2-40B4-BE49-F238E27FC236}">
                <a16:creationId xmlns:a16="http://schemas.microsoft.com/office/drawing/2014/main" id="{0F1C7164-87D9-4217-364F-45206FDAD5F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30714" y="155575"/>
            <a:ext cx="767583" cy="76835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8F0236DA-C301-789C-C8AF-938A5F826071}"/>
              </a:ext>
            </a:extLst>
          </p:cNvPr>
          <p:cNvSpPr txBox="1"/>
          <p:nvPr userDrawn="1"/>
        </p:nvSpPr>
        <p:spPr>
          <a:xfrm>
            <a:off x="393290" y="276328"/>
            <a:ext cx="301092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600" b="1" dirty="0">
                <a:solidFill>
                  <a:srgbClr val="2B882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#ZeroCon24</a:t>
            </a:r>
            <a:endParaRPr lang="en-GB" sz="3600" b="1" dirty="0">
              <a:solidFill>
                <a:srgbClr val="2B882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625722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32CDE7-D24B-A1C8-5E44-202ABECFC7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62AA8D-420E-E8B5-CDB6-88D3206323B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5C8133A-0964-2A2C-F557-E8A9D21E46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89F230-EE29-4360-9E5D-C4AB95018DB3}" type="datetime1">
              <a:rPr lang="en-GB" smtClean="0"/>
              <a:t>02/02/2024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6AD633-B6D6-91FA-64FB-501EA2FB2B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#ZeroCon23</a:t>
            </a:r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EAAD51-9D5D-25E1-F465-809F007ECF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5A9E4-2CE9-4E32-BE85-7C32F0F78A6D}" type="slidenum">
              <a:rPr lang="en-GB" smtClean="0"/>
              <a:t>‹#›</a:t>
            </a:fld>
            <a:endParaRPr lang="en-GB"/>
          </a:p>
        </p:txBody>
      </p:sp>
      <p:pic>
        <p:nvPicPr>
          <p:cNvPr id="8" name="Picture 7" descr="Zero Project Plant: an icon showing a green seedling breaking through a circle.">
            <a:extLst>
              <a:ext uri="{FF2B5EF4-FFF2-40B4-BE49-F238E27FC236}">
                <a16:creationId xmlns:a16="http://schemas.microsoft.com/office/drawing/2014/main" id="{87A3ADA9-529C-6BD8-8B18-D8970777229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30714" y="155575"/>
            <a:ext cx="767583" cy="768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2037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2D86FF-9CEB-1D25-2E90-369E9B0FF7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E08384C-F6AC-F088-2F50-A86FF934D81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0C40FCB-67DF-CE66-B624-667997970E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7C451A-BAE8-4BB7-B4A9-840375C61CF2}" type="datetime1">
              <a:rPr lang="en-GB" smtClean="0"/>
              <a:t>02/02/2024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6D9611E-370E-03AF-C519-6268D0A663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#ZeroCon23</a:t>
            </a:r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9F8EE00-A0DC-F045-A7B2-6D6970D172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5A9E4-2CE9-4E32-BE85-7C32F0F78A6D}" type="slidenum">
              <a:rPr lang="en-GB" smtClean="0"/>
              <a:t>‹#›</a:t>
            </a:fld>
            <a:endParaRPr lang="en-GB"/>
          </a:p>
        </p:txBody>
      </p:sp>
      <p:pic>
        <p:nvPicPr>
          <p:cNvPr id="8" name="Picture 7" descr="Zero Project Plant: an icon showing a green seedling breaking through a circle.">
            <a:extLst>
              <a:ext uri="{FF2B5EF4-FFF2-40B4-BE49-F238E27FC236}">
                <a16:creationId xmlns:a16="http://schemas.microsoft.com/office/drawing/2014/main" id="{88684AF3-AE79-E964-B9D1-32174968E2E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30714" y="155575"/>
            <a:ext cx="767583" cy="768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28135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F0645F-4ADB-34A8-8348-8DA5EC0B3F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7DEFF4-799C-B171-FDEC-9F32D3683D1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2E9D5E4-9475-B9C9-B19F-C6F90A2573C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ED3DB3A-533A-A389-C798-9BB43D1F7D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1F48CE-F800-44D8-9FB8-C2F14BB717AF}" type="datetime1">
              <a:rPr lang="en-GB" smtClean="0"/>
              <a:t>02/02/2024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A692D28-6A9A-84C4-8E6F-E19FDA416B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#ZeroCon23</a:t>
            </a:r>
            <a:endParaRPr lang="en-GB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67EFDAC-0A32-E484-69C9-CAC7902FDD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5A9E4-2CE9-4E32-BE85-7C32F0F78A6D}" type="slidenum">
              <a:rPr lang="en-GB" smtClean="0"/>
              <a:t>‹#›</a:t>
            </a:fld>
            <a:endParaRPr lang="en-GB"/>
          </a:p>
        </p:txBody>
      </p:sp>
      <p:pic>
        <p:nvPicPr>
          <p:cNvPr id="8" name="Picture 7" descr="Zero Project Plant: an icon showing a green seedling breaking through a circle.">
            <a:extLst>
              <a:ext uri="{FF2B5EF4-FFF2-40B4-BE49-F238E27FC236}">
                <a16:creationId xmlns:a16="http://schemas.microsoft.com/office/drawing/2014/main" id="{509410CA-2628-6086-32C8-F078A3F00DF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30714" y="155575"/>
            <a:ext cx="767583" cy="768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81226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82298A-1F8E-C04A-F0FC-303981F888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C04B0BE-77C8-FC6F-2D01-52EA579BE89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A30E7F1-9FCB-C624-0AD0-0B4362A9CC7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E940BA5-6077-6C83-9A0A-D929E135311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81A5F4E-F46E-F9D4-EB91-01F3AF3BB72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2A89E74-A823-F039-110E-16DB1050A2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BEAA53-9EBB-475F-81CE-60A0FA17D35A}" type="datetime1">
              <a:rPr lang="en-GB" smtClean="0"/>
              <a:t>02/02/2024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D5C4120-5D85-2DAB-1B82-679CBFE0F3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#ZeroCon23</a:t>
            </a:r>
            <a:endParaRPr lang="en-GB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22AED93-B0A6-16E2-54DD-BAC7D1CFF0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5A9E4-2CE9-4E32-BE85-7C32F0F78A6D}" type="slidenum">
              <a:rPr lang="en-GB" smtClean="0"/>
              <a:t>‹#›</a:t>
            </a:fld>
            <a:endParaRPr lang="en-GB"/>
          </a:p>
        </p:txBody>
      </p:sp>
      <p:pic>
        <p:nvPicPr>
          <p:cNvPr id="10" name="Picture 9" descr="Zero Project Plant: an icon showing a green seedling breaking through a circle.">
            <a:extLst>
              <a:ext uri="{FF2B5EF4-FFF2-40B4-BE49-F238E27FC236}">
                <a16:creationId xmlns:a16="http://schemas.microsoft.com/office/drawing/2014/main" id="{6C21E80C-5188-0E99-CB29-5452401034F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30714" y="155575"/>
            <a:ext cx="767583" cy="768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970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CEC525-402E-F69C-210B-5268E9E93C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2CFC308-6A34-9878-DECA-D72CAED769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3E1DF0-723F-4583-B7C7-FD8C4EA08810}" type="datetime1">
              <a:rPr lang="en-GB" smtClean="0"/>
              <a:t>02/02/2024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250079B-A083-6A7F-4194-BA4D85C488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#ZeroCon23</a:t>
            </a:r>
            <a:endParaRPr lang="en-GB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06EC79D-9860-3786-8D4E-46E02CC0EC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5A9E4-2CE9-4E32-BE85-7C32F0F78A6D}" type="slidenum">
              <a:rPr lang="en-GB" smtClean="0"/>
              <a:t>‹#›</a:t>
            </a:fld>
            <a:endParaRPr lang="en-GB"/>
          </a:p>
        </p:txBody>
      </p:sp>
      <p:pic>
        <p:nvPicPr>
          <p:cNvPr id="6" name="Picture 5" descr="Zero Project Plant: an icon showing a green seedling breaking through a circle.">
            <a:extLst>
              <a:ext uri="{FF2B5EF4-FFF2-40B4-BE49-F238E27FC236}">
                <a16:creationId xmlns:a16="http://schemas.microsoft.com/office/drawing/2014/main" id="{9B978296-E8D6-80D7-911A-F4F68A8F611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30714" y="155575"/>
            <a:ext cx="767583" cy="768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93185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3DBA8C4-CBF7-6C7C-BB26-6A44D83DE5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0F14AC-2947-477D-A5A3-42D95CFB8153}" type="datetime1">
              <a:rPr lang="en-GB" smtClean="0"/>
              <a:t>02/02/2024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0A765CF-3B46-DDD1-5D61-DEE3956934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#ZeroCon23</a:t>
            </a:r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D92119D-5AC0-FA92-AC8A-20B4D8168F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5A9E4-2CE9-4E32-BE85-7C32F0F78A6D}" type="slidenum">
              <a:rPr lang="en-GB" smtClean="0"/>
              <a:t>‹#›</a:t>
            </a:fld>
            <a:endParaRPr lang="en-GB"/>
          </a:p>
        </p:txBody>
      </p:sp>
      <p:pic>
        <p:nvPicPr>
          <p:cNvPr id="5" name="Picture 4" descr="Zero Project Plant: an icon showing a green seedling breaking through a circle.">
            <a:extLst>
              <a:ext uri="{FF2B5EF4-FFF2-40B4-BE49-F238E27FC236}">
                <a16:creationId xmlns:a16="http://schemas.microsoft.com/office/drawing/2014/main" id="{D0459225-7B96-6284-00B2-CF639F89264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30714" y="155575"/>
            <a:ext cx="767583" cy="768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28053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685413-E692-6DD2-584B-C153D1CDA3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573494-908C-8287-2878-B8109DD71A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5E99BDB-AE6B-E7B3-79DD-6DA3BEF4359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8EEE4D6-70C6-0DAC-3D3B-CEF908DC77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BA894F-2169-40F5-A488-0DED1E32D92D}" type="datetime1">
              <a:rPr lang="en-GB" smtClean="0"/>
              <a:t>02/02/2024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49C3971-79A3-C209-564C-BD5D9D86E4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#ZeroCon23</a:t>
            </a:r>
            <a:endParaRPr lang="en-GB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0402702-277B-3ACF-851A-C0C404ED8B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5A9E4-2CE9-4E32-BE85-7C32F0F78A6D}" type="slidenum">
              <a:rPr lang="en-GB" smtClean="0"/>
              <a:t>‹#›</a:t>
            </a:fld>
            <a:endParaRPr lang="en-GB"/>
          </a:p>
        </p:txBody>
      </p:sp>
      <p:pic>
        <p:nvPicPr>
          <p:cNvPr id="8" name="Picture 7" descr="Zero Project Plant: an icon showing a green seedling breaking through a circle.">
            <a:extLst>
              <a:ext uri="{FF2B5EF4-FFF2-40B4-BE49-F238E27FC236}">
                <a16:creationId xmlns:a16="http://schemas.microsoft.com/office/drawing/2014/main" id="{2A8373D0-4AD4-04E7-6DAC-6E1FA947001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30714" y="155575"/>
            <a:ext cx="767583" cy="768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96657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DB3E06-41AF-0ACA-CCBD-F5BAB7AC31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16BC9B1-E8C2-C7D8-0ACB-3D5B734FE3E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278FB8E-65FD-4C56-E3A9-054836CB1FA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8E3F7DA-8E45-6DD8-7482-BC161C4701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800F5A-532D-4F87-AB6D-3F2ECE8BF666}" type="datetime1">
              <a:rPr lang="en-GB" smtClean="0"/>
              <a:t>02/02/2024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FDB1F6-A587-5CC5-B4A1-6CBC2452ED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#ZeroCon23</a:t>
            </a:r>
            <a:endParaRPr lang="en-GB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C3402A9-A0E0-7045-EA1F-7AA57991E9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5A9E4-2CE9-4E32-BE85-7C32F0F78A6D}" type="slidenum">
              <a:rPr lang="en-GB" smtClean="0"/>
              <a:t>‹#›</a:t>
            </a:fld>
            <a:endParaRPr lang="en-GB"/>
          </a:p>
        </p:txBody>
      </p:sp>
      <p:pic>
        <p:nvPicPr>
          <p:cNvPr id="8" name="Picture 7" descr="Zero Project Plant: an icon showing a green seedling breaking through a circle.">
            <a:extLst>
              <a:ext uri="{FF2B5EF4-FFF2-40B4-BE49-F238E27FC236}">
                <a16:creationId xmlns:a16="http://schemas.microsoft.com/office/drawing/2014/main" id="{C97FE7C3-62EE-EBCF-7381-9E13CB86ECE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30714" y="155575"/>
            <a:ext cx="767583" cy="768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21751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99A398-607E-19AA-2FA2-6A9486FF41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A67A71F-93D1-3FE1-9D98-47190B6F938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34B76AF-A44B-BCC8-6368-2FCB924767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2FF940-A1E4-49C1-A94C-258B66B1FEFB}" type="datetime1">
              <a:rPr lang="en-GB" smtClean="0"/>
              <a:t>02/02/2024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28CFEDC-9A6E-A3AD-47BB-4544BD9856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#ZeroCon23</a:t>
            </a:r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A38CCB9-6F66-B343-A239-09809FB7E7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5A9E4-2CE9-4E32-BE85-7C32F0F78A6D}" type="slidenum">
              <a:rPr lang="en-GB" smtClean="0"/>
              <a:t>‹#›</a:t>
            </a:fld>
            <a:endParaRPr lang="en-GB"/>
          </a:p>
        </p:txBody>
      </p:sp>
      <p:pic>
        <p:nvPicPr>
          <p:cNvPr id="7" name="Picture 6" descr="Zero Project Plant: an icon showing a green seedling breaking through a circle.">
            <a:extLst>
              <a:ext uri="{FF2B5EF4-FFF2-40B4-BE49-F238E27FC236}">
                <a16:creationId xmlns:a16="http://schemas.microsoft.com/office/drawing/2014/main" id="{D6B42D19-6742-C21D-3E3A-50AF0056C02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30714" y="155575"/>
            <a:ext cx="767583" cy="768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19625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38C57BD-472C-6054-F85B-C6E7EBFD784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0A5734E-BF7C-6ADA-36DF-8345F81F3D9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69FA9AB-245D-7C9C-7F7C-F0DDADFC86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DA194E-3B7B-4619-9F0B-8946120CC2C2}" type="datetime1">
              <a:rPr lang="en-GB" smtClean="0"/>
              <a:t>02/02/2024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B28D991-9ADE-8892-D016-6590D6AF8F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#ZeroCon23</a:t>
            </a:r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88715A0-7D97-C371-F46C-459234CE37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5A9E4-2CE9-4E32-BE85-7C32F0F78A6D}" type="slidenum">
              <a:rPr lang="en-GB" smtClean="0"/>
              <a:t>‹#›</a:t>
            </a:fld>
            <a:endParaRPr lang="en-GB"/>
          </a:p>
        </p:txBody>
      </p:sp>
      <p:pic>
        <p:nvPicPr>
          <p:cNvPr id="7" name="Picture 6" descr="Zero Project Plant: an icon showing a green seedling breaking through a circle.">
            <a:extLst>
              <a:ext uri="{FF2B5EF4-FFF2-40B4-BE49-F238E27FC236}">
                <a16:creationId xmlns:a16="http://schemas.microsoft.com/office/drawing/2014/main" id="{A92BB482-4C0F-1893-218E-340DCE3E41C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30714" y="155575"/>
            <a:ext cx="767583" cy="768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04654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2C4DFD2-A48F-938F-9C39-58C9547BD1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11346B3-1FB5-CBE0-B15E-5E254CF78A1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792518"/>
            <a:ext cx="10515600" cy="386122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D545C8-B46A-1919-AEB8-64178D1CD98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F3C978-C8B7-45B7-A1FD-262897265120}" type="datetime1">
              <a:rPr lang="en-GB" smtClean="0"/>
              <a:t>02/02/2024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1ACA2EC-9AAA-A334-BAFC-D20203C40D1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/>
              <a:t>#ZeroCon23</a:t>
            </a:r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F4DD50-8E12-ED09-0BAF-BA8058E0E33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95A9E4-2CE9-4E32-BE85-7C32F0F78A6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55874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2.png"/><Relationship Id="rId7" Type="http://schemas.openxmlformats.org/officeDocument/2006/relationships/image" Target="../media/image6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G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JPG"/><Relationship Id="rId4" Type="http://schemas.openxmlformats.org/officeDocument/2006/relationships/image" Target="../media/image9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12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A782FC-8B01-42F4-8056-DCC2EFED95D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93176" y="992555"/>
            <a:ext cx="10005646" cy="1434024"/>
          </a:xfrm>
        </p:spPr>
        <p:txBody>
          <a:bodyPr>
            <a:noAutofit/>
          </a:bodyPr>
          <a:lstStyle/>
          <a:p>
            <a:r>
              <a:rPr lang="en-US" sz="5400" dirty="0"/>
              <a:t>Sign language in an </a:t>
            </a:r>
            <a:r>
              <a:rPr lang="en-US" sz="5400" i="1" dirty="0"/>
              <a:t>inverse inclusion</a:t>
            </a:r>
            <a:r>
              <a:rPr lang="en-US" sz="5400" dirty="0"/>
              <a:t> educational environment</a:t>
            </a:r>
            <a:endParaRPr lang="en-GB" sz="54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8D29E75-4221-A94E-345A-B32600075CE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2556387"/>
            <a:ext cx="9144000" cy="2701413"/>
          </a:xfrm>
        </p:spPr>
        <p:txBody>
          <a:bodyPr>
            <a:normAutofit/>
          </a:bodyPr>
          <a:lstStyle/>
          <a:p>
            <a:r>
              <a:rPr lang="en-US" sz="2800" dirty="0"/>
              <a:t>Diana, </a:t>
            </a:r>
            <a:r>
              <a:rPr lang="en-US" sz="2800" dirty="0" err="1"/>
              <a:t>Agudelo</a:t>
            </a:r>
            <a:r>
              <a:rPr lang="en-US" sz="2800" dirty="0"/>
              <a:t> Rojas</a:t>
            </a:r>
          </a:p>
          <a:p>
            <a:r>
              <a:rPr lang="en-US" sz="2800" dirty="0"/>
              <a:t>Fundación ICAL</a:t>
            </a:r>
          </a:p>
          <a:p>
            <a:r>
              <a:rPr lang="en-US" sz="2800" dirty="0"/>
              <a:t>Colombia</a:t>
            </a:r>
          </a:p>
          <a:p>
            <a:r>
              <a:rPr lang="en-US" sz="2800" dirty="0"/>
              <a:t>Methods for teaching sign language and fostering signing communities</a:t>
            </a:r>
          </a:p>
        </p:txBody>
      </p:sp>
      <p:sp>
        <p:nvSpPr>
          <p:cNvPr id="4" name="Titel 1">
            <a:extLst>
              <a:ext uri="{FF2B5EF4-FFF2-40B4-BE49-F238E27FC236}">
                <a16:creationId xmlns:a16="http://schemas.microsoft.com/office/drawing/2014/main" id="{E4771D02-F4E4-C632-E5D7-C5E26F71C09C}"/>
              </a:ext>
            </a:extLst>
          </p:cNvPr>
          <p:cNvSpPr txBox="1">
            <a:spLocks/>
          </p:cNvSpPr>
          <p:nvPr/>
        </p:nvSpPr>
        <p:spPr>
          <a:xfrm>
            <a:off x="3903248" y="5692088"/>
            <a:ext cx="4385503" cy="84682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400" b="1" dirty="0">
                <a:latin typeface="Arial"/>
              </a:rPr>
              <a:t>Thursday, 22 February 2024, 13:40 – 14:40</a:t>
            </a:r>
          </a:p>
          <a:p>
            <a:pPr algn="ctr"/>
            <a:endParaRPr lang="en-US" sz="2400" b="1" dirty="0">
              <a:latin typeface="Arial"/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A6B4AAB-13CC-0101-7D17-6ABAF03583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#ZeroCon24</a:t>
            </a:r>
            <a:endParaRPr lang="en-GB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9DF2F47-DE12-0075-6EDB-366148F7F1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5A9E4-2CE9-4E32-BE85-7C32F0F78A6D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43765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44B858-7758-0A52-B774-34A6669B74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59615"/>
            <a:ext cx="10515600" cy="1325563"/>
          </a:xfrm>
        </p:spPr>
        <p:txBody>
          <a:bodyPr/>
          <a:lstStyle/>
          <a:p>
            <a:r>
              <a:rPr lang="en-US" dirty="0"/>
              <a:t>Fundación ICAL - Colombia</a:t>
            </a:r>
            <a:endParaRPr lang="en-GB" dirty="0"/>
          </a:p>
        </p:txBody>
      </p:sp>
      <p:pic>
        <p:nvPicPr>
          <p:cNvPr id="8" name="Imagen 7" descr="Old photo of a student and his teacher using sign language">
            <a:extLst>
              <a:ext uri="{FF2B5EF4-FFF2-40B4-BE49-F238E27FC236}">
                <a16:creationId xmlns:a16="http://schemas.microsoft.com/office/drawing/2014/main" id="{3F0BA2BD-2E29-44D6-A3E8-6BA00EC7C82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16448" y="686215"/>
            <a:ext cx="2904925" cy="1988883"/>
          </a:xfrm>
          <a:prstGeom prst="rect">
            <a:avLst/>
          </a:prstGeom>
        </p:spPr>
      </p:pic>
      <p:pic>
        <p:nvPicPr>
          <p:cNvPr id="10" name="Imagen 9" descr="Two students and their teacher using sign language in class">
            <a:extLst>
              <a:ext uri="{FF2B5EF4-FFF2-40B4-BE49-F238E27FC236}">
                <a16:creationId xmlns:a16="http://schemas.microsoft.com/office/drawing/2014/main" id="{627B26EF-D1C5-438C-82EC-E56F1F3311E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6851" y="1407263"/>
            <a:ext cx="3181039" cy="2120693"/>
          </a:xfrm>
          <a:prstGeom prst="rect">
            <a:avLst/>
          </a:prstGeom>
        </p:spPr>
      </p:pic>
      <p:pic>
        <p:nvPicPr>
          <p:cNvPr id="19" name="Imagen 18" descr="Map of Colombia">
            <a:extLst>
              <a:ext uri="{FF2B5EF4-FFF2-40B4-BE49-F238E27FC236}">
                <a16:creationId xmlns:a16="http://schemas.microsoft.com/office/drawing/2014/main" id="{3CA73377-338A-495A-B12B-C3767877BDD3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9967" t="18189" r="50000" b="9467"/>
          <a:stretch/>
        </p:blipFill>
        <p:spPr>
          <a:xfrm>
            <a:off x="838200" y="1904014"/>
            <a:ext cx="3743793" cy="3803603"/>
          </a:xfrm>
          <a:prstGeom prst="rect">
            <a:avLst/>
          </a:prstGeom>
        </p:spPr>
      </p:pic>
      <p:pic>
        <p:nvPicPr>
          <p:cNvPr id="12" name="Imagen 11" descr="A group of students with their teacher in the classroom">
            <a:extLst>
              <a:ext uri="{FF2B5EF4-FFF2-40B4-BE49-F238E27FC236}">
                <a16:creationId xmlns:a16="http://schemas.microsoft.com/office/drawing/2014/main" id="{55F4027A-802F-4140-8A0B-EF94A7B3AF0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48244" y="2657513"/>
            <a:ext cx="3856892" cy="2169502"/>
          </a:xfrm>
          <a:prstGeom prst="rect">
            <a:avLst/>
          </a:prstGeom>
        </p:spPr>
      </p:pic>
      <p:pic>
        <p:nvPicPr>
          <p:cNvPr id="14" name="Imagen 13" descr="An adolescent student smiling">
            <a:extLst>
              <a:ext uri="{FF2B5EF4-FFF2-40B4-BE49-F238E27FC236}">
                <a16:creationId xmlns:a16="http://schemas.microsoft.com/office/drawing/2014/main" id="{C89B5CDF-FB76-48BF-9A42-8941E97ED7D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7500" y="3610344"/>
            <a:ext cx="3181040" cy="2120693"/>
          </a:xfrm>
          <a:prstGeom prst="rect">
            <a:avLst/>
          </a:prstGeom>
        </p:spPr>
      </p:pic>
      <p:pic>
        <p:nvPicPr>
          <p:cNvPr id="16" name="Imagen 15" descr="Three students smiling to the camera">
            <a:extLst>
              <a:ext uri="{FF2B5EF4-FFF2-40B4-BE49-F238E27FC236}">
                <a16:creationId xmlns:a16="http://schemas.microsoft.com/office/drawing/2014/main" id="{DA5FC521-67AF-4B7E-87A6-4401E35D4A7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53647" y="4487675"/>
            <a:ext cx="2746042" cy="2059532"/>
          </a:xfrm>
          <a:prstGeom prst="rect">
            <a:avLst/>
          </a:prstGeom>
        </p:spPr>
      </p:pic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3486FE-45C2-3C89-C954-3B3AC63FE8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r>
              <a:rPr lang="en-US" dirty="0"/>
              <a:t>#ZeroCon24</a:t>
            </a:r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434FAB-DF78-BB7C-E7DD-18ED148378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5A9E4-2CE9-4E32-BE85-7C32F0F78A6D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562361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44B858-7758-0A52-B774-34A6669B74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</a:t>
            </a:r>
            <a:r>
              <a:rPr lang="en-US" i="1" dirty="0"/>
              <a:t>inverse inclusion</a:t>
            </a:r>
            <a:r>
              <a:rPr lang="en-US" dirty="0"/>
              <a:t>?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EBED0F-B7D1-D1EC-C777-64C4019550C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1"/>
            <a:r>
              <a:rPr lang="en-US" sz="2800" dirty="0"/>
              <a:t>Inclusive education service delivery model</a:t>
            </a:r>
          </a:p>
          <a:p>
            <a:pPr lvl="1"/>
            <a:r>
              <a:rPr lang="en-US" sz="2800" dirty="0"/>
              <a:t>How did all begin?</a:t>
            </a:r>
          </a:p>
          <a:p>
            <a:pPr lvl="1"/>
            <a:endParaRPr lang="en-US" sz="2800" dirty="0"/>
          </a:p>
          <a:p>
            <a:pPr lvl="1"/>
            <a:endParaRPr lang="en-US" sz="2800" dirty="0"/>
          </a:p>
          <a:p>
            <a:pPr lvl="1"/>
            <a:endParaRPr lang="en-US" sz="2800" dirty="0"/>
          </a:p>
          <a:p>
            <a:pPr marL="457200" lvl="1" indent="0">
              <a:buNone/>
            </a:pPr>
            <a:endParaRPr lang="en-US" sz="2800" dirty="0"/>
          </a:p>
        </p:txBody>
      </p:sp>
      <p:pic>
        <p:nvPicPr>
          <p:cNvPr id="4" name="Imagen 3" descr="Old photo of a little girl and her teacher">
            <a:extLst>
              <a:ext uri="{FF2B5EF4-FFF2-40B4-BE49-F238E27FC236}">
                <a16:creationId xmlns:a16="http://schemas.microsoft.com/office/drawing/2014/main" id="{8A1F3F82-145B-47A3-BFAD-37EDBDDF0BB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46741" y="1251151"/>
            <a:ext cx="3094985" cy="2113432"/>
          </a:xfrm>
          <a:prstGeom prst="rect">
            <a:avLst/>
          </a:prstGeom>
        </p:spPr>
      </p:pic>
      <p:pic>
        <p:nvPicPr>
          <p:cNvPr id="8" name="Imagen 7" descr="Students and teacher in a classroom&#10;">
            <a:extLst>
              <a:ext uri="{FF2B5EF4-FFF2-40B4-BE49-F238E27FC236}">
                <a16:creationId xmlns:a16="http://schemas.microsoft.com/office/drawing/2014/main" id="{A70C94D6-1347-4A3B-8BCF-5C64A2F5843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6046" y="2983321"/>
            <a:ext cx="4875495" cy="3250329"/>
          </a:xfrm>
          <a:prstGeom prst="rect">
            <a:avLst/>
          </a:prstGeom>
        </p:spPr>
      </p:pic>
      <p:pic>
        <p:nvPicPr>
          <p:cNvPr id="9" name="Imagen 8" descr="Happy little children enjoying some chef's activity at the school">
            <a:extLst>
              <a:ext uri="{FF2B5EF4-FFF2-40B4-BE49-F238E27FC236}">
                <a16:creationId xmlns:a16="http://schemas.microsoft.com/office/drawing/2014/main" id="{4974C60D-C5BF-4086-B3F6-7D5AC05F831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0810" y="3490451"/>
            <a:ext cx="4114799" cy="2743199"/>
          </a:xfrm>
          <a:prstGeom prst="rect">
            <a:avLst/>
          </a:prstGeom>
        </p:spPr>
      </p:pic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3486FE-45C2-3C89-C954-3B3AC63FE8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r>
              <a:rPr lang="en-US" dirty="0"/>
              <a:t>#ZeroCon24</a:t>
            </a:r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434FAB-DF78-BB7C-E7DD-18ED148378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5A9E4-2CE9-4E32-BE85-7C32F0F78A6D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514997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F9B9A99-E637-49AE-9561-4EC33E9362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Signing communities</a:t>
            </a:r>
            <a:endParaRPr lang="es-CO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B942087-4F68-415A-AD8E-5839DFB17BC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MX" dirty="0"/>
              <a:t>Who </a:t>
            </a:r>
            <a:r>
              <a:rPr lang="es-MX" dirty="0" err="1"/>
              <a:t>makes</a:t>
            </a:r>
            <a:r>
              <a:rPr lang="es-MX" dirty="0"/>
              <a:t> </a:t>
            </a:r>
            <a:r>
              <a:rPr lang="es-MX" dirty="0" err="1"/>
              <a:t>it</a:t>
            </a:r>
            <a:r>
              <a:rPr lang="es-MX" dirty="0"/>
              <a:t> up?</a:t>
            </a:r>
          </a:p>
          <a:p>
            <a:r>
              <a:rPr lang="en-US" dirty="0"/>
              <a:t>What connects them?</a:t>
            </a:r>
            <a:endParaRPr lang="es-MX" dirty="0"/>
          </a:p>
          <a:p>
            <a:r>
              <a:rPr lang="es-MX" dirty="0" err="1"/>
              <a:t>Actions</a:t>
            </a:r>
            <a:r>
              <a:rPr lang="es-MX" dirty="0"/>
              <a:t> and </a:t>
            </a:r>
            <a:r>
              <a:rPr lang="es-MX" dirty="0" err="1"/>
              <a:t>tools</a:t>
            </a:r>
            <a:r>
              <a:rPr lang="es-MX" dirty="0"/>
              <a:t> </a:t>
            </a:r>
            <a:r>
              <a:rPr lang="es-MX" dirty="0" err="1"/>
              <a:t>to</a:t>
            </a:r>
            <a:r>
              <a:rPr lang="es-MX" dirty="0"/>
              <a:t> </a:t>
            </a:r>
            <a:r>
              <a:rPr lang="es-MX" dirty="0" err="1"/>
              <a:t>foster</a:t>
            </a:r>
            <a:r>
              <a:rPr lang="es-MX" dirty="0"/>
              <a:t> </a:t>
            </a:r>
            <a:r>
              <a:rPr lang="es-MX" dirty="0" err="1"/>
              <a:t>communities</a:t>
            </a:r>
            <a:endParaRPr lang="es-CO" dirty="0"/>
          </a:p>
        </p:txBody>
      </p:sp>
      <p:pic>
        <p:nvPicPr>
          <p:cNvPr id="11" name="Imagen 10" descr="A student and her teacher in class">
            <a:extLst>
              <a:ext uri="{FF2B5EF4-FFF2-40B4-BE49-F238E27FC236}">
                <a16:creationId xmlns:a16="http://schemas.microsoft.com/office/drawing/2014/main" id="{36F723AA-AD0A-41A1-B98F-66782AAAEB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85548" y="1027906"/>
            <a:ext cx="3247498" cy="2164999"/>
          </a:xfrm>
          <a:prstGeom prst="rect">
            <a:avLst/>
          </a:prstGeom>
        </p:spPr>
      </p:pic>
      <p:pic>
        <p:nvPicPr>
          <p:cNvPr id="13" name="Imagen 12" descr="Little child learning">
            <a:extLst>
              <a:ext uri="{FF2B5EF4-FFF2-40B4-BE49-F238E27FC236}">
                <a16:creationId xmlns:a16="http://schemas.microsoft.com/office/drawing/2014/main" id="{9C3CE545-8064-4145-97C9-1F0CFFF931A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4277" y="3591695"/>
            <a:ext cx="3695700" cy="2463800"/>
          </a:xfrm>
          <a:prstGeom prst="rect">
            <a:avLst/>
          </a:prstGeom>
        </p:spPr>
      </p:pic>
      <p:pic>
        <p:nvPicPr>
          <p:cNvPr id="10" name="Imagen 9" descr="Two students in a sign language conversation">
            <a:extLst>
              <a:ext uri="{FF2B5EF4-FFF2-40B4-BE49-F238E27FC236}">
                <a16:creationId xmlns:a16="http://schemas.microsoft.com/office/drawing/2014/main" id="{672BB6C9-E862-4D83-B49A-1CBA5355F0C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26054" y="3451574"/>
            <a:ext cx="4906992" cy="2744042"/>
          </a:xfrm>
          <a:prstGeom prst="rect">
            <a:avLst/>
          </a:prstGeom>
        </p:spPr>
      </p:pic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44B3B1ED-4E80-4554-BA27-B02A3BF9B5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#ZeroCon23</a:t>
            </a:r>
            <a:endParaRPr lang="en-GB" dirty="0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EDDFD859-7B6C-4F8B-BAB5-21CAD5DA42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5A9E4-2CE9-4E32-BE85-7C32F0F78A6D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555504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E32534-CEDC-F7A2-7E97-550D24076E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1325563"/>
            <a:ext cx="10515600" cy="1325563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GB" dirty="0"/>
              <a:t>Fundación ICAL's logo</a:t>
            </a:r>
          </a:p>
        </p:txBody>
      </p:sp>
      <p:pic>
        <p:nvPicPr>
          <p:cNvPr id="11" name="Imagen 10" descr="Fundación ICAL's logo">
            <a:extLst>
              <a:ext uri="{FF2B5EF4-FFF2-40B4-BE49-F238E27FC236}">
                <a16:creationId xmlns:a16="http://schemas.microsoft.com/office/drawing/2014/main" id="{8C21A50C-75A7-4C83-9562-0FEFB0F7595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58707" y="1306368"/>
            <a:ext cx="7674585" cy="4245264"/>
          </a:xfrm>
          <a:prstGeom prst="rect">
            <a:avLst/>
          </a:prstGeom>
        </p:spPr>
      </p:pic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44B3B1ED-4E80-4554-BA27-B02A3BF9B5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#ZeroCon23</a:t>
            </a:r>
            <a:endParaRPr lang="en-GB" dirty="0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EDDFD859-7B6C-4F8B-BAB5-21CAD5DA42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5A9E4-2CE9-4E32-BE85-7C32F0F78A6D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7030299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225</Words>
  <Application>Microsoft Office PowerPoint</Application>
  <PresentationFormat>Widescreen</PresentationFormat>
  <Paragraphs>48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Calibri Light</vt:lpstr>
      <vt:lpstr>Office Theme</vt:lpstr>
      <vt:lpstr>Sign language in an inverse inclusion educational environment</vt:lpstr>
      <vt:lpstr>Fundación ICAL - Colombia</vt:lpstr>
      <vt:lpstr>What is inverse inclusion?</vt:lpstr>
      <vt:lpstr>Signing communities</vt:lpstr>
      <vt:lpstr>Fundación ICAL's logo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Katerina Stanton Balazs</dc:creator>
  <cp:lastModifiedBy>Małgorzata Grobelna</cp:lastModifiedBy>
  <cp:revision>29</cp:revision>
  <dcterms:created xsi:type="dcterms:W3CDTF">2022-12-05T13:52:15Z</dcterms:created>
  <dcterms:modified xsi:type="dcterms:W3CDTF">2024-02-02T12:36:54Z</dcterms:modified>
</cp:coreProperties>
</file>