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8" r:id="rId2"/>
    <p:sldId id="259" r:id="rId3"/>
    <p:sldId id="260" r:id="rId4"/>
    <p:sldId id="261" r:id="rId5"/>
    <p:sldId id="262" r:id="rId6"/>
    <p:sldId id="263" r:id="rId7"/>
    <p:sldId id="269" r:id="rId8"/>
    <p:sldId id="264" r:id="rId9"/>
    <p:sldId id="265" r:id="rId10"/>
    <p:sldId id="266" r:id="rId11"/>
    <p:sldId id="268"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670" autoAdjust="0"/>
    <p:restoredTop sz="67684" autoAdjust="0"/>
  </p:normalViewPr>
  <p:slideViewPr>
    <p:cSldViewPr snapToGrid="0">
      <p:cViewPr varScale="1">
        <p:scale>
          <a:sx n="43" d="100"/>
          <a:sy n="43" d="100"/>
        </p:scale>
        <p:origin x="148" y="36"/>
      </p:cViewPr>
      <p:guideLst/>
    </p:cSldViewPr>
  </p:slid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12/02/2024</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12/02/2024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a:t>
            </a:r>
            <a:r>
              <a:rPr lang="en-US" baseline="0" dirty="0"/>
              <a:t> Empower;</a:t>
            </a:r>
            <a:r>
              <a:rPr lang="en-US" dirty="0"/>
              <a:t> </a:t>
            </a:r>
            <a:r>
              <a:rPr lang="en-US" dirty="0" err="1"/>
              <a:t>Marvella</a:t>
            </a:r>
            <a:r>
              <a:rPr lang="en-US" dirty="0"/>
              <a:t>, </a:t>
            </a:r>
            <a:r>
              <a:rPr lang="en-US" dirty="0" err="1"/>
              <a:t>Odili</a:t>
            </a:r>
            <a:r>
              <a:rPr lang="en-US" dirty="0"/>
              <a:t>; Save</a:t>
            </a:r>
            <a:r>
              <a:rPr lang="en-US" baseline="0" dirty="0"/>
              <a:t> Our Needy </a:t>
            </a:r>
            <a:r>
              <a:rPr lang="en-US" dirty="0" err="1"/>
              <a:t>Organisation</a:t>
            </a:r>
            <a:r>
              <a:rPr lang="en-US" dirty="0"/>
              <a:t>, Nigeria, Focus</a:t>
            </a:r>
            <a:r>
              <a:rPr lang="en-US" baseline="0" dirty="0"/>
              <a:t> on Sub-Saharan Africa: Comprehensive Teaching Frameworks</a:t>
            </a:r>
            <a:endParaRPr lang="en-US" dirty="0"/>
          </a:p>
          <a:p>
            <a:r>
              <a:rPr lang="en-US" dirty="0"/>
              <a:t>#ZeroCon24</a:t>
            </a:r>
          </a:p>
          <a:p>
            <a:r>
              <a:rPr lang="en-US" dirty="0"/>
              <a:t>February</a:t>
            </a:r>
            <a:r>
              <a:rPr lang="en-US" baseline="0" dirty="0"/>
              <a:t> 21</a:t>
            </a:r>
            <a:r>
              <a:rPr lang="en-US" baseline="30000" dirty="0"/>
              <a:t>st</a:t>
            </a:r>
            <a:r>
              <a:rPr lang="en-US" baseline="0" dirty="0"/>
              <a:t> 2024: 2.40pm-4.00pm</a:t>
            </a:r>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does not end after donor</a:t>
            </a:r>
            <a:r>
              <a:rPr lang="en-US" baseline="0" dirty="0"/>
              <a:t> phase. Community involvement in the project leads to continuity. Participants also become Champions who drive change in their communities.</a:t>
            </a:r>
          </a:p>
          <a:p>
            <a:r>
              <a:rPr lang="en-US" baseline="0" dirty="0"/>
              <a:t>Image is of 3 marginalized girls wearing their Project branded t-shirts with inscription “African Girls Can Code Too” after training.</a:t>
            </a:r>
            <a:endParaRPr lang="en-US" dirty="0"/>
          </a:p>
        </p:txBody>
      </p:sp>
      <p:sp>
        <p:nvSpPr>
          <p:cNvPr id="4" name="Slide Number Placeholder 3"/>
          <p:cNvSpPr>
            <a:spLocks noGrp="1"/>
          </p:cNvSpPr>
          <p:nvPr>
            <p:ph type="sldNum" sz="quarter" idx="10"/>
          </p:nvPr>
        </p:nvSpPr>
        <p:spPr/>
        <p:txBody>
          <a:bodyPr/>
          <a:lstStyle/>
          <a:p>
            <a:fld id="{7A8881E3-068B-48DF-8881-A991B8AEA704}" type="slidenum">
              <a:rPr lang="en-GB" smtClean="0"/>
              <a:t>11</a:t>
            </a:fld>
            <a:endParaRPr lang="en-GB"/>
          </a:p>
        </p:txBody>
      </p:sp>
    </p:spTree>
    <p:extLst>
      <p:ext uri="{BB962C8B-B14F-4D97-AF65-F5344CB8AC3E}">
        <p14:creationId xmlns:p14="http://schemas.microsoft.com/office/powerpoint/2010/main" val="3031994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are a dedicated and committed team who always put in our best to achieve success in all projects implemented.</a:t>
            </a:r>
          </a:p>
          <a:p>
            <a:r>
              <a:rPr lang="en-US" baseline="0" dirty="0"/>
              <a:t>Image is of </a:t>
            </a:r>
            <a:r>
              <a:rPr lang="en-US" baseline="0" dirty="0" err="1"/>
              <a:t>Marvella</a:t>
            </a:r>
            <a:r>
              <a:rPr lang="en-US" baseline="0" dirty="0"/>
              <a:t> </a:t>
            </a:r>
            <a:r>
              <a:rPr lang="en-US" baseline="0" dirty="0" err="1"/>
              <a:t>Odili</a:t>
            </a:r>
            <a:r>
              <a:rPr lang="en-US" baseline="0" dirty="0"/>
              <a:t>, Founder/CEO, Save Our Needy </a:t>
            </a:r>
            <a:r>
              <a:rPr lang="en-US" baseline="0" dirty="0" err="1"/>
              <a:t>Organisation</a:t>
            </a:r>
            <a:r>
              <a:rPr lang="en-US" baseline="0" dirty="0"/>
              <a:t>.</a:t>
            </a:r>
            <a:endParaRPr lang="en-US" dirty="0"/>
          </a:p>
        </p:txBody>
      </p:sp>
      <p:sp>
        <p:nvSpPr>
          <p:cNvPr id="4" name="Slide Number Placeholder 3"/>
          <p:cNvSpPr>
            <a:spLocks noGrp="1"/>
          </p:cNvSpPr>
          <p:nvPr>
            <p:ph type="sldNum" sz="quarter" idx="10"/>
          </p:nvPr>
        </p:nvSpPr>
        <p:spPr/>
        <p:txBody>
          <a:bodyPr/>
          <a:lstStyle/>
          <a:p>
            <a:fld id="{7A8881E3-068B-48DF-8881-A991B8AEA704}" type="slidenum">
              <a:rPr lang="en-GB" smtClean="0"/>
              <a:t>12</a:t>
            </a:fld>
            <a:endParaRPr lang="en-GB"/>
          </a:p>
        </p:txBody>
      </p:sp>
    </p:spTree>
    <p:extLst>
      <p:ext uri="{BB962C8B-B14F-4D97-AF65-F5344CB8AC3E}">
        <p14:creationId xmlns:p14="http://schemas.microsoft.com/office/powerpoint/2010/main" val="1420664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of Save Our Needy </a:t>
            </a:r>
            <a:r>
              <a:rPr lang="en-US" dirty="0" err="1"/>
              <a:t>Organisation</a:t>
            </a:r>
            <a:r>
              <a:rPr lang="en-US" dirty="0"/>
              <a:t> and Project Empower.</a:t>
            </a:r>
          </a:p>
          <a:p>
            <a:r>
              <a:rPr lang="en-US" dirty="0"/>
              <a:t>Image</a:t>
            </a:r>
            <a:r>
              <a:rPr lang="en-US" baseline="0" dirty="0"/>
              <a:t> is of Save Our Needy </a:t>
            </a:r>
            <a:r>
              <a:rPr lang="en-US" baseline="0" dirty="0" err="1"/>
              <a:t>Organisation</a:t>
            </a:r>
            <a:r>
              <a:rPr lang="en-US" baseline="0" dirty="0"/>
              <a:t> logo.</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260333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Nigeria, women</a:t>
            </a:r>
            <a:r>
              <a:rPr lang="en-US" baseline="0" dirty="0"/>
              <a:t> and girls with disabilities face a lot of challenges including lack of access to technology.</a:t>
            </a:r>
          </a:p>
          <a:p>
            <a:r>
              <a:rPr lang="en-US" baseline="0" dirty="0"/>
              <a:t>Image is of women with their male trainer at a Save Our Needy Organization digital skills training session.</a:t>
            </a:r>
          </a:p>
          <a:p>
            <a:endParaRPr lang="en-US" dirty="0"/>
          </a:p>
        </p:txBody>
      </p:sp>
      <p:sp>
        <p:nvSpPr>
          <p:cNvPr id="4" name="Slide Number Placeholder 3"/>
          <p:cNvSpPr>
            <a:spLocks noGrp="1"/>
          </p:cNvSpPr>
          <p:nvPr>
            <p:ph type="sldNum" sz="quarter" idx="10"/>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2009332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and girls with disabilities in Nigeria do</a:t>
            </a:r>
            <a:r>
              <a:rPr lang="en-US" baseline="0" dirty="0"/>
              <a:t> not have the support they need.</a:t>
            </a:r>
          </a:p>
          <a:p>
            <a:r>
              <a:rPr lang="en-US" baseline="0" dirty="0"/>
              <a:t>Image is of marginalized girls at a training session organized by Save Our Needy </a:t>
            </a:r>
            <a:r>
              <a:rPr lang="en-US" baseline="0" dirty="0" err="1"/>
              <a:t>Organisation</a:t>
            </a:r>
            <a:r>
              <a:rPr lang="en-US" baseline="0" dirty="0"/>
              <a:t> taking lessons from their female trainer.</a:t>
            </a:r>
            <a:endParaRPr lang="en-US" dirty="0"/>
          </a:p>
        </p:txBody>
      </p:sp>
      <p:sp>
        <p:nvSpPr>
          <p:cNvPr id="4" name="Slide Number Placeholder 3"/>
          <p:cNvSpPr>
            <a:spLocks noGrp="1"/>
          </p:cNvSpPr>
          <p:nvPr>
            <p:ph type="sldNum" sz="quarter" idx="10"/>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2322019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adopted a number of solutions to help marginalized women and girls overcome their challenges and live better lives.</a:t>
            </a:r>
          </a:p>
          <a:p>
            <a:r>
              <a:rPr lang="en-US" dirty="0"/>
              <a:t>Image is</a:t>
            </a:r>
            <a:r>
              <a:rPr lang="en-US" baseline="0" dirty="0"/>
              <a:t> of a marginalized girl in training class who stood up to answer a question.</a:t>
            </a:r>
            <a:endParaRPr lang="en-US" dirty="0"/>
          </a:p>
        </p:txBody>
      </p:sp>
      <p:sp>
        <p:nvSpPr>
          <p:cNvPr id="4" name="Slide Number Placeholder 3"/>
          <p:cNvSpPr>
            <a:spLocks noGrp="1"/>
          </p:cNvSpPr>
          <p:nvPr>
            <p:ph type="sldNum" sz="quarter" idx="10"/>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3580911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focuses</a:t>
            </a:r>
            <a:r>
              <a:rPr lang="en-US" baseline="0" dirty="0"/>
              <a:t> both on building skills for sustainable income and building leadership skills of marginalized women and girls through training and support.</a:t>
            </a:r>
          </a:p>
          <a:p>
            <a:r>
              <a:rPr lang="en-US" baseline="0" dirty="0"/>
              <a:t>Image is of a marginalized woman with physical disability speaking at a community engagement in a rural area organized by Save Our Needy </a:t>
            </a:r>
            <a:r>
              <a:rPr lang="en-US" baseline="0" dirty="0" err="1"/>
              <a:t>Organisation</a:t>
            </a:r>
            <a:r>
              <a:rPr lang="en-US" baseline="0" dirty="0"/>
              <a:t>.</a:t>
            </a:r>
            <a:endParaRPr lang="en-US" dirty="0"/>
          </a:p>
        </p:txBody>
      </p:sp>
      <p:sp>
        <p:nvSpPr>
          <p:cNvPr id="4" name="Slide Number Placeholder 3"/>
          <p:cNvSpPr>
            <a:spLocks noGrp="1"/>
          </p:cNvSpPr>
          <p:nvPr>
            <p:ph type="sldNum" sz="quarter" idx="10"/>
          </p:nvPr>
        </p:nvSpPr>
        <p:spPr/>
        <p:txBody>
          <a:bodyPr/>
          <a:lstStyle/>
          <a:p>
            <a:fld id="{7A8881E3-068B-48DF-8881-A991B8AEA704}" type="slidenum">
              <a:rPr lang="en-GB" smtClean="0"/>
              <a:t>6</a:t>
            </a:fld>
            <a:endParaRPr lang="en-GB"/>
          </a:p>
        </p:txBody>
      </p:sp>
    </p:spTree>
    <p:extLst>
      <p:ext uri="{BB962C8B-B14F-4D97-AF65-F5344CB8AC3E}">
        <p14:creationId xmlns:p14="http://schemas.microsoft.com/office/powerpoint/2010/main" val="3722577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6,000 marginalized</a:t>
            </a:r>
            <a:r>
              <a:rPr lang="en-US" baseline="0" dirty="0"/>
              <a:t> women and girls have gained skills and support from this project so far.</a:t>
            </a:r>
          </a:p>
          <a:p>
            <a:r>
              <a:rPr lang="en-US" baseline="0" dirty="0"/>
              <a:t>Image is of marginalized women at a digital skills training session.</a:t>
            </a:r>
            <a:endParaRPr lang="en-US" dirty="0"/>
          </a:p>
        </p:txBody>
      </p:sp>
      <p:sp>
        <p:nvSpPr>
          <p:cNvPr id="4" name="Slide Number Placeholder 3"/>
          <p:cNvSpPr>
            <a:spLocks noGrp="1"/>
          </p:cNvSpPr>
          <p:nvPr>
            <p:ph type="sldNum" sz="quarter" idx="10"/>
          </p:nvPr>
        </p:nvSpPr>
        <p:spPr/>
        <p:txBody>
          <a:bodyPr/>
          <a:lstStyle/>
          <a:p>
            <a:fld id="{7A8881E3-068B-48DF-8881-A991B8AEA704}" type="slidenum">
              <a:rPr lang="en-GB" smtClean="0"/>
              <a:t>7</a:t>
            </a:fld>
            <a:endParaRPr lang="en-GB"/>
          </a:p>
        </p:txBody>
      </p:sp>
    </p:spTree>
    <p:extLst>
      <p:ext uri="{BB962C8B-B14F-4D97-AF65-F5344CB8AC3E}">
        <p14:creationId xmlns:p14="http://schemas.microsoft.com/office/powerpoint/2010/main" val="1235309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Fumbi</a:t>
            </a:r>
            <a:r>
              <a:rPr lang="en-US" dirty="0"/>
              <a:t>, a marginalized woman overcame all challenges to finally become a self-sufficient woman</a:t>
            </a:r>
            <a:r>
              <a:rPr lang="en-US" baseline="0" dirty="0"/>
              <a:t> with high self-esteem.</a:t>
            </a:r>
          </a:p>
          <a:p>
            <a:r>
              <a:rPr lang="en-US" baseline="0" dirty="0"/>
              <a:t>Image is of marginalized woman, </a:t>
            </a:r>
            <a:r>
              <a:rPr lang="en-US" baseline="0" dirty="0" err="1"/>
              <a:t>Fumbi</a:t>
            </a:r>
            <a:r>
              <a:rPr lang="en-US" baseline="0" dirty="0"/>
              <a:t>.</a:t>
            </a:r>
            <a:endParaRPr lang="en-US" dirty="0"/>
          </a:p>
        </p:txBody>
      </p:sp>
      <p:sp>
        <p:nvSpPr>
          <p:cNvPr id="4" name="Slide Number Placeholder 3"/>
          <p:cNvSpPr>
            <a:spLocks noGrp="1"/>
          </p:cNvSpPr>
          <p:nvPr>
            <p:ph type="sldNum" sz="quarter" idx="10"/>
          </p:nvPr>
        </p:nvSpPr>
        <p:spPr/>
        <p:txBody>
          <a:bodyPr/>
          <a:lstStyle/>
          <a:p>
            <a:fld id="{7A8881E3-068B-48DF-8881-A991B8AEA704}" type="slidenum">
              <a:rPr lang="en-GB" smtClean="0"/>
              <a:t>8</a:t>
            </a:fld>
            <a:endParaRPr lang="en-GB"/>
          </a:p>
        </p:txBody>
      </p:sp>
    </p:spTree>
    <p:extLst>
      <p:ext uri="{BB962C8B-B14F-4D97-AF65-F5344CB8AC3E}">
        <p14:creationId xmlns:p14="http://schemas.microsoft.com/office/powerpoint/2010/main" val="907748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main source</a:t>
            </a:r>
            <a:r>
              <a:rPr lang="en-US" baseline="0" dirty="0"/>
              <a:t> of funding is from grants. Other sources of funding are donations and income-generating activities.</a:t>
            </a:r>
          </a:p>
          <a:p>
            <a:r>
              <a:rPr lang="en-US" baseline="0" dirty="0"/>
              <a:t>Image is of women after completion of training wearing the “I AM AN EMPOWERED WOMAN” T-shirt. </a:t>
            </a:r>
            <a:r>
              <a:rPr lang="en-US" baseline="0" dirty="0" err="1"/>
              <a:t>Marvella</a:t>
            </a:r>
            <a:r>
              <a:rPr lang="en-US" baseline="0" dirty="0"/>
              <a:t> </a:t>
            </a:r>
            <a:r>
              <a:rPr lang="en-US" baseline="0" dirty="0" err="1"/>
              <a:t>Odili</a:t>
            </a:r>
            <a:r>
              <a:rPr lang="en-US" baseline="0" dirty="0"/>
              <a:t>, the Project leader is in the middle.</a:t>
            </a:r>
            <a:endParaRPr lang="en-US" dirty="0"/>
          </a:p>
        </p:txBody>
      </p:sp>
      <p:sp>
        <p:nvSpPr>
          <p:cNvPr id="4" name="Slide Number Placeholder 3"/>
          <p:cNvSpPr>
            <a:spLocks noGrp="1"/>
          </p:cNvSpPr>
          <p:nvPr>
            <p:ph type="sldNum" sz="quarter" idx="10"/>
          </p:nvPr>
        </p:nvSpPr>
        <p:spPr/>
        <p:txBody>
          <a:bodyPr/>
          <a:lstStyle/>
          <a:p>
            <a:fld id="{7A8881E3-068B-48DF-8881-A991B8AEA704}" type="slidenum">
              <a:rPr lang="en-GB" smtClean="0"/>
              <a:t>10</a:t>
            </a:fld>
            <a:endParaRPr lang="en-GB"/>
          </a:p>
        </p:txBody>
      </p:sp>
    </p:spTree>
    <p:extLst>
      <p:ext uri="{BB962C8B-B14F-4D97-AF65-F5344CB8AC3E}">
        <p14:creationId xmlns:p14="http://schemas.microsoft.com/office/powerpoint/2010/main" val="3093297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9284A5B7-3009-3078-DA1C-A775027F1201}"/>
              </a:ext>
            </a:extLst>
          </p:cNvPr>
          <p:cNvSpPr>
            <a:spLocks noGrp="1"/>
          </p:cNvSpPr>
          <p:nvPr>
            <p:ph type="ftr" sz="quarter" idx="11"/>
          </p:nvPr>
        </p:nvSpPr>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3010922" cy="646331"/>
          </a:xfrm>
          <a:prstGeom prst="rect">
            <a:avLst/>
          </a:prstGeom>
          <a:noFill/>
        </p:spPr>
        <p:txBody>
          <a:bodyPr wrap="square">
            <a:spAutoFit/>
          </a:bodyPr>
          <a:lstStyle/>
          <a:p>
            <a:r>
              <a:rPr lang="en-US" sz="3600" b="1" dirty="0">
                <a:solidFill>
                  <a:srgbClr val="2B882E"/>
                </a:solidFill>
                <a:latin typeface="Arial" panose="020B0604020202020204" pitchFamily="34" charset="0"/>
                <a:cs typeface="Arial" panose="020B0604020202020204" pitchFamily="34" charset="0"/>
              </a:rPr>
              <a:t>#ZeroCon24</a:t>
            </a:r>
            <a:endParaRPr lang="en-GB" sz="3600" b="1"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12/02/2024</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12/02/2024</a:t>
            </a:fld>
            <a:endParaRPr lang="en-GB"/>
          </a:p>
        </p:txBody>
      </p:sp>
      <p:sp>
        <p:nvSpPr>
          <p:cNvPr id="5" name="Footer Placeholder 4">
            <a:extLst>
              <a:ext uri="{FF2B5EF4-FFF2-40B4-BE49-F238E27FC236}">
                <a16:creationId xmlns:a16="http://schemas.microsoft.com/office/drawing/2014/main" id="{DB28D991-9ADE-8892-D016-6590D6AF8F22}"/>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12/02/2024</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12/02/2024</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12/02/2024</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12/02/2024</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#ZeroCon23</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12/02/2024</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#ZeroCon23</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12/02/2024</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#ZeroCon23</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12/02/2024</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12/02/2024</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12/02/2024</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#ZeroCon23</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1524000" y="1122363"/>
            <a:ext cx="9144000" cy="1434024"/>
          </a:xfrm>
        </p:spPr>
        <p:txBody>
          <a:bodyPr/>
          <a:lstStyle/>
          <a:p>
            <a:r>
              <a:rPr lang="en-US" sz="7200" dirty="0"/>
              <a:t>Project Empower</a:t>
            </a:r>
            <a:endParaRPr lang="en-GB" dirty="0"/>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1524000" y="2556387"/>
            <a:ext cx="9144000" cy="2701413"/>
          </a:xfrm>
        </p:spPr>
        <p:txBody>
          <a:bodyPr>
            <a:normAutofit/>
          </a:bodyPr>
          <a:lstStyle/>
          <a:p>
            <a:r>
              <a:rPr lang="en-US" dirty="0" err="1"/>
              <a:t>Marvella</a:t>
            </a:r>
            <a:r>
              <a:rPr lang="en-US" dirty="0"/>
              <a:t> </a:t>
            </a:r>
            <a:r>
              <a:rPr lang="en-US" dirty="0" err="1"/>
              <a:t>Odili</a:t>
            </a:r>
            <a:endParaRPr lang="en-US" dirty="0"/>
          </a:p>
          <a:p>
            <a:r>
              <a:rPr lang="en-US" dirty="0"/>
              <a:t>Save Our Needy </a:t>
            </a:r>
            <a:r>
              <a:rPr lang="en-US" dirty="0" err="1"/>
              <a:t>Organisation</a:t>
            </a:r>
            <a:endParaRPr lang="en-US" dirty="0"/>
          </a:p>
          <a:p>
            <a:r>
              <a:rPr lang="en-US" dirty="0"/>
              <a:t>Nigeria</a:t>
            </a:r>
          </a:p>
          <a:p>
            <a:r>
              <a:rPr lang="en-US" dirty="0"/>
              <a:t>Focus on Sub-Saharan Africa: Comprehensive teaching frameworks</a:t>
            </a:r>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3623094" y="5692088"/>
            <a:ext cx="4813540" cy="664262"/>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sz="2400" b="1" dirty="0">
                <a:latin typeface="Arial"/>
              </a:rPr>
              <a:t>February 21</a:t>
            </a:r>
            <a:r>
              <a:rPr lang="en-US" sz="2400" b="1" baseline="30000" dirty="0">
                <a:latin typeface="Arial"/>
              </a:rPr>
              <a:t>st</a:t>
            </a:r>
            <a:r>
              <a:rPr lang="en-US" sz="2400" b="1" dirty="0">
                <a:latin typeface="Arial"/>
              </a:rPr>
              <a:t> 2024: 2.40pm-4.00pm</a:t>
            </a:r>
          </a:p>
        </p:txBody>
      </p:sp>
      <p:sp>
        <p:nvSpPr>
          <p:cNvPr id="6" name="Footer Placeholder 5">
            <a:extLst>
              <a:ext uri="{FF2B5EF4-FFF2-40B4-BE49-F238E27FC236}">
                <a16:creationId xmlns:a16="http://schemas.microsoft.com/office/drawing/2014/main" id="{EA6B4AAB-13CC-0101-7D17-6ABAF03583F8}"/>
              </a:ext>
            </a:extLst>
          </p:cNvPr>
          <p:cNvSpPr>
            <a:spLocks noGrp="1"/>
          </p:cNvSpPr>
          <p:nvPr>
            <p:ph type="ftr" sz="quarter" idx="11"/>
          </p:nvPr>
        </p:nvSpPr>
        <p:spPr/>
        <p:txBody>
          <a:bodyPr/>
          <a:lstStyle/>
          <a:p>
            <a:r>
              <a:rPr lang="en-US" dirty="0"/>
              <a:t>#ZeroCon24</a:t>
            </a:r>
            <a:endParaRPr lang="en-GB" dirty="0"/>
          </a:p>
        </p:txBody>
      </p:sp>
      <p:sp>
        <p:nvSpPr>
          <p:cNvPr id="7" name="Slide Number Placeholder 6">
            <a:extLst>
              <a:ext uri="{FF2B5EF4-FFF2-40B4-BE49-F238E27FC236}">
                <a16:creationId xmlns:a16="http://schemas.microsoft.com/office/drawing/2014/main" id="{59DF2F47-DE12-0075-6EDB-366148F7F176}"/>
              </a:ext>
            </a:extLst>
          </p:cNvPr>
          <p:cNvSpPr>
            <a:spLocks noGrp="1"/>
          </p:cNvSpPr>
          <p:nvPr>
            <p:ph type="sldNum" sz="quarter" idx="12"/>
          </p:nvPr>
        </p:nvSpPr>
        <p:spPr/>
        <p:txBody>
          <a:bodyPr/>
          <a:lstStyle/>
          <a:p>
            <a:fld id="{1195A9E4-2CE9-4E32-BE85-7C32F0F78A6D}" type="slidenum">
              <a:rPr lang="en-GB" smtClean="0"/>
              <a:t>1</a:t>
            </a:fld>
            <a:endParaRPr lang="en-GB"/>
          </a:p>
        </p:txBody>
      </p:sp>
    </p:spTree>
    <p:extLst>
      <p:ext uri="{BB962C8B-B14F-4D97-AF65-F5344CB8AC3E}">
        <p14:creationId xmlns:p14="http://schemas.microsoft.com/office/powerpoint/2010/main" val="5437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Finance</a:t>
            </a:r>
          </a:p>
        </p:txBody>
      </p:sp>
      <p:sp>
        <p:nvSpPr>
          <p:cNvPr id="3" name="Content Placeholder 2"/>
          <p:cNvSpPr>
            <a:spLocks noGrp="1"/>
          </p:cNvSpPr>
          <p:nvPr>
            <p:ph idx="1"/>
          </p:nvPr>
        </p:nvSpPr>
        <p:spPr>
          <a:xfrm>
            <a:off x="838200" y="1792517"/>
            <a:ext cx="10515600" cy="4928957"/>
          </a:xfrm>
        </p:spPr>
        <p:txBody>
          <a:bodyPr/>
          <a:lstStyle/>
          <a:p>
            <a:r>
              <a:rPr lang="en-US" sz="2400" dirty="0"/>
              <a:t>Grants – 70%</a:t>
            </a:r>
          </a:p>
          <a:p>
            <a:r>
              <a:rPr lang="en-US" sz="2400" dirty="0"/>
              <a:t>Donations – 15%</a:t>
            </a:r>
          </a:p>
          <a:p>
            <a:r>
              <a:rPr lang="en-US" sz="2400" dirty="0"/>
              <a:t>Income-generating activities – 15%</a:t>
            </a:r>
          </a:p>
          <a:p>
            <a:endParaRPr lang="en-US" dirty="0"/>
          </a:p>
        </p:txBody>
      </p:sp>
      <p:pic>
        <p:nvPicPr>
          <p:cNvPr id="6" name="Picture 5" descr="Image is of women after completion of training wearing the “I AM AN EMPOWERED WOMAN” T-shirt. Marvella Odili, the Project leader is in the middle.&#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3620" y="2463799"/>
            <a:ext cx="5680179" cy="3892550"/>
          </a:xfrm>
          <a:prstGeom prst="rect">
            <a:avLst/>
          </a:prstGeom>
        </p:spPr>
      </p:pic>
      <p:sp>
        <p:nvSpPr>
          <p:cNvPr id="4" name="Footer Placeholder 3"/>
          <p:cNvSpPr>
            <a:spLocks noGrp="1"/>
          </p:cNvSpPr>
          <p:nvPr>
            <p:ph type="ftr" sz="quarter" idx="11"/>
          </p:nvPr>
        </p:nvSpPr>
        <p:spPr/>
        <p:txBody>
          <a:bodyPr/>
          <a:lstStyle/>
          <a:p>
            <a:r>
              <a:rPr lang="en-US"/>
              <a:t>#ZeroCon23</a:t>
            </a:r>
            <a:endParaRPr lang="en-GB" dirty="0"/>
          </a:p>
        </p:txBody>
      </p:sp>
      <p:sp>
        <p:nvSpPr>
          <p:cNvPr id="5" name="Slide Number Placeholder 4"/>
          <p:cNvSpPr>
            <a:spLocks noGrp="1"/>
          </p:cNvSpPr>
          <p:nvPr>
            <p:ph type="sldNum" sz="quarter" idx="12"/>
          </p:nvPr>
        </p:nvSpPr>
        <p:spPr/>
        <p:txBody>
          <a:bodyPr/>
          <a:lstStyle/>
          <a:p>
            <a:fld id="{1195A9E4-2CE9-4E32-BE85-7C32F0F78A6D}" type="slidenum">
              <a:rPr lang="en-GB" smtClean="0"/>
              <a:t>10</a:t>
            </a:fld>
            <a:endParaRPr lang="en-GB"/>
          </a:p>
        </p:txBody>
      </p:sp>
    </p:spTree>
    <p:extLst>
      <p:ext uri="{BB962C8B-B14F-4D97-AF65-F5344CB8AC3E}">
        <p14:creationId xmlns:p14="http://schemas.microsoft.com/office/powerpoint/2010/main" val="3410161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Sustainability</a:t>
            </a:r>
          </a:p>
        </p:txBody>
      </p:sp>
      <p:sp>
        <p:nvSpPr>
          <p:cNvPr id="3" name="Content Placeholder 2"/>
          <p:cNvSpPr>
            <a:spLocks noGrp="1"/>
          </p:cNvSpPr>
          <p:nvPr>
            <p:ph idx="1"/>
          </p:nvPr>
        </p:nvSpPr>
        <p:spPr>
          <a:xfrm>
            <a:off x="838200" y="1792518"/>
            <a:ext cx="10515600" cy="5065482"/>
          </a:xfrm>
        </p:spPr>
        <p:txBody>
          <a:bodyPr/>
          <a:lstStyle/>
          <a:p>
            <a:r>
              <a:rPr lang="en-US" sz="2400" dirty="0"/>
              <a:t>The communities are actively involved in the project and are given ownership of the project. This leads to continuity of project.</a:t>
            </a:r>
          </a:p>
          <a:p>
            <a:r>
              <a:rPr lang="en-US" sz="2400" dirty="0"/>
              <a:t>Participants become Champions and agents of change who empower others in their communities. This results in a multiplier effect.</a:t>
            </a:r>
          </a:p>
          <a:p>
            <a:endParaRPr lang="en-US" dirty="0"/>
          </a:p>
          <a:p>
            <a:endParaRPr lang="en-US" dirty="0"/>
          </a:p>
        </p:txBody>
      </p:sp>
      <p:pic>
        <p:nvPicPr>
          <p:cNvPr id="6" name="Picture 5" descr="Image is of 3 marginalized girls wearing their Project branded t-shirts with inscription “African Girls Can Code Too” after training.&#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3542996"/>
            <a:ext cx="4419600" cy="3144769"/>
          </a:xfrm>
          <a:prstGeom prst="rect">
            <a:avLst/>
          </a:prstGeom>
        </p:spPr>
      </p:pic>
      <p:sp>
        <p:nvSpPr>
          <p:cNvPr id="4" name="Footer Placeholder 3"/>
          <p:cNvSpPr>
            <a:spLocks noGrp="1"/>
          </p:cNvSpPr>
          <p:nvPr>
            <p:ph type="ftr" sz="quarter" idx="11"/>
          </p:nvPr>
        </p:nvSpPr>
        <p:spPr/>
        <p:txBody>
          <a:bodyPr/>
          <a:lstStyle/>
          <a:p>
            <a:r>
              <a:rPr lang="en-US"/>
              <a:t>#ZeroCon23</a:t>
            </a:r>
            <a:endParaRPr lang="en-GB" dirty="0"/>
          </a:p>
        </p:txBody>
      </p:sp>
      <p:sp>
        <p:nvSpPr>
          <p:cNvPr id="5" name="Slide Number Placeholder 4"/>
          <p:cNvSpPr>
            <a:spLocks noGrp="1"/>
          </p:cNvSpPr>
          <p:nvPr>
            <p:ph type="sldNum" sz="quarter" idx="12"/>
          </p:nvPr>
        </p:nvSpPr>
        <p:spPr/>
        <p:txBody>
          <a:bodyPr/>
          <a:lstStyle/>
          <a:p>
            <a:fld id="{1195A9E4-2CE9-4E32-BE85-7C32F0F78A6D}" type="slidenum">
              <a:rPr lang="en-GB" smtClean="0"/>
              <a:t>11</a:t>
            </a:fld>
            <a:endParaRPr lang="en-GB"/>
          </a:p>
        </p:txBody>
      </p:sp>
    </p:spTree>
    <p:extLst>
      <p:ext uri="{BB962C8B-B14F-4D97-AF65-F5344CB8AC3E}">
        <p14:creationId xmlns:p14="http://schemas.microsoft.com/office/powerpoint/2010/main" val="2163745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Team</a:t>
            </a:r>
          </a:p>
        </p:txBody>
      </p:sp>
      <p:sp>
        <p:nvSpPr>
          <p:cNvPr id="3" name="Content Placeholder 2"/>
          <p:cNvSpPr>
            <a:spLocks noGrp="1"/>
          </p:cNvSpPr>
          <p:nvPr>
            <p:ph idx="1"/>
          </p:nvPr>
        </p:nvSpPr>
        <p:spPr>
          <a:xfrm>
            <a:off x="571500" y="1792517"/>
            <a:ext cx="10782300" cy="4928957"/>
          </a:xfrm>
        </p:spPr>
        <p:txBody>
          <a:bodyPr/>
          <a:lstStyle/>
          <a:p>
            <a:r>
              <a:rPr lang="en-US" dirty="0"/>
              <a:t>The team consists of 4 dedicated and committed women and 1 man.</a:t>
            </a:r>
          </a:p>
          <a:p>
            <a:r>
              <a:rPr lang="en-US" dirty="0"/>
              <a:t>All team members have years of experience in the development sector in Africa.</a:t>
            </a:r>
          </a:p>
          <a:p>
            <a:r>
              <a:rPr lang="en-US" dirty="0" err="1"/>
              <a:t>Marvella</a:t>
            </a:r>
            <a:r>
              <a:rPr lang="en-US" dirty="0"/>
              <a:t> </a:t>
            </a:r>
            <a:r>
              <a:rPr lang="en-US" dirty="0" err="1"/>
              <a:t>Odili</a:t>
            </a:r>
            <a:r>
              <a:rPr lang="en-US" dirty="0"/>
              <a:t> is the Founder/CEO. She is also the Project Leader. She is a multiple award-winning social innovator, entrepreneur and humanitarian.</a:t>
            </a:r>
          </a:p>
          <a:p>
            <a:pPr marL="0" indent="0">
              <a:buNone/>
            </a:pPr>
            <a:endParaRPr lang="en-US" dirty="0"/>
          </a:p>
        </p:txBody>
      </p:sp>
      <p:sp>
        <p:nvSpPr>
          <p:cNvPr id="4" name="Footer Placeholder 3"/>
          <p:cNvSpPr>
            <a:spLocks noGrp="1"/>
          </p:cNvSpPr>
          <p:nvPr>
            <p:ph type="ftr" sz="quarter" idx="11"/>
          </p:nvPr>
        </p:nvSpPr>
        <p:spPr/>
        <p:txBody>
          <a:bodyPr/>
          <a:lstStyle/>
          <a:p>
            <a:r>
              <a:rPr lang="en-US"/>
              <a:t>#ZeroCon23</a:t>
            </a:r>
            <a:endParaRPr lang="en-GB" dirty="0"/>
          </a:p>
        </p:txBody>
      </p:sp>
      <p:sp>
        <p:nvSpPr>
          <p:cNvPr id="5" name="Slide Number Placeholder 4"/>
          <p:cNvSpPr>
            <a:spLocks noGrp="1"/>
          </p:cNvSpPr>
          <p:nvPr>
            <p:ph type="sldNum" sz="quarter" idx="12"/>
          </p:nvPr>
        </p:nvSpPr>
        <p:spPr/>
        <p:txBody>
          <a:bodyPr/>
          <a:lstStyle/>
          <a:p>
            <a:fld id="{1195A9E4-2CE9-4E32-BE85-7C32F0F78A6D}" type="slidenum">
              <a:rPr lang="en-GB" smtClean="0"/>
              <a:t>12</a:t>
            </a:fld>
            <a:endParaRPr lang="en-GB"/>
          </a:p>
        </p:txBody>
      </p:sp>
      <p:pic>
        <p:nvPicPr>
          <p:cNvPr id="6" name="Picture 5" descr="Image is of Marvella Odili, Founder/CEO, Save Our Needy Organisation.&#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6649" y="4000500"/>
            <a:ext cx="3863411" cy="2720974"/>
          </a:xfrm>
          <a:prstGeom prst="rect">
            <a:avLst/>
          </a:prstGeom>
        </p:spPr>
      </p:pic>
    </p:spTree>
    <p:extLst>
      <p:ext uri="{BB962C8B-B14F-4D97-AF65-F5344CB8AC3E}">
        <p14:creationId xmlns:p14="http://schemas.microsoft.com/office/powerpoint/2010/main" val="3738224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lstStyle/>
          <a:p>
            <a:r>
              <a:rPr lang="en-US" dirty="0"/>
              <a:t>Background Of Organization and Project</a:t>
            </a:r>
            <a:endParaRPr lang="en-GB" dirty="0"/>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838200" y="1792518"/>
            <a:ext cx="10929668" cy="4563832"/>
          </a:xfrm>
        </p:spPr>
        <p:txBody>
          <a:bodyPr>
            <a:normAutofit/>
          </a:bodyPr>
          <a:lstStyle/>
          <a:p>
            <a:r>
              <a:rPr lang="en-US" sz="2400" dirty="0"/>
              <a:t>Save Our Needy Organization is a non-governmental organization primarily focused on the empowerment of marginalized women, the promotion of girl-child education and the advancement of women’s and girls’ rights.</a:t>
            </a:r>
          </a:p>
          <a:p>
            <a:r>
              <a:rPr lang="en-US" sz="2400" dirty="0"/>
              <a:t>The organization is based in Nigeria but presently operates in Nigeria and Benin.</a:t>
            </a:r>
          </a:p>
          <a:p>
            <a:pPr lvl="1"/>
            <a:r>
              <a:rPr lang="en-US" dirty="0"/>
              <a:t>Save Our Needy </a:t>
            </a:r>
            <a:r>
              <a:rPr lang="en-US" dirty="0" err="1"/>
              <a:t>Organisation</a:t>
            </a:r>
            <a:r>
              <a:rPr lang="en-US" dirty="0"/>
              <a:t> has special consultative status with the UN Economic and Social Commission (ECOSOC) since 2017.</a:t>
            </a:r>
          </a:p>
          <a:p>
            <a:r>
              <a:rPr lang="en-US" sz="2400" dirty="0"/>
              <a:t>Project Empower is an inclusive and participatory project designed to empower and strengthen the capacity of marginalized women and girls with valuable knowledge, skills, resources and support using technology and innovative communication methods for sustainable income generation.  </a:t>
            </a:r>
            <a:endParaRPr lang="en-GB" sz="2400" dirty="0"/>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2</a:t>
            </a:fld>
            <a:endParaRPr lang="en-GB"/>
          </a:p>
        </p:txBody>
      </p:sp>
      <p:pic>
        <p:nvPicPr>
          <p:cNvPr id="7" name="Picture 6" descr="Image is of Save Our Needy Organisation logo.&#10;It is a blue globe with a crack in the middle where 2 people with a child stand and the name Save Our Needy">
            <a:extLs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9438" y="5072331"/>
            <a:ext cx="1862562" cy="1649143"/>
          </a:xfrm>
          <a:prstGeom prst="rect">
            <a:avLst/>
          </a:prstGeom>
        </p:spPr>
      </p:pic>
    </p:spTree>
    <p:extLst>
      <p:ext uri="{BB962C8B-B14F-4D97-AF65-F5344CB8AC3E}">
        <p14:creationId xmlns:p14="http://schemas.microsoft.com/office/powerpoint/2010/main" val="205623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This Project?</a:t>
            </a:r>
          </a:p>
        </p:txBody>
      </p:sp>
      <p:sp>
        <p:nvSpPr>
          <p:cNvPr id="3" name="Content Placeholder 2"/>
          <p:cNvSpPr>
            <a:spLocks noGrp="1"/>
          </p:cNvSpPr>
          <p:nvPr>
            <p:ph idx="1"/>
          </p:nvPr>
        </p:nvSpPr>
        <p:spPr>
          <a:xfrm>
            <a:off x="838200" y="1792517"/>
            <a:ext cx="10515600" cy="4928957"/>
          </a:xfrm>
        </p:spPr>
        <p:txBody>
          <a:bodyPr/>
          <a:lstStyle/>
          <a:p>
            <a:r>
              <a:rPr lang="en-US" sz="2400" dirty="0"/>
              <a:t>Millions of women and girls particularly with disabilities in Nigeria face stigmatization, discrimination, exploitation, violence and injustice.</a:t>
            </a:r>
          </a:p>
          <a:p>
            <a:r>
              <a:rPr lang="en-US" sz="2400" dirty="0"/>
              <a:t>They lack representation and have no voice.</a:t>
            </a:r>
          </a:p>
          <a:p>
            <a:r>
              <a:rPr lang="en-US" sz="2400" dirty="0"/>
              <a:t>They lack skills and access to technology for sustainable income.</a:t>
            </a:r>
          </a:p>
          <a:p>
            <a:endParaRPr lang="en-US" dirty="0"/>
          </a:p>
        </p:txBody>
      </p:sp>
      <p:sp>
        <p:nvSpPr>
          <p:cNvPr id="4" name="Footer Placeholder 3"/>
          <p:cNvSpPr>
            <a:spLocks noGrp="1"/>
          </p:cNvSpPr>
          <p:nvPr>
            <p:ph type="ftr" sz="quarter" idx="11"/>
          </p:nvPr>
        </p:nvSpPr>
        <p:spPr/>
        <p:txBody>
          <a:bodyPr/>
          <a:lstStyle/>
          <a:p>
            <a:r>
              <a:rPr lang="en-US"/>
              <a:t>#ZeroCon23</a:t>
            </a:r>
            <a:endParaRPr lang="en-GB" dirty="0"/>
          </a:p>
        </p:txBody>
      </p:sp>
      <p:sp>
        <p:nvSpPr>
          <p:cNvPr id="5" name="Slide Number Placeholder 4"/>
          <p:cNvSpPr>
            <a:spLocks noGrp="1"/>
          </p:cNvSpPr>
          <p:nvPr>
            <p:ph type="sldNum" sz="quarter" idx="12"/>
          </p:nvPr>
        </p:nvSpPr>
        <p:spPr/>
        <p:txBody>
          <a:bodyPr/>
          <a:lstStyle/>
          <a:p>
            <a:fld id="{1195A9E4-2CE9-4E32-BE85-7C32F0F78A6D}" type="slidenum">
              <a:rPr lang="en-GB" smtClean="0"/>
              <a:t>3</a:t>
            </a:fld>
            <a:endParaRPr lang="en-GB"/>
          </a:p>
        </p:txBody>
      </p:sp>
      <p:pic>
        <p:nvPicPr>
          <p:cNvPr id="6" name="Picture 5" descr="Image is ofa classrom with women with their male trainer at a Save Our Needy Organization digital skills training session.&#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2671" y="3709359"/>
            <a:ext cx="4520242" cy="2820300"/>
          </a:xfrm>
          <a:prstGeom prst="rect">
            <a:avLst/>
          </a:prstGeom>
        </p:spPr>
      </p:pic>
    </p:spTree>
    <p:extLst>
      <p:ext uri="{BB962C8B-B14F-4D97-AF65-F5344CB8AC3E}">
        <p14:creationId xmlns:p14="http://schemas.microsoft.com/office/powerpoint/2010/main" val="1207171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Challenges/Problems</a:t>
            </a:r>
          </a:p>
        </p:txBody>
      </p:sp>
      <p:sp>
        <p:nvSpPr>
          <p:cNvPr id="3" name="Content Placeholder 2"/>
          <p:cNvSpPr>
            <a:spLocks noGrp="1"/>
          </p:cNvSpPr>
          <p:nvPr>
            <p:ph idx="1"/>
          </p:nvPr>
        </p:nvSpPr>
        <p:spPr>
          <a:xfrm>
            <a:off x="603849" y="1792518"/>
            <a:ext cx="10749951" cy="4563832"/>
          </a:xfrm>
        </p:spPr>
        <p:txBody>
          <a:bodyPr/>
          <a:lstStyle/>
          <a:p>
            <a:r>
              <a:rPr lang="en-US" sz="2400" dirty="0"/>
              <a:t>Funding To Scale Project.</a:t>
            </a:r>
          </a:p>
          <a:p>
            <a:r>
              <a:rPr lang="en-US" sz="2400" dirty="0"/>
              <a:t>Negative attitudes towards disability.</a:t>
            </a:r>
          </a:p>
          <a:p>
            <a:r>
              <a:rPr lang="en-US" sz="2400" dirty="0"/>
              <a:t>Lack of support for women and girls with disabilities.</a:t>
            </a:r>
          </a:p>
          <a:p>
            <a:r>
              <a:rPr lang="en-US" sz="2400" dirty="0"/>
              <a:t>Mental disability not given enough attention as physical disability.</a:t>
            </a:r>
          </a:p>
          <a:p>
            <a:endParaRPr lang="en-US" dirty="0"/>
          </a:p>
        </p:txBody>
      </p:sp>
      <p:pic>
        <p:nvPicPr>
          <p:cNvPr id="6" name="Picture 5" descr="Image is of marginalized girls at a training session organized by Save Our Needy Organisation taking lessons from their female trainer.&#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7835" y="3674853"/>
            <a:ext cx="4745965" cy="2681497"/>
          </a:xfrm>
          <a:prstGeom prst="rect">
            <a:avLst/>
          </a:prstGeom>
        </p:spPr>
      </p:pic>
      <p:sp>
        <p:nvSpPr>
          <p:cNvPr id="4" name="Footer Placeholder 3"/>
          <p:cNvSpPr>
            <a:spLocks noGrp="1"/>
          </p:cNvSpPr>
          <p:nvPr>
            <p:ph type="ftr" sz="quarter" idx="11"/>
          </p:nvPr>
        </p:nvSpPr>
        <p:spPr/>
        <p:txBody>
          <a:bodyPr/>
          <a:lstStyle/>
          <a:p>
            <a:r>
              <a:rPr lang="en-US"/>
              <a:t>#ZeroCon23</a:t>
            </a:r>
            <a:endParaRPr lang="en-GB" dirty="0"/>
          </a:p>
        </p:txBody>
      </p:sp>
      <p:sp>
        <p:nvSpPr>
          <p:cNvPr id="5" name="Slide Number Placeholder 4"/>
          <p:cNvSpPr>
            <a:spLocks noGrp="1"/>
          </p:cNvSpPr>
          <p:nvPr>
            <p:ph type="sldNum" sz="quarter" idx="12"/>
          </p:nvPr>
        </p:nvSpPr>
        <p:spPr/>
        <p:txBody>
          <a:bodyPr/>
          <a:lstStyle/>
          <a:p>
            <a:fld id="{1195A9E4-2CE9-4E32-BE85-7C32F0F78A6D}" type="slidenum">
              <a:rPr lang="en-GB" smtClean="0"/>
              <a:t>4</a:t>
            </a:fld>
            <a:endParaRPr lang="en-GB"/>
          </a:p>
        </p:txBody>
      </p:sp>
    </p:spTree>
    <p:extLst>
      <p:ext uri="{BB962C8B-B14F-4D97-AF65-F5344CB8AC3E}">
        <p14:creationId xmlns:p14="http://schemas.microsoft.com/office/powerpoint/2010/main" val="2498061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Solutions Adopted</a:t>
            </a:r>
          </a:p>
        </p:txBody>
      </p:sp>
      <p:sp>
        <p:nvSpPr>
          <p:cNvPr id="3" name="Content Placeholder 2"/>
          <p:cNvSpPr>
            <a:spLocks noGrp="1"/>
          </p:cNvSpPr>
          <p:nvPr>
            <p:ph idx="1"/>
          </p:nvPr>
        </p:nvSpPr>
        <p:spPr>
          <a:xfrm>
            <a:off x="838200" y="1792517"/>
            <a:ext cx="10515600" cy="4928957"/>
          </a:xfrm>
        </p:spPr>
        <p:txBody>
          <a:bodyPr/>
          <a:lstStyle/>
          <a:p>
            <a:r>
              <a:rPr lang="en-US" sz="2400" dirty="0"/>
              <a:t>In-person and online intensive training sessions on ICT and digital skills such as graphic design, website building, animation and coding.</a:t>
            </a:r>
          </a:p>
          <a:p>
            <a:r>
              <a:rPr lang="en-US" sz="2400" dirty="0"/>
              <a:t>Personalized mentorship sessions.</a:t>
            </a:r>
          </a:p>
          <a:p>
            <a:r>
              <a:rPr lang="en-US" sz="2400" dirty="0"/>
              <a:t>Leadership and entrepreneurship training.</a:t>
            </a:r>
          </a:p>
          <a:p>
            <a:r>
              <a:rPr lang="en-US" sz="2400" dirty="0"/>
              <a:t>Psychosocial support.</a:t>
            </a:r>
          </a:p>
          <a:p>
            <a:endParaRPr lang="en-US" dirty="0"/>
          </a:p>
          <a:p>
            <a:endParaRPr lang="en-US" dirty="0"/>
          </a:p>
        </p:txBody>
      </p:sp>
      <p:pic>
        <p:nvPicPr>
          <p:cNvPr id="6" name="Picture 5" descr="Image is of a marginalized girl in training class who stood up to answer a question.&#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215605" y="2583284"/>
            <a:ext cx="3952037" cy="4324348"/>
          </a:xfrm>
          <a:prstGeom prst="rect">
            <a:avLst/>
          </a:prstGeom>
        </p:spPr>
      </p:pic>
      <p:sp>
        <p:nvSpPr>
          <p:cNvPr id="4" name="Footer Placeholder 3"/>
          <p:cNvSpPr>
            <a:spLocks noGrp="1"/>
          </p:cNvSpPr>
          <p:nvPr>
            <p:ph type="ftr" sz="quarter" idx="11"/>
          </p:nvPr>
        </p:nvSpPr>
        <p:spPr/>
        <p:txBody>
          <a:bodyPr/>
          <a:lstStyle/>
          <a:p>
            <a:r>
              <a:rPr lang="en-US"/>
              <a:t>#ZeroCon23</a:t>
            </a:r>
            <a:endParaRPr lang="en-GB" dirty="0"/>
          </a:p>
        </p:txBody>
      </p:sp>
      <p:sp>
        <p:nvSpPr>
          <p:cNvPr id="5" name="Slide Number Placeholder 4"/>
          <p:cNvSpPr>
            <a:spLocks noGrp="1"/>
          </p:cNvSpPr>
          <p:nvPr>
            <p:ph type="sldNum" sz="quarter" idx="12"/>
          </p:nvPr>
        </p:nvSpPr>
        <p:spPr/>
        <p:txBody>
          <a:bodyPr/>
          <a:lstStyle/>
          <a:p>
            <a:fld id="{1195A9E4-2CE9-4E32-BE85-7C32F0F78A6D}" type="slidenum">
              <a:rPr lang="en-GB" smtClean="0"/>
              <a:t>5</a:t>
            </a:fld>
            <a:endParaRPr lang="en-GB"/>
          </a:p>
        </p:txBody>
      </p:sp>
    </p:spTree>
    <p:extLst>
      <p:ext uri="{BB962C8B-B14F-4D97-AF65-F5344CB8AC3E}">
        <p14:creationId xmlns:p14="http://schemas.microsoft.com/office/powerpoint/2010/main" val="2425845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Innovation</a:t>
            </a:r>
          </a:p>
        </p:txBody>
      </p:sp>
      <p:sp>
        <p:nvSpPr>
          <p:cNvPr id="3" name="Content Placeholder 2"/>
          <p:cNvSpPr>
            <a:spLocks noGrp="1"/>
          </p:cNvSpPr>
          <p:nvPr>
            <p:ph idx="1"/>
          </p:nvPr>
        </p:nvSpPr>
        <p:spPr>
          <a:xfrm>
            <a:off x="838200" y="1792517"/>
            <a:ext cx="10515600" cy="4563831"/>
          </a:xfrm>
        </p:spPr>
        <p:txBody>
          <a:bodyPr/>
          <a:lstStyle/>
          <a:p>
            <a:r>
              <a:rPr lang="en-US" sz="2400" dirty="0"/>
              <a:t>Project focuses not only on building skills for sustainable income but also boosting the self-confidence and self-esteem of participants.</a:t>
            </a:r>
          </a:p>
          <a:p>
            <a:r>
              <a:rPr lang="en-US" sz="2400" dirty="0"/>
              <a:t>Marginalized women and girls are the torchbearers of this project.</a:t>
            </a:r>
          </a:p>
          <a:p>
            <a:r>
              <a:rPr lang="en-US" sz="2400" dirty="0"/>
              <a:t>They become Champions.</a:t>
            </a:r>
          </a:p>
          <a:p>
            <a:r>
              <a:rPr lang="en-US" sz="2400" dirty="0"/>
              <a:t>They become change agents.</a:t>
            </a:r>
          </a:p>
          <a:p>
            <a:pPr marL="0" indent="0">
              <a:buNone/>
            </a:pPr>
            <a:endParaRPr lang="en-US" dirty="0"/>
          </a:p>
        </p:txBody>
      </p:sp>
      <p:pic>
        <p:nvPicPr>
          <p:cNvPr id="6" name="Picture 5" descr="Image is of a marginalized woman with physical disability speaking at a community engagement in a rural area organized by Save Our Needy Organisation.&#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2150" y="3179479"/>
            <a:ext cx="4591050" cy="3176872"/>
          </a:xfrm>
          <a:prstGeom prst="rect">
            <a:avLst/>
          </a:prstGeom>
        </p:spPr>
      </p:pic>
      <p:sp>
        <p:nvSpPr>
          <p:cNvPr id="4" name="Footer Placeholder 3"/>
          <p:cNvSpPr>
            <a:spLocks noGrp="1"/>
          </p:cNvSpPr>
          <p:nvPr>
            <p:ph type="ftr" sz="quarter" idx="11"/>
          </p:nvPr>
        </p:nvSpPr>
        <p:spPr/>
        <p:txBody>
          <a:bodyPr/>
          <a:lstStyle/>
          <a:p>
            <a:r>
              <a:rPr lang="en-US"/>
              <a:t>#ZeroCon23</a:t>
            </a:r>
            <a:endParaRPr lang="en-GB" dirty="0"/>
          </a:p>
        </p:txBody>
      </p:sp>
      <p:sp>
        <p:nvSpPr>
          <p:cNvPr id="5" name="Slide Number Placeholder 4"/>
          <p:cNvSpPr>
            <a:spLocks noGrp="1"/>
          </p:cNvSpPr>
          <p:nvPr>
            <p:ph type="sldNum" sz="quarter" idx="12"/>
          </p:nvPr>
        </p:nvSpPr>
        <p:spPr/>
        <p:txBody>
          <a:bodyPr/>
          <a:lstStyle/>
          <a:p>
            <a:fld id="{1195A9E4-2CE9-4E32-BE85-7C32F0F78A6D}" type="slidenum">
              <a:rPr lang="en-GB" smtClean="0"/>
              <a:t>6</a:t>
            </a:fld>
            <a:endParaRPr lang="en-GB"/>
          </a:p>
        </p:txBody>
      </p:sp>
    </p:spTree>
    <p:extLst>
      <p:ext uri="{BB962C8B-B14F-4D97-AF65-F5344CB8AC3E}">
        <p14:creationId xmlns:p14="http://schemas.microsoft.com/office/powerpoint/2010/main" val="1791837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a:t>
            </a:r>
          </a:p>
        </p:txBody>
      </p:sp>
      <p:sp>
        <p:nvSpPr>
          <p:cNvPr id="3" name="Content Placeholder 2"/>
          <p:cNvSpPr>
            <a:spLocks noGrp="1"/>
          </p:cNvSpPr>
          <p:nvPr>
            <p:ph idx="1"/>
          </p:nvPr>
        </p:nvSpPr>
        <p:spPr>
          <a:xfrm>
            <a:off x="838200" y="1792518"/>
            <a:ext cx="10515600" cy="4563832"/>
          </a:xfrm>
        </p:spPr>
        <p:txBody>
          <a:bodyPr/>
          <a:lstStyle/>
          <a:p>
            <a:r>
              <a:rPr lang="en-US" dirty="0"/>
              <a:t>The project has led to life-changing transformative change having a ripple effect on participants families and communities.</a:t>
            </a:r>
          </a:p>
          <a:p>
            <a:r>
              <a:rPr lang="en-US" dirty="0"/>
              <a:t>Number of women and girls reached:</a:t>
            </a:r>
          </a:p>
          <a:p>
            <a:pPr>
              <a:buFontTx/>
              <a:buChar char="-"/>
            </a:pPr>
            <a:r>
              <a:rPr lang="en-US" dirty="0"/>
              <a:t>In 2020- 1,250 women and girls</a:t>
            </a:r>
          </a:p>
          <a:p>
            <a:pPr>
              <a:buFontTx/>
              <a:buChar char="-"/>
            </a:pPr>
            <a:r>
              <a:rPr lang="en-US" dirty="0"/>
              <a:t>In 2021 - 2,800 women and girls</a:t>
            </a:r>
          </a:p>
          <a:p>
            <a:pPr marL="0" indent="0">
              <a:buNone/>
            </a:pPr>
            <a:r>
              <a:rPr lang="en-US" dirty="0"/>
              <a:t>- In 2022- 2,270 women and girls</a:t>
            </a:r>
          </a:p>
          <a:p>
            <a:endParaRPr lang="en-US" dirty="0"/>
          </a:p>
          <a:p>
            <a:endParaRPr lang="en-US" dirty="0"/>
          </a:p>
        </p:txBody>
      </p:sp>
      <p:pic>
        <p:nvPicPr>
          <p:cNvPr id="6" name="Picture 5" descr="Image is of marginalized women at a digital skills training session.&#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8353" y="3162300"/>
            <a:ext cx="4855446" cy="3194050"/>
          </a:xfrm>
          <a:prstGeom prst="rect">
            <a:avLst/>
          </a:prstGeom>
        </p:spPr>
      </p:pic>
      <p:sp>
        <p:nvSpPr>
          <p:cNvPr id="4" name="Footer Placeholder 3"/>
          <p:cNvSpPr>
            <a:spLocks noGrp="1"/>
          </p:cNvSpPr>
          <p:nvPr>
            <p:ph type="ftr" sz="quarter" idx="11"/>
          </p:nvPr>
        </p:nvSpPr>
        <p:spPr/>
        <p:txBody>
          <a:bodyPr/>
          <a:lstStyle/>
          <a:p>
            <a:r>
              <a:rPr lang="en-US"/>
              <a:t>#ZeroCon23</a:t>
            </a:r>
            <a:endParaRPr lang="en-GB" dirty="0"/>
          </a:p>
        </p:txBody>
      </p:sp>
      <p:sp>
        <p:nvSpPr>
          <p:cNvPr id="5" name="Slide Number Placeholder 4"/>
          <p:cNvSpPr>
            <a:spLocks noGrp="1"/>
          </p:cNvSpPr>
          <p:nvPr>
            <p:ph type="sldNum" sz="quarter" idx="12"/>
          </p:nvPr>
        </p:nvSpPr>
        <p:spPr/>
        <p:txBody>
          <a:bodyPr/>
          <a:lstStyle/>
          <a:p>
            <a:fld id="{1195A9E4-2CE9-4E32-BE85-7C32F0F78A6D}" type="slidenum">
              <a:rPr lang="en-GB" smtClean="0"/>
              <a:t>7</a:t>
            </a:fld>
            <a:endParaRPr lang="en-GB"/>
          </a:p>
        </p:txBody>
      </p:sp>
    </p:spTree>
    <p:extLst>
      <p:ext uri="{BB962C8B-B14F-4D97-AF65-F5344CB8AC3E}">
        <p14:creationId xmlns:p14="http://schemas.microsoft.com/office/powerpoint/2010/main" val="2329238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Stories 1</a:t>
            </a:r>
          </a:p>
        </p:txBody>
      </p:sp>
      <p:sp>
        <p:nvSpPr>
          <p:cNvPr id="3" name="Content Placeholder 2"/>
          <p:cNvSpPr>
            <a:spLocks noGrp="1"/>
          </p:cNvSpPr>
          <p:nvPr>
            <p:ph idx="1"/>
          </p:nvPr>
        </p:nvSpPr>
        <p:spPr>
          <a:xfrm>
            <a:off x="838200" y="1792518"/>
            <a:ext cx="10515600" cy="5065482"/>
          </a:xfrm>
        </p:spPr>
        <p:txBody>
          <a:bodyPr>
            <a:normAutofit/>
          </a:bodyPr>
          <a:lstStyle/>
          <a:p>
            <a:r>
              <a:rPr lang="en-US" sz="2400" dirty="0" err="1"/>
              <a:t>Fumbi</a:t>
            </a:r>
            <a:r>
              <a:rPr lang="en-US" sz="2400" dirty="0"/>
              <a:t>, 28, a secondary school leaver, mother of 3 children all below the age of 5 years, cohabited with a man who never provided for the family so she was forced to do odd jobs to take care of herself and her family. She also suffered all forms of violence from her partner which took a toll on her mental health. After our skills training program and mentorship support, </a:t>
            </a:r>
            <a:r>
              <a:rPr lang="en-US" sz="2400" dirty="0" err="1"/>
              <a:t>Fumbi</a:t>
            </a:r>
            <a:r>
              <a:rPr lang="en-US" sz="2400" dirty="0"/>
              <a:t> started her own online graphic design business which enables her to earn a sustainable income now. She has finally taken courage to leave her abusive partner.</a:t>
            </a:r>
          </a:p>
          <a:p>
            <a:endParaRPr lang="en-US" sz="2400" dirty="0"/>
          </a:p>
        </p:txBody>
      </p:sp>
      <p:pic>
        <p:nvPicPr>
          <p:cNvPr id="6" name="Picture 5" descr="Image is of marginalized woman, Fumbi.&#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067675" y="3514725"/>
            <a:ext cx="3086100" cy="3600450"/>
          </a:xfrm>
          <a:prstGeom prst="rect">
            <a:avLst/>
          </a:prstGeom>
        </p:spPr>
      </p:pic>
      <p:sp>
        <p:nvSpPr>
          <p:cNvPr id="4" name="Footer Placeholder 3"/>
          <p:cNvSpPr>
            <a:spLocks noGrp="1"/>
          </p:cNvSpPr>
          <p:nvPr>
            <p:ph type="ftr" sz="quarter" idx="11"/>
          </p:nvPr>
        </p:nvSpPr>
        <p:spPr/>
        <p:txBody>
          <a:bodyPr/>
          <a:lstStyle/>
          <a:p>
            <a:r>
              <a:rPr lang="en-US"/>
              <a:t>#ZeroCon23</a:t>
            </a:r>
            <a:endParaRPr lang="en-GB" dirty="0"/>
          </a:p>
        </p:txBody>
      </p:sp>
      <p:sp>
        <p:nvSpPr>
          <p:cNvPr id="5" name="Slide Number Placeholder 4"/>
          <p:cNvSpPr>
            <a:spLocks noGrp="1"/>
          </p:cNvSpPr>
          <p:nvPr>
            <p:ph type="sldNum" sz="quarter" idx="12"/>
          </p:nvPr>
        </p:nvSpPr>
        <p:spPr/>
        <p:txBody>
          <a:bodyPr/>
          <a:lstStyle/>
          <a:p>
            <a:fld id="{1195A9E4-2CE9-4E32-BE85-7C32F0F78A6D}" type="slidenum">
              <a:rPr lang="en-GB" smtClean="0"/>
              <a:t>8</a:t>
            </a:fld>
            <a:endParaRPr lang="en-GB"/>
          </a:p>
        </p:txBody>
      </p:sp>
    </p:spTree>
    <p:extLst>
      <p:ext uri="{BB962C8B-B14F-4D97-AF65-F5344CB8AC3E}">
        <p14:creationId xmlns:p14="http://schemas.microsoft.com/office/powerpoint/2010/main" val="636888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Stories 2</a:t>
            </a:r>
          </a:p>
        </p:txBody>
      </p:sp>
      <p:sp>
        <p:nvSpPr>
          <p:cNvPr id="3" name="Content Placeholder 2"/>
          <p:cNvSpPr>
            <a:spLocks noGrp="1"/>
          </p:cNvSpPr>
          <p:nvPr>
            <p:ph idx="1"/>
          </p:nvPr>
        </p:nvSpPr>
        <p:spPr/>
        <p:txBody>
          <a:bodyPr/>
          <a:lstStyle/>
          <a:p>
            <a:r>
              <a:rPr lang="en-US" dirty="0" err="1"/>
              <a:t>Adesola</a:t>
            </a:r>
            <a:r>
              <a:rPr lang="en-US" dirty="0"/>
              <a:t> is an adolescent orphan who lives with her guardians. She suffered sexual violence at a very young age and this affected her mental health. She had no support and could not speak about it for years. She was withdrawn and kept blaming herself for her predicament. </a:t>
            </a:r>
            <a:r>
              <a:rPr lang="en-US" dirty="0" err="1"/>
              <a:t>Adesola</a:t>
            </a:r>
            <a:r>
              <a:rPr lang="en-US" dirty="0"/>
              <a:t> not only gained skills in our ICT and digital skills program, she got much-needed psychosocial support which helped her focus on her strengths and abilities. Most importantly, she found a safe space to freely express herself and gain leadership skills.</a:t>
            </a:r>
          </a:p>
        </p:txBody>
      </p:sp>
      <p:sp>
        <p:nvSpPr>
          <p:cNvPr id="4" name="Footer Placeholder 3"/>
          <p:cNvSpPr>
            <a:spLocks noGrp="1"/>
          </p:cNvSpPr>
          <p:nvPr>
            <p:ph type="ftr" sz="quarter" idx="11"/>
          </p:nvPr>
        </p:nvSpPr>
        <p:spPr/>
        <p:txBody>
          <a:bodyPr/>
          <a:lstStyle/>
          <a:p>
            <a:r>
              <a:rPr lang="en-US"/>
              <a:t>#ZeroCon23</a:t>
            </a:r>
            <a:endParaRPr lang="en-GB" dirty="0"/>
          </a:p>
        </p:txBody>
      </p:sp>
      <p:sp>
        <p:nvSpPr>
          <p:cNvPr id="5" name="Slide Number Placeholder 4"/>
          <p:cNvSpPr>
            <a:spLocks noGrp="1"/>
          </p:cNvSpPr>
          <p:nvPr>
            <p:ph type="sldNum" sz="quarter" idx="12"/>
          </p:nvPr>
        </p:nvSpPr>
        <p:spPr/>
        <p:txBody>
          <a:bodyPr/>
          <a:lstStyle/>
          <a:p>
            <a:fld id="{1195A9E4-2CE9-4E32-BE85-7C32F0F78A6D}" type="slidenum">
              <a:rPr lang="en-GB" smtClean="0"/>
              <a:t>9</a:t>
            </a:fld>
            <a:endParaRPr lang="en-GB"/>
          </a:p>
        </p:txBody>
      </p:sp>
    </p:spTree>
    <p:extLst>
      <p:ext uri="{BB962C8B-B14F-4D97-AF65-F5344CB8AC3E}">
        <p14:creationId xmlns:p14="http://schemas.microsoft.com/office/powerpoint/2010/main" val="1325085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1110</Words>
  <Application>Microsoft Office PowerPoint</Application>
  <PresentationFormat>Widescreen</PresentationFormat>
  <Paragraphs>109</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Project Empower</vt:lpstr>
      <vt:lpstr>Background Of Organization and Project</vt:lpstr>
      <vt:lpstr>Why This Project?</vt:lpstr>
      <vt:lpstr>Challenges/Problems</vt:lpstr>
      <vt:lpstr>Solutions Adopted</vt:lpstr>
      <vt:lpstr>Innovation</vt:lpstr>
      <vt:lpstr>Impact</vt:lpstr>
      <vt:lpstr>Success Stories 1</vt:lpstr>
      <vt:lpstr>Success Stories 2</vt:lpstr>
      <vt:lpstr>Sources of Finance</vt:lpstr>
      <vt:lpstr>Sustainability</vt:lpstr>
      <vt:lpstr>The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Małgorzata Grobelna</cp:lastModifiedBy>
  <cp:revision>28</cp:revision>
  <dcterms:created xsi:type="dcterms:W3CDTF">2022-12-05T13:52:15Z</dcterms:created>
  <dcterms:modified xsi:type="dcterms:W3CDTF">2024-02-12T12:18:51Z</dcterms:modified>
</cp:coreProperties>
</file>