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Oswald" panose="00000800000000000000" pitchFamily="5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jeAhK1fTde8wPlsgP4HatyQpG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93020d9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2d93020d98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Please add your notes here.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Title; First name, last name of speaker(s); Name of Organization, Name of Country, Name of Session (as written in Agenda)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#ZeroCon24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and Time of Session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2d93020d98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f9d0f4c38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af9d0f4c38_1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af9d0f4c38_1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f9d0f4c3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af9d0f4c38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af9d0f4c38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f9d0f4c3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f9d0f4c38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af9d0f4c38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f9d0f4c3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f9d0f4c38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af9d0f4c38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96872a5a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d96872a5a8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2d96872a5a8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f9d0f4c3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f9d0f4c3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af9d0f4c38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f9d0f4c3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f9d0f4c38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af9d0f4c38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f9d0f4c38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f9d0f4c38_1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af9d0f4c38_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96872a5a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d96872a5a8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2d96872a5a8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4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2B882E"/>
                </a:solidFill>
                <a:latin typeface="Arial"/>
                <a:ea typeface="Arial"/>
                <a:cs typeface="Arial"/>
                <a:sym typeface="Arial"/>
              </a:rPr>
              <a:t>Zero Project Conference 2025 (#ZeroCon25)</a:t>
            </a:r>
            <a:endParaRPr sz="3200" b="0" i="0" u="none" strike="noStrike" cap="none">
              <a:solidFill>
                <a:srgbClr val="2B88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12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4165387" y="-1534669"/>
            <a:ext cx="386122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13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4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95b3b5bb6_0_11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7" name="Google Shape;97;g2d95b3b5bb6_0_1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8" name="Google Shape;98;g2d95b3b5bb6_0_1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5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d95b3b5bb6_0_109"/>
          <p:cNvSpPr txBox="1">
            <a:spLocks noGrp="1"/>
          </p:cNvSpPr>
          <p:nvPr>
            <p:ph type="sldNum" idx="12"/>
          </p:nvPr>
        </p:nvSpPr>
        <p:spPr>
          <a:xfrm>
            <a:off x="11296649" y="6216649"/>
            <a:ext cx="732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10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9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6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7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8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1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 sz="4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93020d980_0_15"/>
          <p:cNvSpPr txBox="1">
            <a:spLocks noGrp="1"/>
          </p:cNvSpPr>
          <p:nvPr>
            <p:ph type="ctrTitle"/>
          </p:nvPr>
        </p:nvSpPr>
        <p:spPr>
          <a:xfrm>
            <a:off x="431073" y="1201784"/>
            <a:ext cx="11390700" cy="20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5008"/>
              <a:buFont typeface="Roboto"/>
              <a:buNone/>
            </a:pPr>
            <a:r>
              <a:rPr lang="en-US">
                <a:solidFill>
                  <a:srgbClr val="595959"/>
                </a:solidFill>
              </a:rPr>
              <a:t>Accelerating Change: </a:t>
            </a:r>
            <a:br>
              <a:rPr lang="en-US">
                <a:solidFill>
                  <a:srgbClr val="595959"/>
                </a:solidFill>
              </a:rPr>
            </a:br>
            <a:r>
              <a:rPr lang="en-US">
                <a:solidFill>
                  <a:srgbClr val="595959"/>
                </a:solidFill>
              </a:rPr>
              <a:t>TOM’s Model for Scalable Innovation</a:t>
            </a:r>
            <a:endParaRPr sz="5333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g2d93020d980_0_15"/>
          <p:cNvSpPr txBox="1">
            <a:spLocks noGrp="1"/>
          </p:cNvSpPr>
          <p:nvPr>
            <p:ph type="subTitle" idx="1"/>
          </p:nvPr>
        </p:nvSpPr>
        <p:spPr>
          <a:xfrm>
            <a:off x="509451" y="3444665"/>
            <a:ext cx="11234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Gidi</a:t>
            </a:r>
            <a:r>
              <a:rPr lang="en-US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(Gideon) Grinstein</a:t>
            </a:r>
            <a:endParaRPr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TOM: Tikkun Olam Makers</a:t>
            </a:r>
            <a:endParaRPr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USA / Israel </a:t>
            </a:r>
            <a:endParaRPr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595959"/>
                </a:solidFill>
              </a:rPr>
              <a:t>Session name: Funding and Accelerating Technology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106" name="Google Shape;106;g2d93020d980_0_15"/>
          <p:cNvSpPr txBox="1"/>
          <p:nvPr/>
        </p:nvSpPr>
        <p:spPr>
          <a:xfrm>
            <a:off x="842554" y="5692088"/>
            <a:ext cx="105678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lang="en-US" sz="2400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Thursday</a:t>
            </a:r>
            <a:r>
              <a:rPr lang="en-US" sz="2400" b="1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, 6 March </a:t>
            </a:r>
            <a:r>
              <a:rPr lang="en-US" sz="2400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-US" sz="2400" b="1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400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2400" b="1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0 </a:t>
            </a:r>
            <a:endParaRPr sz="2400" b="1" i="0" u="none" strike="noStrike" cap="non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g2d93020d980_0_1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Roboto"/>
                <a:ea typeface="Roboto"/>
                <a:cs typeface="Roboto"/>
                <a:sym typeface="Roboto"/>
              </a:rPr>
              <a:t>1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301ECA-A96F-3892-DD4D-FB23E8C7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pl-PL" dirty="0" err="1"/>
              <a:t>Ideate</a:t>
            </a:r>
            <a:r>
              <a:rPr lang="pl-PL" dirty="0"/>
              <a:t> </a:t>
            </a:r>
            <a:r>
              <a:rPr lang="pl-PL" dirty="0" err="1"/>
              <a:t>Innovate</a:t>
            </a:r>
            <a:r>
              <a:rPr lang="pl-PL" dirty="0"/>
              <a:t> </a:t>
            </a:r>
            <a:r>
              <a:rPr lang="pl-PL" dirty="0" err="1"/>
              <a:t>Create</a:t>
            </a:r>
            <a:r>
              <a:rPr lang="pl-PL" dirty="0"/>
              <a:t>!</a:t>
            </a:r>
            <a:endParaRPr lang="en-GB" dirty="0"/>
          </a:p>
        </p:txBody>
      </p:sp>
      <p:pic>
        <p:nvPicPr>
          <p:cNvPr id="180" name="Google Shape;180;g2af9d0f4c38_1_106" descr="The image is a promotional graphic for the &quot;Global Innovation Challenge&quot;, featuring a vibrant and engaging design.&#10;&#10;Top Section:&#10;The words &quot;Ideate Innovate Create!&quot; are displayed in large, bold, playful font:&#10;&quot;Ideate&quot; in blue&#10;&quot;Innovate&quot; in green&#10;&quot;Create!&quot; in red&#10;Left Side: &quot;Global Innovation Challenge&quot; Logo&#10;Below the text, the &quot;Global Innovation Challenge&quot; logo consists of three stylized figures, each representing different aspects of innovation and creativity:&#10;A blue figure riding a wheelchair-like device, symbolizing accessibility or mobility innovation.&#10;A green figure interacting with a circular element, possibly representing technology or prosthetics.&#10;A red figure playing a guitar on top of a cube, likely representing creativity, music, or artistic expression.&#10;The words &quot;GLOBAL INNOVATION CHALLENGE&quot; are written underneath in black capital letters, with &quot;CHALLENGE&quot; being bolder.&#10;Right Side: QR Code&#10;A large, bright blue QR code is positioned on the right side of the image.&#10;The QR code is intended to be scanned, likely leading to more information about the Global Innovation Challeng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af9d0f4c38_1_10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4ABA84-76D1-A814-B249-6BC1DFB0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pl-PL" dirty="0" err="1"/>
              <a:t>Mission</a:t>
            </a:r>
            <a:endParaRPr lang="en-GB" dirty="0"/>
          </a:p>
        </p:txBody>
      </p:sp>
      <p:sp>
        <p:nvSpPr>
          <p:cNvPr id="113" name="Google Shape;113;g2af9d0f4c38_1_27"/>
          <p:cNvSpPr txBox="1">
            <a:spLocks noGrp="1"/>
          </p:cNvSpPr>
          <p:nvPr>
            <p:ph type="body" idx="1"/>
          </p:nvPr>
        </p:nvSpPr>
        <p:spPr>
          <a:xfrm>
            <a:off x="838200" y="1487718"/>
            <a:ext cx="10515600" cy="38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 create and deliver </a:t>
            </a:r>
            <a:r>
              <a:rPr lang="en-US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highly affordable and accessible</a:t>
            </a: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TOM Solutions </a:t>
            </a: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 every human “</a:t>
            </a:r>
            <a:r>
              <a:rPr lang="en-US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neglected problem</a:t>
            </a: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” that can be solved anywhere around the world. 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 be the </a:t>
            </a:r>
            <a:r>
              <a:rPr lang="en-US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platform and process</a:t>
            </a: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that allows for the creation and delivery of TOM Solutions.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af9d0f4c38_1_2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f9d0f4c38_1_17"/>
          <p:cNvSpPr txBox="1">
            <a:spLocks noGrp="1"/>
          </p:cNvSpPr>
          <p:nvPr>
            <p:ph type="title" idx="4294967295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Vision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af9d0f4c38_1_17"/>
          <p:cNvSpPr txBox="1"/>
          <p:nvPr/>
        </p:nvSpPr>
        <p:spPr>
          <a:xfrm>
            <a:off x="328333" y="1836675"/>
            <a:ext cx="39966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marR="0" lvl="0" indent="19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Calibri"/>
              <a:buChar char="●"/>
            </a:pPr>
            <a:r>
              <a:rPr lang="en-US" sz="4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Affordable </a:t>
            </a:r>
            <a:endParaRPr sz="4200"/>
          </a:p>
          <a:p>
            <a:pPr marL="457200" marR="0" lvl="0" indent="19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Calibri"/>
              <a:buChar char="●"/>
            </a:pPr>
            <a:r>
              <a:rPr lang="en-US" sz="4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Accessible </a:t>
            </a:r>
            <a:endParaRPr sz="4200"/>
          </a:p>
          <a:p>
            <a:pPr marL="457200" marR="0" lvl="0" indent="19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Calibri"/>
              <a:buChar char="●"/>
            </a:pPr>
            <a:r>
              <a:rPr lang="en-US" sz="4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Anyone </a:t>
            </a:r>
            <a:endParaRPr sz="4200"/>
          </a:p>
          <a:p>
            <a:pPr marL="457200" marR="0" lvl="0" indent="19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Calibri"/>
              <a:buChar char="●"/>
            </a:pPr>
            <a:r>
              <a:rPr lang="en-US" sz="4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Anywhere</a:t>
            </a:r>
            <a:endParaRPr sz="4200"/>
          </a:p>
        </p:txBody>
      </p:sp>
      <p:sp>
        <p:nvSpPr>
          <p:cNvPr id="123" name="Google Shape;123;g2af9d0f4c38_1_17"/>
          <p:cNvSpPr txBox="1"/>
          <p:nvPr/>
        </p:nvSpPr>
        <p:spPr>
          <a:xfrm>
            <a:off x="4867275" y="2317750"/>
            <a:ext cx="5335500" cy="28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95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Calibri"/>
              <a:buChar char="●"/>
            </a:pPr>
            <a:r>
              <a:rPr lang="en-US" sz="420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Mass-participation</a:t>
            </a:r>
            <a:endParaRPr sz="420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95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Calibri"/>
              <a:buChar char="●"/>
            </a:pPr>
            <a:r>
              <a:rPr lang="en-US" sz="420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Mass-creation</a:t>
            </a:r>
            <a:endParaRPr sz="4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95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Calibri"/>
              <a:buChar char="●"/>
            </a:pPr>
            <a:r>
              <a:rPr lang="en-US" sz="420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Mass-customization</a:t>
            </a:r>
            <a:endParaRPr sz="4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95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200"/>
              <a:buFont typeface="Calibri"/>
              <a:buChar char="●"/>
            </a:pPr>
            <a:r>
              <a:rPr lang="en-US" sz="420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Mass-distribution</a:t>
            </a:r>
            <a:endParaRPr sz="4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af9d0f4c38_1_1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f9d0f4c38_1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Two Categories of Innovation</a:t>
            </a:r>
            <a:endParaRPr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af9d0f4c38_1_10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Technical innovation</a:t>
            </a:r>
            <a:r>
              <a:rPr lang="en-US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Process of applying new ideas to practical problems by creating new products or processes, or improving existing ones.  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Social / societal innovation:</a:t>
            </a:r>
            <a:r>
              <a:rPr lang="en-US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New ways for mobilizing and organizing people to get things done </a:t>
            </a:r>
            <a:r>
              <a:rPr lang="en-US" sz="27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(Saul Alinsky)</a:t>
            </a:r>
            <a:r>
              <a:rPr lang="en-US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595959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TOM is primarily a social innovation: mobilizing and organizing people to help vulnerable populations through technical innovation. </a:t>
            </a:r>
            <a:endParaRPr sz="2700" b="1">
              <a:solidFill>
                <a:srgbClr val="595959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af9d0f4c38_1_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EAB54D-4118-825B-D837-97D3BF2D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pl-PL" dirty="0" err="1"/>
              <a:t>Moonshot</a:t>
            </a:r>
            <a:r>
              <a:rPr lang="pl-PL" dirty="0"/>
              <a:t> </a:t>
            </a:r>
            <a:r>
              <a:rPr lang="pl-PL" dirty="0" err="1"/>
              <a:t>Blueprint</a:t>
            </a:r>
            <a:endParaRPr lang="en-GB" dirty="0"/>
          </a:p>
        </p:txBody>
      </p:sp>
      <p:pic>
        <p:nvPicPr>
          <p:cNvPr id="138" name="Google Shape;138;g2d96872a5a8_0_104" descr="The image presents a Venn diagram with three overlapping circles, visually explaining the concept of a &quot;Moonshot&quot; innovation. Each circle represents a key component required for a successful moonshot initiative:&#10;&#10;Huge Problem (Top Circle) – This circle is labeled &quot;HUGE PROBLEM&quot; and has an icon of a cloud with a lightning bolt. It signifies a large-scale, global challenge that needs to be addressed.&#10;&#10;Breakthrough Technology (Left Circle) – This circle is labeled &quot;BREAKTHROUGH TECHNOLOGY&quot; and is represented by a lightbulb icon. It highlights the necessity of a groundbreaking technological advancement that can facilitate solving the problem.&#10;&#10;Radical Solution (Right Circle) – This circle is labeled &quot;RADICAL SOLUTION&quot; and is represented by a puzzle piece icon. It suggests that a transformative and unconventional approach is needed to apply the breakthrough technology to the huge problem effectively.&#10;&#10;The three circles partially overlap. The intersection of all three elements (where all circles overlap) represents a &quot;Moonshot&quot;—a highly ambitious, innovative, and impactful solution that aims to create large-scale positive change.&#10;&#10;At the bottom, there is a source reference: &quot;X, solveforx.com/about&quot; and a logo of &quot;Singularity University.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275" y="580475"/>
            <a:ext cx="5530698" cy="5533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d96872a5a8_0_104"/>
          <p:cNvSpPr txBox="1"/>
          <p:nvPr/>
        </p:nvSpPr>
        <p:spPr>
          <a:xfrm>
            <a:off x="6796875" y="901050"/>
            <a:ext cx="4830600" cy="3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Moonshot Goal: </a:t>
            </a:r>
            <a:br>
              <a:rPr lang="en-US" sz="2400" b="1" i="0" u="sng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250 Million Products delivered</a:t>
            </a:r>
            <a:b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huge problems: </a:t>
            </a:r>
            <a:br>
              <a:rPr lang="en-US" sz="24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Millions of Neglected Problems</a:t>
            </a:r>
            <a:endParaRPr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Breakthrough technology:</a:t>
            </a:r>
            <a:br>
              <a:rPr lang="en-US" sz="24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3D Printing, design </a:t>
            </a:r>
            <a:r>
              <a:rPr lang="en-US" sz="24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softwares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AI for design</a:t>
            </a:r>
            <a:endParaRPr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2400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Radical Solution:</a:t>
            </a:r>
            <a:br>
              <a:rPr lang="en-US" sz="24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Crowdsourcing open Innovation &amp;</a:t>
            </a:r>
            <a:b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distributed manufacturing </a:t>
            </a:r>
            <a:endParaRPr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d96872a5a8_0_10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f9d0f4c38_1_34"/>
          <p:cNvSpPr txBox="1"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028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Strategy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af9d0f4c38_1_34"/>
          <p:cNvSpPr txBox="1"/>
          <p:nvPr/>
        </p:nvSpPr>
        <p:spPr>
          <a:xfrm>
            <a:off x="838200" y="1461325"/>
            <a:ext cx="11353800" cy="4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3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●"/>
            </a:pP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Funnel of Innovation</a:t>
            </a:r>
            <a:endParaRPr sz="21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Crowdsourcing</a:t>
            </a: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of engineering and design talent / of makeshift solutions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playbook</a:t>
            </a: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for product-development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Standardization</a:t>
            </a: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of product-development into a 5-stage TOM Process: </a:t>
            </a:r>
            <a:b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Challenge (Level 1), Concept (L2), Working Model (L3), Prototype (L4) and Product (Level 5)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●"/>
            </a:pP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web-platform: </a:t>
            </a:r>
            <a:endParaRPr sz="21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Supports </a:t>
            </a: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global open-innovation</a:t>
            </a: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Holds the </a:t>
            </a: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TOM Portfolio</a:t>
            </a: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of digital product files 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All TOM Solutions are </a:t>
            </a: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open-source</a:t>
            </a: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public domain IP</a:t>
            </a:r>
            <a:endParaRPr sz="21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●"/>
            </a:pP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Funnel of distribution:</a:t>
            </a:r>
            <a:endParaRPr sz="21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Playbook </a:t>
            </a: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 distribution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Movement</a:t>
            </a: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of TOM Workshops for manufacturing (in TOM Communities)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-US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Distributed manufacturing</a:t>
            </a:r>
            <a:r>
              <a:rPr lang="en-US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/ Crowdsourcing untapped makerspaces workshops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af9d0f4c38_1_3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373F0-7B63-0206-A3C5-9F443D71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pl-PL" dirty="0" err="1"/>
              <a:t>TOM’s</a:t>
            </a:r>
            <a:r>
              <a:rPr lang="pl-PL" dirty="0"/>
              <a:t> </a:t>
            </a:r>
            <a:r>
              <a:rPr lang="pl-PL" dirty="0" err="1"/>
              <a:t>innovation</a:t>
            </a:r>
            <a:endParaRPr lang="en-GB" dirty="0"/>
          </a:p>
        </p:txBody>
      </p:sp>
      <p:pic>
        <p:nvPicPr>
          <p:cNvPr id="154" name="Google Shape;154;g2af9d0f4c38_1_43" descr="This slide contains three rows of images illustrating TOM’s scalable innovation model.&#10;&#10;Top row: A sequence of three images showing the development of a Toddler Mobility Trainer. The first image features a toddler sitting in a stroller. An arrow points to the next image, which shows three women building a Toddler Mobility Trainer. Another arrow points to the final image, where the toddler sits in the completed wooden Toddler Mobility Trainer while a woman interacts with the child.&#10;&#10;Middle row: Seven national flags representing Israel, the United States, Pakistan, Palestine, Turkey, Singapore, and Colombia.&#10;&#10;Bottom row: Ten individual photos, each featuring a child using a Toddler Mobility Trainer.&#10;&#10;These images collectively depict a step-by-step process: identifying a mobility challenge, a community of makers designing a solution, the solution becoming widely accessible, and its global impact—demonstrating the power of crowdsourced problem-solving and distributed manufacturing in delivering assistive technologies to children worldwid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75" y="669900"/>
            <a:ext cx="10758312" cy="605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af9d0f4c38_1_4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f9d0f4c38_1_62"/>
          <p:cNvSpPr txBox="1">
            <a:spLocks noGrp="1"/>
          </p:cNvSpPr>
          <p:nvPr>
            <p:ph type="title" idx="4294967295"/>
          </p:nvPr>
        </p:nvSpPr>
        <p:spPr>
          <a:xfrm>
            <a:off x="465375" y="665425"/>
            <a:ext cx="10545900" cy="879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TOM’s Social Innovation</a:t>
            </a:r>
          </a:p>
        </p:txBody>
      </p:sp>
      <p:sp>
        <p:nvSpPr>
          <p:cNvPr id="161" name="Google Shape;161;g2af9d0f4c38_1_62"/>
          <p:cNvSpPr txBox="1"/>
          <p:nvPr/>
        </p:nvSpPr>
        <p:spPr>
          <a:xfrm>
            <a:off x="438525" y="2083652"/>
            <a:ext cx="105996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Oswald"/>
              <a:buChar char="●"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Platform for </a:t>
            </a: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crowdsourcing talent and open-innovation</a:t>
            </a: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Standardization</a:t>
            </a: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covenant of </a:t>
            </a: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open-source</a:t>
            </a: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Oswald"/>
              <a:buChar char="●"/>
            </a:pP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Innovative end-to-end design process</a:t>
            </a: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Human-centered, radical affordability, documentation system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Oswald"/>
              <a:buChar char="●"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Innovative platform for </a:t>
            </a: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distributed manufacturing</a:t>
            </a:r>
            <a:b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Crowdsourcing makerspaces / workshops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af9d0f4c38_1_6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96872a5a8_0_113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4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TOM Is A Scaleup</a:t>
            </a:r>
            <a:endParaRPr sz="4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d96872a5a8_0_113"/>
          <p:cNvSpPr txBox="1">
            <a:spLocks noGrp="1"/>
          </p:cNvSpPr>
          <p:nvPr>
            <p:ph type="body" idx="1"/>
          </p:nvPr>
        </p:nvSpPr>
        <p:spPr>
          <a:xfrm>
            <a:off x="413225" y="1654776"/>
            <a:ext cx="10515600" cy="4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▪"/>
            </a:pP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Scale-up means a venture whose logic is realized only at scale</a:t>
            </a:r>
            <a:endParaRPr sz="2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▪"/>
            </a:pP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TOM’s Decade Goals: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2,500 TOM Solutions available online for free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1,000 campuses (est potential: 8,500)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3,000 high schools (est potential: 10,000s)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1,000 of cities (est potential: 5,000 in US alone)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200 hospital rehabilitation centers (est 42,000 center in US along) 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100,000s of volunteers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1,000,000s of deliveries of TOM Solutions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▪"/>
            </a:pP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largest repository of human challenges and open-source solutions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71" name="Google Shape;171;g2d96872a5a8_0_113" descr="The image is the book cover of &quot;Blitzscaling: The Lightning-Fast Path to Building Massively Valuable Companies&quot;, authored by Reid Hoffman and Chris Yeh. The background is bright red, with the book title &quot;BLITZSCALING&quot; in large, bold, yellow capital letters, tilted at an angle with a 3D shadow effect.&#10;&#10;Above the title, the authors' names are displayed in white capital letters:&#10;&#10;Reid Hoffman – Cofounder of LinkedIn, Partner at Greylock Partners, and coauthor of The Start-Up of You and The Alliance.&#10;Chris Yeh – Cofounder of The Alliance.&#10;Below the title, the subtitle &quot;The Lightning-Fast Path to Building Massively Valuable Companies&quot; is written in white text.&#10;&#10;At the bottom of the cover, in small yellow capital letters, it states: &quot;Foreword by Bill Gates.&quot;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4975" y="2082322"/>
            <a:ext cx="2204225" cy="33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d96872a5a8_0_1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298</Words>
  <Application>Microsoft Office PowerPoint</Application>
  <PresentationFormat>Widescreen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Roboto</vt:lpstr>
      <vt:lpstr>Oswald</vt:lpstr>
      <vt:lpstr>Arial</vt:lpstr>
      <vt:lpstr>Calibri</vt:lpstr>
      <vt:lpstr>Office Theme</vt:lpstr>
      <vt:lpstr>Accelerating Change:  TOM’s Model for Scalable Innovation</vt:lpstr>
      <vt:lpstr>Mission</vt:lpstr>
      <vt:lpstr>Vision</vt:lpstr>
      <vt:lpstr>Two Categories of Innovation</vt:lpstr>
      <vt:lpstr>Moonshot Blueprint</vt:lpstr>
      <vt:lpstr>Strategy</vt:lpstr>
      <vt:lpstr>TOM’s innovation</vt:lpstr>
      <vt:lpstr>TOM’s Social Innovation</vt:lpstr>
      <vt:lpstr>TOM Is A Scaleup</vt:lpstr>
      <vt:lpstr>Ideate Innovate Create!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Change:  TOM’s Model for Scalable Innovation</dc:title>
  <dc:creator>Katerina Stanton Balazs</dc:creator>
  <cp:lastModifiedBy>Mikhala</cp:lastModifiedBy>
  <cp:revision>2</cp:revision>
  <dcterms:created xsi:type="dcterms:W3CDTF">2022-12-05T13:52:15Z</dcterms:created>
  <dcterms:modified xsi:type="dcterms:W3CDTF">2025-02-24T18:04:30Z</dcterms:modified>
</cp:coreProperties>
</file>