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8" r:id="rId2"/>
    <p:sldId id="260" r:id="rId3"/>
    <p:sldId id="259" r:id="rId4"/>
    <p:sldId id="261" r:id="rId5"/>
    <p:sldId id="263" r:id="rId6"/>
    <p:sldId id="264" r:id="rId7"/>
    <p:sldId id="265" r:id="rId8"/>
    <p:sldId id="268" r:id="rId9"/>
    <p:sldId id="266" r:id="rId10"/>
    <p:sldId id="267" r:id="rId11"/>
    <p:sldId id="2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2B88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7670" autoAdjust="0"/>
    <p:restoredTop sz="75497" autoAdjust="0"/>
  </p:normalViewPr>
  <p:slideViewPr>
    <p:cSldViewPr snapToGrid="0">
      <p:cViewPr varScale="1">
        <p:scale>
          <a:sx n="80" d="100"/>
          <a:sy n="80" d="100"/>
        </p:scale>
        <p:origin x="126" y="162"/>
      </p:cViewPr>
      <p:guideLst/>
    </p:cSldViewPr>
  </p:slideViewPr>
  <p:notesTextViewPr>
    <p:cViewPr>
      <p:scale>
        <a:sx n="1" d="1"/>
        <a:sy n="1" d="1"/>
      </p:scale>
      <p:origin x="0" y="0"/>
    </p:cViewPr>
  </p:notesTextViewPr>
  <p:notesViewPr>
    <p:cSldViewPr snapToGrid="0">
      <p:cViewPr varScale="1">
        <p:scale>
          <a:sx n="49" d="100"/>
          <a:sy n="49" d="100"/>
        </p:scale>
        <p:origin x="266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C92A86-C5C9-6113-6AC7-4064BBD094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6277400-9A88-4A14-1B97-2E611F2842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4067AC-4DA6-47DD-9DAA-82F8496AEA1D}" type="datetimeFigureOut">
              <a:rPr lang="en-GB" smtClean="0"/>
              <a:t>20/02/2025</a:t>
            </a:fld>
            <a:endParaRPr lang="en-GB"/>
          </a:p>
        </p:txBody>
      </p:sp>
      <p:sp>
        <p:nvSpPr>
          <p:cNvPr id="4" name="Footer Placeholder 3">
            <a:extLst>
              <a:ext uri="{FF2B5EF4-FFF2-40B4-BE49-F238E27FC236}">
                <a16:creationId xmlns:a16="http://schemas.microsoft.com/office/drawing/2014/main" id="{BA149F3E-834F-ADBB-A517-1E7341E464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0F16239-9E04-27B8-09A3-ACB4AC19F6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62F9E2-E68F-463D-B409-4BB1E4E53707}" type="slidenum">
              <a:rPr lang="en-GB" smtClean="0"/>
              <a:t>‹#›</a:t>
            </a:fld>
            <a:endParaRPr lang="en-GB"/>
          </a:p>
        </p:txBody>
      </p:sp>
    </p:spTree>
    <p:extLst>
      <p:ext uri="{BB962C8B-B14F-4D97-AF65-F5344CB8AC3E}">
        <p14:creationId xmlns:p14="http://schemas.microsoft.com/office/powerpoint/2010/main" val="223648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B6916-6BB4-491D-A9F6-98CF7382B083}" type="datetimeFigureOut">
              <a:rPr lang="en-GB" smtClean="0"/>
              <a:t>20/02/2025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881E3-068B-48DF-8881-A991B8AEA704}" type="slidenum">
              <a:rPr lang="en-GB" smtClean="0"/>
              <a:t>‹#›</a:t>
            </a:fld>
            <a:endParaRPr lang="en-GB"/>
          </a:p>
        </p:txBody>
      </p:sp>
    </p:spTree>
    <p:extLst>
      <p:ext uri="{BB962C8B-B14F-4D97-AF65-F5344CB8AC3E}">
        <p14:creationId xmlns:p14="http://schemas.microsoft.com/office/powerpoint/2010/main" val="973556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add your notes here.</a:t>
            </a:r>
          </a:p>
          <a:p>
            <a:r>
              <a:rPr lang="en-US" dirty="0"/>
              <a:t>Title; Doreen, Chizyuka; World Vision, Zambia, Name of Session Empowering of Entrepreneurs with Disabilities</a:t>
            </a:r>
          </a:p>
          <a:p>
            <a:r>
              <a:rPr lang="en-US" dirty="0"/>
              <a:t>#ZeroCon25</a:t>
            </a:r>
          </a:p>
          <a:p>
            <a:r>
              <a:rPr lang="en-US" dirty="0"/>
              <a:t>Thursday 6 March2025, 15:40- 16:40</a:t>
            </a:r>
          </a:p>
          <a:p>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1</a:t>
            </a:fld>
            <a:endParaRPr lang="en-GB"/>
          </a:p>
        </p:txBody>
      </p:sp>
    </p:spTree>
    <p:extLst>
      <p:ext uri="{BB962C8B-B14F-4D97-AF65-F5344CB8AC3E}">
        <p14:creationId xmlns:p14="http://schemas.microsoft.com/office/powerpoint/2010/main" val="1078220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 sustainability of this project refers to its ability to maintain its impact and benefits over time, even after the initial  support has ended. There are a number of  factors that contribute to the sustainability of this project</a:t>
            </a:r>
            <a:endParaRPr lang="en-ZM" dirty="0"/>
          </a:p>
        </p:txBody>
      </p:sp>
      <p:sp>
        <p:nvSpPr>
          <p:cNvPr id="4" name="Slide Number Placeholder 3"/>
          <p:cNvSpPr>
            <a:spLocks noGrp="1"/>
          </p:cNvSpPr>
          <p:nvPr>
            <p:ph type="sldNum" sz="quarter" idx="5"/>
          </p:nvPr>
        </p:nvSpPr>
        <p:spPr/>
        <p:txBody>
          <a:bodyPr/>
          <a:lstStyle/>
          <a:p>
            <a:fld id="{7A8881E3-068B-48DF-8881-A991B8AEA704}" type="slidenum">
              <a:rPr lang="en-GB" smtClean="0"/>
              <a:t>10</a:t>
            </a:fld>
            <a:endParaRPr lang="en-GB"/>
          </a:p>
        </p:txBody>
      </p:sp>
    </p:spTree>
    <p:extLst>
      <p:ext uri="{BB962C8B-B14F-4D97-AF65-F5344CB8AC3E}">
        <p14:creationId xmlns:p14="http://schemas.microsoft.com/office/powerpoint/2010/main" val="1783144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M" sz="1200" dirty="0">
                <a:solidFill>
                  <a:srgbClr val="595959"/>
                </a:solidFill>
                <a:latin typeface="Roboto" panose="02000000000000000000" pitchFamily="2" charset="0"/>
                <a:ea typeface="Roboto" panose="02000000000000000000" pitchFamily="2" charset="0"/>
              </a:rPr>
              <a:t>We are currently working on 38 large-scale programs in over 3</a:t>
            </a:r>
            <a:r>
              <a:rPr lang="en-GB" sz="1200" dirty="0">
                <a:solidFill>
                  <a:srgbClr val="595959"/>
                </a:solidFill>
                <a:latin typeface="Roboto" panose="02000000000000000000" pitchFamily="2" charset="0"/>
                <a:ea typeface="Roboto" panose="02000000000000000000" pitchFamily="2" charset="0"/>
              </a:rPr>
              <a:t>5</a:t>
            </a:r>
            <a:r>
              <a:rPr lang="en-ZM" sz="1200" dirty="0">
                <a:solidFill>
                  <a:srgbClr val="595959"/>
                </a:solidFill>
                <a:latin typeface="Roboto" panose="02000000000000000000" pitchFamily="2" charset="0"/>
                <a:ea typeface="Roboto" panose="02000000000000000000" pitchFamily="2" charset="0"/>
              </a:rPr>
              <a:t> districts in Zambia.</a:t>
            </a:r>
            <a:endParaRPr lang="en-ZM" dirty="0"/>
          </a:p>
        </p:txBody>
      </p:sp>
      <p:sp>
        <p:nvSpPr>
          <p:cNvPr id="4" name="Slide Number Placeholder 3"/>
          <p:cNvSpPr>
            <a:spLocks noGrp="1"/>
          </p:cNvSpPr>
          <p:nvPr>
            <p:ph type="sldNum" sz="quarter" idx="5"/>
          </p:nvPr>
        </p:nvSpPr>
        <p:spPr/>
        <p:txBody>
          <a:bodyPr/>
          <a:lstStyle/>
          <a:p>
            <a:fld id="{F0116124-D153-4016-94C2-46A32FFB44CE}" type="slidenum">
              <a:rPr lang="de-AT" smtClean="0"/>
              <a:t>2</a:t>
            </a:fld>
            <a:endParaRPr lang="de-AT"/>
          </a:p>
        </p:txBody>
      </p:sp>
    </p:spTree>
    <p:extLst>
      <p:ext uri="{BB962C8B-B14F-4D97-AF65-F5344CB8AC3E}">
        <p14:creationId xmlns:p14="http://schemas.microsoft.com/office/powerpoint/2010/main" val="52180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was a sustainable way we thought could help People with disabilities and their families, as opposed to giving handouts.</a:t>
            </a:r>
          </a:p>
        </p:txBody>
      </p:sp>
      <p:sp>
        <p:nvSpPr>
          <p:cNvPr id="4" name="Slide Number Placeholder 3"/>
          <p:cNvSpPr>
            <a:spLocks noGrp="1"/>
          </p:cNvSpPr>
          <p:nvPr>
            <p:ph type="sldNum" sz="quarter" idx="5"/>
          </p:nvPr>
        </p:nvSpPr>
        <p:spPr/>
        <p:txBody>
          <a:bodyPr/>
          <a:lstStyle/>
          <a:p>
            <a:fld id="{7A8881E3-068B-48DF-8881-A991B8AEA704}" type="slidenum">
              <a:rPr lang="en-GB" smtClean="0"/>
              <a:t>3</a:t>
            </a:fld>
            <a:endParaRPr lang="en-GB"/>
          </a:p>
        </p:txBody>
      </p:sp>
    </p:spTree>
    <p:extLst>
      <p:ext uri="{BB962C8B-B14F-4D97-AF65-F5344CB8AC3E}">
        <p14:creationId xmlns:p14="http://schemas.microsoft.com/office/powerpoint/2010/main" val="2603332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WhatsApp platform is secured allowing only registered entrepreneurs with disabilities see the calls for supply, preventing them from competition against huge established business operators</a:t>
            </a:r>
            <a:endParaRPr lang="en-ZM" dirty="0"/>
          </a:p>
        </p:txBody>
      </p:sp>
      <p:sp>
        <p:nvSpPr>
          <p:cNvPr id="4" name="Slide Number Placeholder 3"/>
          <p:cNvSpPr>
            <a:spLocks noGrp="1"/>
          </p:cNvSpPr>
          <p:nvPr>
            <p:ph type="sldNum" sz="quarter" idx="5"/>
          </p:nvPr>
        </p:nvSpPr>
        <p:spPr/>
        <p:txBody>
          <a:bodyPr/>
          <a:lstStyle/>
          <a:p>
            <a:fld id="{7A8881E3-068B-48DF-8881-A991B8AEA704}" type="slidenum">
              <a:rPr lang="en-GB" smtClean="0"/>
              <a:t>4</a:t>
            </a:fld>
            <a:endParaRPr lang="en-GB"/>
          </a:p>
        </p:txBody>
      </p:sp>
    </p:spTree>
    <p:extLst>
      <p:ext uri="{BB962C8B-B14F-4D97-AF65-F5344CB8AC3E}">
        <p14:creationId xmlns:p14="http://schemas.microsoft.com/office/powerpoint/2010/main" val="29617930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3200" dirty="0"/>
              <a:t>Training of Entrepreneurs with Disabilities in Business Skills and World Vision Procurement processes before Registering them and commencement of supplying</a:t>
            </a:r>
            <a:endParaRPr lang="en-ZM" sz="3200" dirty="0"/>
          </a:p>
        </p:txBody>
      </p:sp>
      <p:sp>
        <p:nvSpPr>
          <p:cNvPr id="4" name="Slide Number Placeholder 3"/>
          <p:cNvSpPr>
            <a:spLocks noGrp="1"/>
          </p:cNvSpPr>
          <p:nvPr>
            <p:ph type="sldNum" sz="quarter" idx="5"/>
          </p:nvPr>
        </p:nvSpPr>
        <p:spPr/>
        <p:txBody>
          <a:bodyPr/>
          <a:lstStyle/>
          <a:p>
            <a:fld id="{7A8881E3-068B-48DF-8881-A991B8AEA704}" type="slidenum">
              <a:rPr lang="en-GB" smtClean="0"/>
              <a:t>5</a:t>
            </a:fld>
            <a:endParaRPr lang="en-GB"/>
          </a:p>
        </p:txBody>
      </p:sp>
    </p:spTree>
    <p:extLst>
      <p:ext uri="{BB962C8B-B14F-4D97-AF65-F5344CB8AC3E}">
        <p14:creationId xmlns:p14="http://schemas.microsoft.com/office/powerpoint/2010/main" val="1732761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initiative has short term and potential long term impact of registering businesses owned by persons with disabilities as suppliers to World Vision</a:t>
            </a:r>
            <a:endParaRPr lang="en-ZM" dirty="0"/>
          </a:p>
        </p:txBody>
      </p:sp>
      <p:sp>
        <p:nvSpPr>
          <p:cNvPr id="4" name="Slide Number Placeholder 3"/>
          <p:cNvSpPr>
            <a:spLocks noGrp="1"/>
          </p:cNvSpPr>
          <p:nvPr>
            <p:ph type="sldNum" sz="quarter" idx="5"/>
          </p:nvPr>
        </p:nvSpPr>
        <p:spPr/>
        <p:txBody>
          <a:bodyPr/>
          <a:lstStyle/>
          <a:p>
            <a:fld id="{7A8881E3-068B-48DF-8881-A991B8AEA704}" type="slidenum">
              <a:rPr lang="en-GB" smtClean="0"/>
              <a:t>6</a:t>
            </a:fld>
            <a:endParaRPr lang="en-GB"/>
          </a:p>
        </p:txBody>
      </p:sp>
    </p:spTree>
    <p:extLst>
      <p:ext uri="{BB962C8B-B14F-4D97-AF65-F5344CB8AC3E}">
        <p14:creationId xmlns:p14="http://schemas.microsoft.com/office/powerpoint/2010/main" val="3461861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7A8881E3-068B-48DF-8881-A991B8AEA704}" type="slidenum">
              <a:rPr lang="en-GB" smtClean="0"/>
              <a:t>7</a:t>
            </a:fld>
            <a:endParaRPr lang="en-GB"/>
          </a:p>
        </p:txBody>
      </p:sp>
    </p:spTree>
    <p:extLst>
      <p:ext uri="{BB962C8B-B14F-4D97-AF65-F5344CB8AC3E}">
        <p14:creationId xmlns:p14="http://schemas.microsoft.com/office/powerpoint/2010/main" val="2946513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2023 Picture taken ,First Supply to World Vision.  2024 Picture, Entrepreneur giving testimony of the growth of his business at a partnership meeting between world Vision and Zambia Agency for Persons with Disabilities</a:t>
            </a:r>
            <a:endParaRPr lang="en-ZM" dirty="0"/>
          </a:p>
        </p:txBody>
      </p:sp>
      <p:sp>
        <p:nvSpPr>
          <p:cNvPr id="4" name="Slide Number Placeholder 3"/>
          <p:cNvSpPr>
            <a:spLocks noGrp="1"/>
          </p:cNvSpPr>
          <p:nvPr>
            <p:ph type="sldNum" sz="quarter" idx="5"/>
          </p:nvPr>
        </p:nvSpPr>
        <p:spPr/>
        <p:txBody>
          <a:bodyPr/>
          <a:lstStyle/>
          <a:p>
            <a:fld id="{7A8881E3-068B-48DF-8881-A991B8AEA704}" type="slidenum">
              <a:rPr lang="en-GB" smtClean="0"/>
              <a:t>8</a:t>
            </a:fld>
            <a:endParaRPr lang="en-GB"/>
          </a:p>
        </p:txBody>
      </p:sp>
    </p:spTree>
    <p:extLst>
      <p:ext uri="{BB962C8B-B14F-4D97-AF65-F5344CB8AC3E}">
        <p14:creationId xmlns:p14="http://schemas.microsoft.com/office/powerpoint/2010/main" val="991999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7A8881E3-068B-48DF-8881-A991B8AEA704}" type="slidenum">
              <a:rPr lang="en-GB" smtClean="0"/>
              <a:t>9</a:t>
            </a:fld>
            <a:endParaRPr lang="en-GB"/>
          </a:p>
        </p:txBody>
      </p:sp>
    </p:spTree>
    <p:extLst>
      <p:ext uri="{BB962C8B-B14F-4D97-AF65-F5344CB8AC3E}">
        <p14:creationId xmlns:p14="http://schemas.microsoft.com/office/powerpoint/2010/main" val="4266664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B8CD-9207-0F5A-87AB-B27A517BCE8C}"/>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AA2C4F2-5991-51CC-558C-A4D5E1F7B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4EA569FD-5A00-3B11-103C-21BA8A71B265}"/>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9" name="Picture 8" descr="Zero Project Plant: an icon showing a green seedling breaking through a circle.">
            <a:extLst>
              <a:ext uri="{FF2B5EF4-FFF2-40B4-BE49-F238E27FC236}">
                <a16:creationId xmlns:a16="http://schemas.microsoft.com/office/drawing/2014/main" id="{0F1C7164-87D9-4217-364F-45206FDAD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
        <p:nvSpPr>
          <p:cNvPr id="7" name="TextBox 6">
            <a:extLst>
              <a:ext uri="{FF2B5EF4-FFF2-40B4-BE49-F238E27FC236}">
                <a16:creationId xmlns:a16="http://schemas.microsoft.com/office/drawing/2014/main" id="{8F0236DA-C301-789C-C8AF-938A5F826071}"/>
              </a:ext>
            </a:extLst>
          </p:cNvPr>
          <p:cNvSpPr txBox="1"/>
          <p:nvPr userDrawn="1"/>
        </p:nvSpPr>
        <p:spPr>
          <a:xfrm>
            <a:off x="393290" y="276328"/>
            <a:ext cx="8339893" cy="584775"/>
          </a:xfrm>
          <a:prstGeom prst="rect">
            <a:avLst/>
          </a:prstGeom>
          <a:noFill/>
        </p:spPr>
        <p:txBody>
          <a:bodyPr wrap="square">
            <a:spAutoFit/>
          </a:bodyPr>
          <a:lstStyle/>
          <a:p>
            <a:r>
              <a:rPr lang="en-US" sz="3200" b="0" dirty="0">
                <a:solidFill>
                  <a:srgbClr val="2B882E"/>
                </a:solidFill>
                <a:latin typeface="Arial" panose="020B0604020202020204" pitchFamily="34" charset="0"/>
                <a:cs typeface="Arial" panose="020B0604020202020204" pitchFamily="34" charset="0"/>
              </a:rPr>
              <a:t>Zero Project Conference 2025 (#ZeroCon25)</a:t>
            </a:r>
            <a:endParaRPr lang="en-GB" sz="3200" b="0" dirty="0">
              <a:solidFill>
                <a:srgbClr val="2B882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2572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9A398-607E-19AA-2FA2-6A9486FF41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7A71F-93D1-3FE1-9D98-47190B6F9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4B76AF-A44B-BCC8-6368-2FCB924767B6}"/>
              </a:ext>
            </a:extLst>
          </p:cNvPr>
          <p:cNvSpPr>
            <a:spLocks noGrp="1"/>
          </p:cNvSpPr>
          <p:nvPr>
            <p:ph type="dt" sz="half" idx="10"/>
          </p:nvPr>
        </p:nvSpPr>
        <p:spPr/>
        <p:txBody>
          <a:bodyPr/>
          <a:lstStyle/>
          <a:p>
            <a:fld id="{952FF940-A1E4-49C1-A94C-258B66B1FEFB}" type="datetime1">
              <a:rPr lang="en-GB" smtClean="0"/>
              <a:t>20/02/2025</a:t>
            </a:fld>
            <a:endParaRPr lang="en-GB"/>
          </a:p>
        </p:txBody>
      </p:sp>
      <p:sp>
        <p:nvSpPr>
          <p:cNvPr id="5" name="Footer Placeholder 4">
            <a:extLst>
              <a:ext uri="{FF2B5EF4-FFF2-40B4-BE49-F238E27FC236}">
                <a16:creationId xmlns:a16="http://schemas.microsoft.com/office/drawing/2014/main" id="{428CFEDC-9A6E-A3AD-47BB-4544BD985678}"/>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9A38CCB9-6F66-B343-A239-09809FB7E75D}"/>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D6B42D19-6742-C21D-3E3A-50AF0056C0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01196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C57BD-472C-6054-F85B-C6E7EBFD78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A5734E-BF7C-6ADA-36DF-8345F81F3D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9FA9AB-245D-7C9C-7F7C-F0DDADFC869E}"/>
              </a:ext>
            </a:extLst>
          </p:cNvPr>
          <p:cNvSpPr>
            <a:spLocks noGrp="1"/>
          </p:cNvSpPr>
          <p:nvPr>
            <p:ph type="dt" sz="half" idx="10"/>
          </p:nvPr>
        </p:nvSpPr>
        <p:spPr/>
        <p:txBody>
          <a:bodyPr/>
          <a:lstStyle/>
          <a:p>
            <a:fld id="{30DA194E-3B7B-4619-9F0B-8946120CC2C2}" type="datetime1">
              <a:rPr lang="en-GB" smtClean="0"/>
              <a:t>20/02/2025</a:t>
            </a:fld>
            <a:endParaRPr lang="en-GB"/>
          </a:p>
        </p:txBody>
      </p:sp>
      <p:sp>
        <p:nvSpPr>
          <p:cNvPr id="6" name="Slide Number Placeholder 5">
            <a:extLst>
              <a:ext uri="{FF2B5EF4-FFF2-40B4-BE49-F238E27FC236}">
                <a16:creationId xmlns:a16="http://schemas.microsoft.com/office/drawing/2014/main" id="{B88715A0-7D97-C371-F46C-459234CE37EA}"/>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A92BB482-4C0F-1893-218E-340DCE3E41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9304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CDE7-D24B-A1C8-5E44-202ABECFC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2AA8D-420E-E8B5-CDB6-88D3206323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8133A-0964-2A2C-F557-E8A9D21E46C6}"/>
              </a:ext>
            </a:extLst>
          </p:cNvPr>
          <p:cNvSpPr>
            <a:spLocks noGrp="1"/>
          </p:cNvSpPr>
          <p:nvPr>
            <p:ph type="dt" sz="half" idx="10"/>
          </p:nvPr>
        </p:nvSpPr>
        <p:spPr/>
        <p:txBody>
          <a:bodyPr/>
          <a:lstStyle/>
          <a:p>
            <a:fld id="{BB89F230-EE29-4360-9E5D-C4AB95018DB3}" type="datetime1">
              <a:rPr lang="en-GB" smtClean="0"/>
              <a:t>20/02/2025</a:t>
            </a:fld>
            <a:endParaRPr lang="en-GB"/>
          </a:p>
        </p:txBody>
      </p:sp>
      <p:sp>
        <p:nvSpPr>
          <p:cNvPr id="5" name="Footer Placeholder 4">
            <a:extLst>
              <a:ext uri="{FF2B5EF4-FFF2-40B4-BE49-F238E27FC236}">
                <a16:creationId xmlns:a16="http://schemas.microsoft.com/office/drawing/2014/main" id="{026AD633-B6D6-91FA-64FB-501EA2FB2B77}"/>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7EAAD51-9D5D-25E1-F465-809F007ECFE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7A3ADA9-529C-6BD8-8B18-D897077722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572037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6FF-9CEB-1D25-2E90-369E9B0FF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8384C-F6AC-F088-2F50-A86FF934D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C40FCB-67DF-CE66-B624-667997970E05}"/>
              </a:ext>
            </a:extLst>
          </p:cNvPr>
          <p:cNvSpPr>
            <a:spLocks noGrp="1"/>
          </p:cNvSpPr>
          <p:nvPr>
            <p:ph type="dt" sz="half" idx="10"/>
          </p:nvPr>
        </p:nvSpPr>
        <p:spPr/>
        <p:txBody>
          <a:bodyPr/>
          <a:lstStyle/>
          <a:p>
            <a:fld id="{CE7C451A-BAE8-4BB7-B4A9-840375C61CF2}" type="datetime1">
              <a:rPr lang="en-GB" smtClean="0"/>
              <a:t>20/02/2025</a:t>
            </a:fld>
            <a:endParaRPr lang="en-GB"/>
          </a:p>
        </p:txBody>
      </p:sp>
      <p:sp>
        <p:nvSpPr>
          <p:cNvPr id="5" name="Footer Placeholder 4">
            <a:extLst>
              <a:ext uri="{FF2B5EF4-FFF2-40B4-BE49-F238E27FC236}">
                <a16:creationId xmlns:a16="http://schemas.microsoft.com/office/drawing/2014/main" id="{96D9611E-370E-03AF-C519-6268D0A6631F}"/>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9F8EE00-A0DC-F045-A7B2-6D6970D172F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8684AF3-AE79-E964-B9D1-32174968E2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23281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645F-4ADB-34A8-8348-8DA5EC0B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7DEFF4-799C-B171-FDEC-9F32D3683D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E9D5E4-9475-B9C9-B19F-C6F90A257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D3DB3A-533A-A389-C798-9BB43D1F7DA4}"/>
              </a:ext>
            </a:extLst>
          </p:cNvPr>
          <p:cNvSpPr>
            <a:spLocks noGrp="1"/>
          </p:cNvSpPr>
          <p:nvPr>
            <p:ph type="dt" sz="half" idx="10"/>
          </p:nvPr>
        </p:nvSpPr>
        <p:spPr/>
        <p:txBody>
          <a:bodyPr/>
          <a:lstStyle/>
          <a:p>
            <a:fld id="{551F48CE-F800-44D8-9FB8-C2F14BB717AF}" type="datetime1">
              <a:rPr lang="en-GB" smtClean="0"/>
              <a:t>20/02/2025</a:t>
            </a:fld>
            <a:endParaRPr lang="en-GB"/>
          </a:p>
        </p:txBody>
      </p:sp>
      <p:sp>
        <p:nvSpPr>
          <p:cNvPr id="6" name="Footer Placeholder 5">
            <a:extLst>
              <a:ext uri="{FF2B5EF4-FFF2-40B4-BE49-F238E27FC236}">
                <a16:creationId xmlns:a16="http://schemas.microsoft.com/office/drawing/2014/main" id="{5A692D28-6A9A-84C4-8E6F-E19FDA416BEF}"/>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F67EFDAC-0A32-E484-69C9-CAC7902FDD0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509410CA-2628-6086-32C8-F078A3F00D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14812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298A-1F8E-C04A-F0FC-303981F8889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04B0BE-77C8-FC6F-2D01-52EA579BE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0E7F1-9FCB-C624-0AD0-0B4362A9CC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940BA5-6077-6C83-9A0A-D929E135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A5F4E-F46E-F9D4-EB91-01F3AF3BB7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A89E74-A823-F039-110E-16DB1050A213}"/>
              </a:ext>
            </a:extLst>
          </p:cNvPr>
          <p:cNvSpPr>
            <a:spLocks noGrp="1"/>
          </p:cNvSpPr>
          <p:nvPr>
            <p:ph type="dt" sz="half" idx="10"/>
          </p:nvPr>
        </p:nvSpPr>
        <p:spPr/>
        <p:txBody>
          <a:bodyPr/>
          <a:lstStyle/>
          <a:p>
            <a:fld id="{76BEAA53-9EBB-475F-81CE-60A0FA17D35A}" type="datetime1">
              <a:rPr lang="en-GB" smtClean="0"/>
              <a:t>20/02/2025</a:t>
            </a:fld>
            <a:endParaRPr lang="en-GB"/>
          </a:p>
        </p:txBody>
      </p:sp>
      <p:sp>
        <p:nvSpPr>
          <p:cNvPr id="8" name="Footer Placeholder 7">
            <a:extLst>
              <a:ext uri="{FF2B5EF4-FFF2-40B4-BE49-F238E27FC236}">
                <a16:creationId xmlns:a16="http://schemas.microsoft.com/office/drawing/2014/main" id="{6D5C4120-5D85-2DAB-1B82-679CBFE0F312}"/>
              </a:ext>
            </a:extLst>
          </p:cNvPr>
          <p:cNvSpPr>
            <a:spLocks noGrp="1"/>
          </p:cNvSpPr>
          <p:nvPr>
            <p:ph type="ftr" sz="quarter" idx="11"/>
          </p:nvPr>
        </p:nvSpPr>
        <p:spPr/>
        <p:txBody>
          <a:bodyPr/>
          <a:lstStyle/>
          <a:p>
            <a:r>
              <a:rPr lang="en-US" dirty="0"/>
              <a:t>#ZeroCon25</a:t>
            </a:r>
            <a:endParaRPr lang="en-GB" dirty="0"/>
          </a:p>
        </p:txBody>
      </p:sp>
      <p:sp>
        <p:nvSpPr>
          <p:cNvPr id="9" name="Slide Number Placeholder 8">
            <a:extLst>
              <a:ext uri="{FF2B5EF4-FFF2-40B4-BE49-F238E27FC236}">
                <a16:creationId xmlns:a16="http://schemas.microsoft.com/office/drawing/2014/main" id="{B22AED93-B0A6-16E2-54DD-BAC7D1CFF05C}"/>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10" name="Picture 9" descr="Zero Project Plant: an icon showing a green seedling breaking through a circle.">
            <a:extLst>
              <a:ext uri="{FF2B5EF4-FFF2-40B4-BE49-F238E27FC236}">
                <a16:creationId xmlns:a16="http://schemas.microsoft.com/office/drawing/2014/main" id="{6C21E80C-5188-0E99-CB29-5452401034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329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C525-402E-F69C-210B-5268E9E93C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CFC308-6A34-9878-DECA-D72CAED76938}"/>
              </a:ext>
            </a:extLst>
          </p:cNvPr>
          <p:cNvSpPr>
            <a:spLocks noGrp="1"/>
          </p:cNvSpPr>
          <p:nvPr>
            <p:ph type="dt" sz="half" idx="10"/>
          </p:nvPr>
        </p:nvSpPr>
        <p:spPr/>
        <p:txBody>
          <a:bodyPr/>
          <a:lstStyle/>
          <a:p>
            <a:fld id="{323E1DF0-723F-4583-B7C7-FD8C4EA08810}" type="datetime1">
              <a:rPr lang="en-GB" smtClean="0"/>
              <a:t>20/02/2025</a:t>
            </a:fld>
            <a:endParaRPr lang="en-GB"/>
          </a:p>
        </p:txBody>
      </p:sp>
      <p:sp>
        <p:nvSpPr>
          <p:cNvPr id="4" name="Footer Placeholder 3">
            <a:extLst>
              <a:ext uri="{FF2B5EF4-FFF2-40B4-BE49-F238E27FC236}">
                <a16:creationId xmlns:a16="http://schemas.microsoft.com/office/drawing/2014/main" id="{6250079B-A083-6A7F-4194-BA4D85C4883C}"/>
              </a:ext>
            </a:extLst>
          </p:cNvPr>
          <p:cNvSpPr>
            <a:spLocks noGrp="1"/>
          </p:cNvSpPr>
          <p:nvPr>
            <p:ph type="ftr" sz="quarter" idx="11"/>
          </p:nvPr>
        </p:nvSpPr>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206EC79D-9860-3786-8D4E-46E02CC0ECE3}"/>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6" name="Picture 5" descr="Zero Project Plant: an icon showing a green seedling breaking through a circle.">
            <a:extLst>
              <a:ext uri="{FF2B5EF4-FFF2-40B4-BE49-F238E27FC236}">
                <a16:creationId xmlns:a16="http://schemas.microsoft.com/office/drawing/2014/main" id="{9B978296-E8D6-80D7-911A-F4F68A8F61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83931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BA8C4-CBF7-6C7C-BB26-6A44D83DE51B}"/>
              </a:ext>
            </a:extLst>
          </p:cNvPr>
          <p:cNvSpPr>
            <a:spLocks noGrp="1"/>
          </p:cNvSpPr>
          <p:nvPr>
            <p:ph type="dt" sz="half" idx="10"/>
          </p:nvPr>
        </p:nvSpPr>
        <p:spPr/>
        <p:txBody>
          <a:bodyPr/>
          <a:lstStyle/>
          <a:p>
            <a:fld id="{920F14AC-2947-477D-A5A3-42D95CFB8153}" type="datetime1">
              <a:rPr lang="en-GB" smtClean="0"/>
              <a:t>20/02/2025</a:t>
            </a:fld>
            <a:endParaRPr lang="en-GB"/>
          </a:p>
        </p:txBody>
      </p:sp>
      <p:sp>
        <p:nvSpPr>
          <p:cNvPr id="3" name="Footer Placeholder 2">
            <a:extLst>
              <a:ext uri="{FF2B5EF4-FFF2-40B4-BE49-F238E27FC236}">
                <a16:creationId xmlns:a16="http://schemas.microsoft.com/office/drawing/2014/main" id="{C0A765CF-3B46-DDD1-5D61-DEE3956934CA}"/>
              </a:ext>
            </a:extLst>
          </p:cNvPr>
          <p:cNvSpPr>
            <a:spLocks noGrp="1"/>
          </p:cNvSpPr>
          <p:nvPr>
            <p:ph type="ftr" sz="quarter" idx="11"/>
          </p:nvPr>
        </p:nvSpPr>
        <p:spPr/>
        <p:txBody>
          <a:bodyPr/>
          <a:lstStyle/>
          <a:p>
            <a:r>
              <a:rPr lang="en-US" dirty="0"/>
              <a:t>#ZeroCon25</a:t>
            </a:r>
            <a:endParaRPr lang="en-GB" dirty="0"/>
          </a:p>
        </p:txBody>
      </p:sp>
      <p:sp>
        <p:nvSpPr>
          <p:cNvPr id="4" name="Slide Number Placeholder 3">
            <a:extLst>
              <a:ext uri="{FF2B5EF4-FFF2-40B4-BE49-F238E27FC236}">
                <a16:creationId xmlns:a16="http://schemas.microsoft.com/office/drawing/2014/main" id="{DD92119D-5AC0-FA92-AC8A-20B4D8168F9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5" name="Picture 4" descr="Zero Project Plant: an icon showing a green seedling breaking through a circle.">
            <a:extLst>
              <a:ext uri="{FF2B5EF4-FFF2-40B4-BE49-F238E27FC236}">
                <a16:creationId xmlns:a16="http://schemas.microsoft.com/office/drawing/2014/main" id="{D0459225-7B96-6284-00B2-CF639F8926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425280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5413-E692-6DD2-584B-C153D1CDA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573494-908C-8287-2878-B8109DD7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E99BDB-AE6B-E7B3-79DD-6DA3BEF4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EE4D6-70C6-0DAC-3D3B-CEF908DC77D5}"/>
              </a:ext>
            </a:extLst>
          </p:cNvPr>
          <p:cNvSpPr>
            <a:spLocks noGrp="1"/>
          </p:cNvSpPr>
          <p:nvPr>
            <p:ph type="dt" sz="half" idx="10"/>
          </p:nvPr>
        </p:nvSpPr>
        <p:spPr/>
        <p:txBody>
          <a:bodyPr/>
          <a:lstStyle/>
          <a:p>
            <a:fld id="{48BA894F-2169-40F5-A488-0DED1E32D92D}" type="datetime1">
              <a:rPr lang="en-GB" smtClean="0"/>
              <a:t>20/02/2025</a:t>
            </a:fld>
            <a:endParaRPr lang="en-GB"/>
          </a:p>
        </p:txBody>
      </p:sp>
      <p:sp>
        <p:nvSpPr>
          <p:cNvPr id="6" name="Footer Placeholder 5">
            <a:extLst>
              <a:ext uri="{FF2B5EF4-FFF2-40B4-BE49-F238E27FC236}">
                <a16:creationId xmlns:a16="http://schemas.microsoft.com/office/drawing/2014/main" id="{F49C3971-79A3-C209-564C-BD5D9D86E4C7}"/>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0402702-277B-3ACF-851A-C0C404ED8B54}"/>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2A8373D0-4AD4-04E7-6DAC-6E1FA94700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98966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B3E06-41AF-0ACA-CCBD-F5BAB7AC3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BC9B1-E8C2-C7D8-0ACB-3D5B734F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8FB8E-65FD-4C56-E3A9-054836CB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7DA-8E45-6DD8-7482-BC161C4701CB}"/>
              </a:ext>
            </a:extLst>
          </p:cNvPr>
          <p:cNvSpPr>
            <a:spLocks noGrp="1"/>
          </p:cNvSpPr>
          <p:nvPr>
            <p:ph type="dt" sz="half" idx="10"/>
          </p:nvPr>
        </p:nvSpPr>
        <p:spPr/>
        <p:txBody>
          <a:bodyPr/>
          <a:lstStyle/>
          <a:p>
            <a:fld id="{AC800F5A-532D-4F87-AB6D-3F2ECE8BF666}" type="datetime1">
              <a:rPr lang="en-GB" smtClean="0"/>
              <a:t>20/02/2025</a:t>
            </a:fld>
            <a:endParaRPr lang="en-GB"/>
          </a:p>
        </p:txBody>
      </p:sp>
      <p:sp>
        <p:nvSpPr>
          <p:cNvPr id="6" name="Footer Placeholder 5">
            <a:extLst>
              <a:ext uri="{FF2B5EF4-FFF2-40B4-BE49-F238E27FC236}">
                <a16:creationId xmlns:a16="http://schemas.microsoft.com/office/drawing/2014/main" id="{A0FDB1F6-A587-5CC5-B4A1-6CBC2452EDC2}"/>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C3402A9-A0E0-7045-EA1F-7AA57991E93E}"/>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C97FE7C3-62EE-EBCF-7381-9E13CB86EC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40217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4DFD2-A48F-938F-9C39-58C9547B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1346B3-1FB5-CBE0-B15E-5E254CF78A18}"/>
              </a:ext>
            </a:extLst>
          </p:cNvPr>
          <p:cNvSpPr>
            <a:spLocks noGrp="1"/>
          </p:cNvSpPr>
          <p:nvPr>
            <p:ph type="body" idx="1"/>
          </p:nvPr>
        </p:nvSpPr>
        <p:spPr>
          <a:xfrm>
            <a:off x="838200" y="1792518"/>
            <a:ext cx="10515600" cy="38612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545C8-B46A-1919-AEB8-64178D1CD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3C978-C8B7-45B7-A1FD-262897265120}" type="datetime1">
              <a:rPr lang="en-GB" smtClean="0"/>
              <a:t>20/02/2025</a:t>
            </a:fld>
            <a:endParaRPr lang="en-GB"/>
          </a:p>
        </p:txBody>
      </p:sp>
      <p:sp>
        <p:nvSpPr>
          <p:cNvPr id="5" name="Footer Placeholder 4">
            <a:extLst>
              <a:ext uri="{FF2B5EF4-FFF2-40B4-BE49-F238E27FC236}">
                <a16:creationId xmlns:a16="http://schemas.microsoft.com/office/drawing/2014/main" id="{21ACA2EC-9AAA-A334-BAFC-D20203C40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en-US" dirty="0"/>
              <a:t>#ZeroCon25</a:t>
            </a:r>
            <a:endParaRPr lang="en-GB" dirty="0"/>
          </a:p>
        </p:txBody>
      </p:sp>
      <p:sp>
        <p:nvSpPr>
          <p:cNvPr id="6" name="Slide Number Placeholder 5">
            <a:extLst>
              <a:ext uri="{FF2B5EF4-FFF2-40B4-BE49-F238E27FC236}">
                <a16:creationId xmlns:a16="http://schemas.microsoft.com/office/drawing/2014/main" id="{E2F4DD50-8E12-ED09-0BAF-BA8058E0E3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5A9E4-2CE9-4E32-BE85-7C32F0F78A6D}" type="slidenum">
              <a:rPr lang="en-GB" smtClean="0"/>
              <a:t>‹#›</a:t>
            </a:fld>
            <a:endParaRPr lang="en-GB"/>
          </a:p>
        </p:txBody>
      </p:sp>
    </p:spTree>
    <p:extLst>
      <p:ext uri="{BB962C8B-B14F-4D97-AF65-F5344CB8AC3E}">
        <p14:creationId xmlns:p14="http://schemas.microsoft.com/office/powerpoint/2010/main" val="6558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Roboto" panose="02000000000000000000" pitchFamily="2" charset="0"/>
          <a:ea typeface="Roboto"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82FC-8B01-42F4-8056-DCC2EFED95D1}"/>
              </a:ext>
            </a:extLst>
          </p:cNvPr>
          <p:cNvSpPr>
            <a:spLocks noGrp="1"/>
          </p:cNvSpPr>
          <p:nvPr>
            <p:ph type="ctrTitle"/>
          </p:nvPr>
        </p:nvSpPr>
        <p:spPr>
          <a:xfrm>
            <a:off x="431073" y="1201784"/>
            <a:ext cx="11390812" cy="2073065"/>
          </a:xfrm>
        </p:spPr>
        <p:txBody>
          <a:bodyPr>
            <a:normAutofit/>
          </a:bodyPr>
          <a:lstStyle/>
          <a:p>
            <a:r>
              <a:rPr lang="en-US" sz="4400" dirty="0">
                <a:solidFill>
                  <a:srgbClr val="595959"/>
                </a:solidFill>
                <a:latin typeface="Roboto" panose="02000000000000000000" pitchFamily="2" charset="0"/>
                <a:ea typeface="Roboto" panose="02000000000000000000" pitchFamily="2" charset="0"/>
              </a:rPr>
              <a:t>Empowerment of Entrepreneurs with Disabilities </a:t>
            </a:r>
            <a:endParaRPr lang="en-GB" sz="4400" dirty="0">
              <a:solidFill>
                <a:srgbClr val="595959"/>
              </a:solidFill>
              <a:latin typeface="Roboto" panose="02000000000000000000" pitchFamily="2" charset="0"/>
              <a:ea typeface="Roboto" panose="02000000000000000000" pitchFamily="2" charset="0"/>
            </a:endParaRPr>
          </a:p>
        </p:txBody>
      </p:sp>
      <p:sp>
        <p:nvSpPr>
          <p:cNvPr id="3" name="Subtitle 2">
            <a:extLst>
              <a:ext uri="{FF2B5EF4-FFF2-40B4-BE49-F238E27FC236}">
                <a16:creationId xmlns:a16="http://schemas.microsoft.com/office/drawing/2014/main" id="{28D29E75-4221-A94E-345A-B32600075CE2}"/>
              </a:ext>
            </a:extLst>
          </p:cNvPr>
          <p:cNvSpPr>
            <a:spLocks noGrp="1"/>
          </p:cNvSpPr>
          <p:nvPr>
            <p:ph type="subTitle" idx="1"/>
          </p:nvPr>
        </p:nvSpPr>
        <p:spPr>
          <a:xfrm>
            <a:off x="509451" y="3444665"/>
            <a:ext cx="11234057" cy="2211557"/>
          </a:xfrm>
        </p:spPr>
        <p:txBody>
          <a:bodyPr>
            <a:normAutofit/>
          </a:bodyPr>
          <a:lstStyle/>
          <a:p>
            <a:r>
              <a:rPr lang="en-US" dirty="0">
                <a:solidFill>
                  <a:srgbClr val="595959"/>
                </a:solidFill>
              </a:rPr>
              <a:t>Doreen</a:t>
            </a:r>
            <a:r>
              <a:rPr lang="en-US" dirty="0">
                <a:solidFill>
                  <a:srgbClr val="595959"/>
                </a:solidFill>
                <a:latin typeface="Roboto" panose="02000000000000000000" pitchFamily="2" charset="0"/>
                <a:ea typeface="Roboto" panose="02000000000000000000" pitchFamily="2" charset="0"/>
              </a:rPr>
              <a:t>, Chizyuka</a:t>
            </a:r>
          </a:p>
          <a:p>
            <a:r>
              <a:rPr lang="en-US" dirty="0">
                <a:solidFill>
                  <a:srgbClr val="595959"/>
                </a:solidFill>
              </a:rPr>
              <a:t>World Vision</a:t>
            </a:r>
            <a:endParaRPr lang="en-US" dirty="0">
              <a:solidFill>
                <a:srgbClr val="595959"/>
              </a:solidFill>
              <a:latin typeface="Roboto" panose="02000000000000000000" pitchFamily="2" charset="0"/>
              <a:ea typeface="Roboto" panose="02000000000000000000" pitchFamily="2" charset="0"/>
            </a:endParaRPr>
          </a:p>
          <a:p>
            <a:r>
              <a:rPr lang="en-US" dirty="0">
                <a:solidFill>
                  <a:srgbClr val="595959"/>
                </a:solidFill>
              </a:rPr>
              <a:t>Zambia</a:t>
            </a:r>
            <a:endParaRPr lang="en-US" dirty="0">
              <a:solidFill>
                <a:srgbClr val="595959"/>
              </a:solidFill>
              <a:latin typeface="Roboto" panose="02000000000000000000" pitchFamily="2" charset="0"/>
              <a:ea typeface="Roboto" panose="02000000000000000000" pitchFamily="2" charset="0"/>
            </a:endParaRPr>
          </a:p>
          <a:p>
            <a:r>
              <a:rPr lang="en-GB" dirty="0">
                <a:solidFill>
                  <a:srgbClr val="595959"/>
                </a:solidFill>
                <a:latin typeface="Roboto" panose="02000000000000000000" pitchFamily="2" charset="0"/>
                <a:ea typeface="Roboto" panose="02000000000000000000" pitchFamily="2" charset="0"/>
              </a:rPr>
              <a:t> Entrepreneurship support programmes for persons with Disabilities</a:t>
            </a:r>
          </a:p>
        </p:txBody>
      </p:sp>
      <p:sp>
        <p:nvSpPr>
          <p:cNvPr id="4" name="Titel 1">
            <a:extLst>
              <a:ext uri="{FF2B5EF4-FFF2-40B4-BE49-F238E27FC236}">
                <a16:creationId xmlns:a16="http://schemas.microsoft.com/office/drawing/2014/main" id="{E4771D02-F4E4-C632-E5D7-C5E26F71C09C}"/>
              </a:ext>
            </a:extLst>
          </p:cNvPr>
          <p:cNvSpPr txBox="1">
            <a:spLocks/>
          </p:cNvSpPr>
          <p:nvPr/>
        </p:nvSpPr>
        <p:spPr>
          <a:xfrm>
            <a:off x="842554" y="5692088"/>
            <a:ext cx="10567851" cy="846824"/>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a:r>
              <a:rPr lang="en-US" sz="2400" b="1" dirty="0">
                <a:solidFill>
                  <a:srgbClr val="595959"/>
                </a:solidFill>
                <a:latin typeface="Roboto" panose="02000000000000000000" pitchFamily="2" charset="0"/>
                <a:ea typeface="Roboto" panose="02000000000000000000" pitchFamily="2" charset="0"/>
              </a:rPr>
              <a:t>Thursday 6 March 2025, 15:40 - 16:40</a:t>
            </a:r>
          </a:p>
        </p:txBody>
      </p:sp>
      <p:sp>
        <p:nvSpPr>
          <p:cNvPr id="7" name="Slide Number Placeholder 6">
            <a:extLst>
              <a:ext uri="{FF2B5EF4-FFF2-40B4-BE49-F238E27FC236}">
                <a16:creationId xmlns:a16="http://schemas.microsoft.com/office/drawing/2014/main" id="{59DF2F47-DE12-0075-6EDB-366148F7F176}"/>
              </a:ext>
              <a:ext uri="{C183D7F6-B498-43B3-948B-1728B52AA6E4}">
                <adec:decorative xmlns:adec="http://schemas.microsoft.com/office/drawing/2017/decorative" val="1"/>
              </a:ext>
            </a:extLst>
          </p:cNvPr>
          <p:cNvSpPr>
            <a:spLocks noGrp="1"/>
          </p:cNvSpPr>
          <p:nvPr>
            <p:ph type="sldNum" sz="quarter" idx="12"/>
          </p:nvPr>
        </p:nvSpPr>
        <p:spPr/>
        <p:txBody>
          <a:bodyPr/>
          <a:lstStyle/>
          <a:p>
            <a:fld id="{1195A9E4-2CE9-4E32-BE85-7C32F0F78A6D}" type="slidenum">
              <a:rPr lang="en-GB" smtClean="0">
                <a:latin typeface="Roboto" panose="02000000000000000000" pitchFamily="2" charset="0"/>
                <a:ea typeface="Roboto" panose="02000000000000000000" pitchFamily="2" charset="0"/>
              </a:rPr>
              <a:t>1</a:t>
            </a:fld>
            <a:endParaRPr lang="en-GB">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54376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16CAF-76BA-42F6-9A90-FEC8D6A1CC73}"/>
              </a:ext>
            </a:extLst>
          </p:cNvPr>
          <p:cNvSpPr>
            <a:spLocks noGrp="1"/>
          </p:cNvSpPr>
          <p:nvPr>
            <p:ph type="title"/>
          </p:nvPr>
        </p:nvSpPr>
        <p:spPr>
          <a:xfrm>
            <a:off x="838200" y="136525"/>
            <a:ext cx="10515600" cy="1554163"/>
          </a:xfrm>
        </p:spPr>
        <p:txBody>
          <a:bodyPr/>
          <a:lstStyle/>
          <a:p>
            <a:r>
              <a:rPr lang="en-GB" dirty="0">
                <a:solidFill>
                  <a:srgbClr val="595959"/>
                </a:solidFill>
              </a:rPr>
              <a:t>NEXT STEPS</a:t>
            </a:r>
            <a:endParaRPr lang="en-ZM" dirty="0">
              <a:solidFill>
                <a:srgbClr val="595959"/>
              </a:solidFill>
            </a:endParaRPr>
          </a:p>
        </p:txBody>
      </p:sp>
      <p:sp>
        <p:nvSpPr>
          <p:cNvPr id="3" name="Content Placeholder 2">
            <a:extLst>
              <a:ext uri="{FF2B5EF4-FFF2-40B4-BE49-F238E27FC236}">
                <a16:creationId xmlns:a16="http://schemas.microsoft.com/office/drawing/2014/main" id="{5DADFA5A-4BF8-4340-A200-434769D60AB9}"/>
              </a:ext>
            </a:extLst>
          </p:cNvPr>
          <p:cNvSpPr>
            <a:spLocks noGrp="1"/>
          </p:cNvSpPr>
          <p:nvPr>
            <p:ph idx="1"/>
          </p:nvPr>
        </p:nvSpPr>
        <p:spPr>
          <a:xfrm>
            <a:off x="350520" y="1474238"/>
            <a:ext cx="11536680" cy="4601710"/>
          </a:xfrm>
        </p:spPr>
        <p:txBody>
          <a:bodyPr>
            <a:normAutofit fontScale="32500" lnSpcReduction="20000"/>
          </a:bodyPr>
          <a:lstStyle/>
          <a:p>
            <a:pPr marL="0" lvl="0" indent="0">
              <a:lnSpc>
                <a:spcPct val="120000"/>
              </a:lnSpc>
              <a:buNone/>
            </a:pPr>
            <a:r>
              <a:rPr lang="en-GB" sz="7000" b="1" dirty="0">
                <a:solidFill>
                  <a:srgbClr val="595959"/>
                </a:solidFill>
              </a:rPr>
              <a:t>Scaling Up</a:t>
            </a:r>
            <a:endParaRPr lang="en-GB" sz="7000" dirty="0">
              <a:solidFill>
                <a:srgbClr val="595959"/>
              </a:solidFill>
            </a:endParaRPr>
          </a:p>
          <a:p>
            <a:pPr>
              <a:lnSpc>
                <a:spcPct val="120000"/>
              </a:lnSpc>
            </a:pPr>
            <a:r>
              <a:rPr lang="en-GB" sz="7000" dirty="0">
                <a:solidFill>
                  <a:srgbClr val="595959"/>
                </a:solidFill>
              </a:rPr>
              <a:t> </a:t>
            </a:r>
            <a:r>
              <a:rPr lang="en-GB" sz="7000" b="1" dirty="0">
                <a:solidFill>
                  <a:srgbClr val="595959"/>
                </a:solidFill>
              </a:rPr>
              <a:t>Expand to new locations: </a:t>
            </a:r>
            <a:r>
              <a:rPr lang="en-GB" sz="7000" dirty="0">
                <a:solidFill>
                  <a:srgbClr val="595959"/>
                </a:solidFill>
              </a:rPr>
              <a:t>Replicate the project in other regions or countries, adapting to local contexts and needs.</a:t>
            </a:r>
          </a:p>
          <a:p>
            <a:pPr marL="0" lvl="0" indent="0">
              <a:lnSpc>
                <a:spcPct val="120000"/>
              </a:lnSpc>
              <a:buNone/>
            </a:pPr>
            <a:endParaRPr lang="en-GB" sz="7000" dirty="0">
              <a:solidFill>
                <a:srgbClr val="595959"/>
              </a:solidFill>
            </a:endParaRPr>
          </a:p>
          <a:p>
            <a:pPr>
              <a:lnSpc>
                <a:spcPct val="120000"/>
              </a:lnSpc>
            </a:pPr>
            <a:r>
              <a:rPr lang="en-GB" sz="7000" b="1" dirty="0">
                <a:solidFill>
                  <a:srgbClr val="595959"/>
                </a:solidFill>
              </a:rPr>
              <a:t>Increase the number of beneficiaries: </a:t>
            </a:r>
            <a:r>
              <a:rPr lang="en-GB" sz="7000" dirty="0">
                <a:solidFill>
                  <a:srgbClr val="595959"/>
                </a:solidFill>
              </a:rPr>
              <a:t>Reach more entrepreneurs with disabilities, providing them with training and support.</a:t>
            </a:r>
          </a:p>
          <a:p>
            <a:pPr>
              <a:lnSpc>
                <a:spcPct val="120000"/>
              </a:lnSpc>
            </a:pPr>
            <a:endParaRPr lang="en-US" sz="7000" dirty="0">
              <a:solidFill>
                <a:srgbClr val="595959"/>
              </a:solidFill>
            </a:endParaRPr>
          </a:p>
          <a:p>
            <a:pPr>
              <a:lnSpc>
                <a:spcPct val="120000"/>
              </a:lnSpc>
            </a:pPr>
            <a:r>
              <a:rPr lang="en-GB" sz="7000" b="1" dirty="0">
                <a:solidFill>
                  <a:srgbClr val="595959"/>
                </a:solidFill>
              </a:rPr>
              <a:t>Learning and knowledge sharing</a:t>
            </a:r>
            <a:r>
              <a:rPr lang="en-GB" sz="7000" dirty="0">
                <a:solidFill>
                  <a:srgbClr val="595959"/>
                </a:solidFill>
              </a:rPr>
              <a:t>: Document and share lessons learned, best practices, and success stories, contributing to the global knowledge base on disability inclusion and entrepreneurship.</a:t>
            </a:r>
            <a:endParaRPr lang="en-US" sz="7000" dirty="0">
              <a:solidFill>
                <a:srgbClr val="595959"/>
              </a:solidFill>
            </a:endParaRPr>
          </a:p>
          <a:p>
            <a:pPr marL="0" lvl="0" indent="0">
              <a:buNone/>
            </a:pPr>
            <a:endParaRPr lang="en-US" dirty="0">
              <a:solidFill>
                <a:srgbClr val="595959"/>
              </a:solidFill>
              <a:latin typeface="Arial" panose="020B0604020202020204" pitchFamily="34" charset="0"/>
            </a:endParaRPr>
          </a:p>
          <a:p>
            <a:pPr marL="0" lvl="0" indent="0">
              <a:buNone/>
            </a:pPr>
            <a:endParaRPr lang="en-US" dirty="0">
              <a:solidFill>
                <a:srgbClr val="595959"/>
              </a:solidFill>
              <a:latin typeface="Arial" panose="020B0604020202020204" pitchFamily="34" charset="0"/>
            </a:endParaRPr>
          </a:p>
          <a:p>
            <a:pPr marL="0" lvl="0" indent="0">
              <a:buNone/>
            </a:pPr>
            <a:endParaRPr lang="en-US" dirty="0">
              <a:solidFill>
                <a:srgbClr val="595959"/>
              </a:solidFill>
              <a:latin typeface="Arial" panose="020B0604020202020204" pitchFamily="34" charset="0"/>
            </a:endParaRPr>
          </a:p>
          <a:p>
            <a:endParaRPr lang="en-ZM" dirty="0">
              <a:solidFill>
                <a:srgbClr val="595959"/>
              </a:solidFill>
            </a:endParaRPr>
          </a:p>
        </p:txBody>
      </p:sp>
      <p:sp>
        <p:nvSpPr>
          <p:cNvPr id="4" name="Footer Placeholder 3">
            <a:extLst>
              <a:ext uri="{FF2B5EF4-FFF2-40B4-BE49-F238E27FC236}">
                <a16:creationId xmlns:a16="http://schemas.microsoft.com/office/drawing/2014/main" id="{09F34BB5-943E-4701-B7C5-1AAA461D7009}"/>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5A6C4C00-3722-4503-87E7-CDC4D9EA7AAF}"/>
              </a:ext>
              <a:ext uri="{C183D7F6-B498-43B3-948B-1728B52AA6E4}">
                <adec:decorative xmlns:adec="http://schemas.microsoft.com/office/drawing/2017/decorative" val="1"/>
              </a:ext>
            </a:extLst>
          </p:cNvPr>
          <p:cNvSpPr>
            <a:spLocks noGrp="1"/>
          </p:cNvSpPr>
          <p:nvPr>
            <p:ph type="sldNum" sz="quarter" idx="12"/>
          </p:nvPr>
        </p:nvSpPr>
        <p:spPr/>
        <p:txBody>
          <a:bodyPr/>
          <a:lstStyle/>
          <a:p>
            <a:fld id="{1195A9E4-2CE9-4E32-BE85-7C32F0F78A6D}" type="slidenum">
              <a:rPr lang="en-GB" smtClean="0"/>
              <a:t>10</a:t>
            </a:fld>
            <a:endParaRPr lang="en-GB"/>
          </a:p>
        </p:txBody>
      </p:sp>
    </p:spTree>
    <p:extLst>
      <p:ext uri="{BB962C8B-B14F-4D97-AF65-F5344CB8AC3E}">
        <p14:creationId xmlns:p14="http://schemas.microsoft.com/office/powerpoint/2010/main" val="1049778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236D3C-5B7B-4349-909F-4C2F2BBB0E1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#ZeroCon25</a:t>
            </a:r>
            <a:endParaRPr lang="en-GB" dirty="0"/>
          </a:p>
        </p:txBody>
      </p:sp>
      <p:sp>
        <p:nvSpPr>
          <p:cNvPr id="3" name="Slide Number Placeholder 2">
            <a:extLst>
              <a:ext uri="{FF2B5EF4-FFF2-40B4-BE49-F238E27FC236}">
                <a16:creationId xmlns:a16="http://schemas.microsoft.com/office/drawing/2014/main" id="{2E817DB3-3C3F-4148-A4DE-EAFA8DD1E43E}"/>
              </a:ext>
              <a:ext uri="{C183D7F6-B498-43B3-948B-1728B52AA6E4}">
                <adec:decorative xmlns:adec="http://schemas.microsoft.com/office/drawing/2017/decorative" val="1"/>
              </a:ext>
            </a:extLst>
          </p:cNvPr>
          <p:cNvSpPr>
            <a:spLocks noGrp="1"/>
          </p:cNvSpPr>
          <p:nvPr>
            <p:ph type="sldNum" sz="quarter" idx="12"/>
          </p:nvPr>
        </p:nvSpPr>
        <p:spPr/>
        <p:txBody>
          <a:bodyPr/>
          <a:lstStyle/>
          <a:p>
            <a:fld id="{1195A9E4-2CE9-4E32-BE85-7C32F0F78A6D}" type="slidenum">
              <a:rPr lang="en-GB" smtClean="0"/>
              <a:t>11</a:t>
            </a:fld>
            <a:endParaRPr lang="en-GB"/>
          </a:p>
        </p:txBody>
      </p:sp>
      <p:pic>
        <p:nvPicPr>
          <p:cNvPr id="1026" name="Picture 2">
            <a:extLst>
              <a:ext uri="{FF2B5EF4-FFF2-40B4-BE49-F238E27FC236}">
                <a16:creationId xmlns:a16="http://schemas.microsoft.com/office/drawing/2014/main" id="{2E49F86B-82F6-4318-AEB7-0138DBB59EEF}"/>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0988" y="2357438"/>
            <a:ext cx="4114800" cy="3016995"/>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a:extLst>
              <a:ext uri="{FF2B5EF4-FFF2-40B4-BE49-F238E27FC236}">
                <a16:creationId xmlns:a16="http://schemas.microsoft.com/office/drawing/2014/main" id="{C0271A6A-9CAC-A915-C275-A79D296FAF9F}"/>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de-AT" dirty="0" err="1"/>
              <a:t>Thank</a:t>
            </a:r>
            <a:r>
              <a:rPr lang="de-AT" dirty="0"/>
              <a:t> </a:t>
            </a:r>
            <a:r>
              <a:rPr lang="de-AT" dirty="0" err="1"/>
              <a:t>you</a:t>
            </a:r>
            <a:endParaRPr lang="en-US" dirty="0"/>
          </a:p>
        </p:txBody>
      </p:sp>
    </p:spTree>
    <p:extLst>
      <p:ext uri="{BB962C8B-B14F-4D97-AF65-F5344CB8AC3E}">
        <p14:creationId xmlns:p14="http://schemas.microsoft.com/office/powerpoint/2010/main" val="2584468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170A7-2DE8-4B3C-A7B3-C145694CD961}"/>
              </a:ext>
            </a:extLst>
          </p:cNvPr>
          <p:cNvSpPr>
            <a:spLocks noGrp="1"/>
          </p:cNvSpPr>
          <p:nvPr>
            <p:ph type="title" idx="4294967295"/>
          </p:nvPr>
        </p:nvSpPr>
        <p:spPr>
          <a:xfrm>
            <a:off x="410548" y="649357"/>
            <a:ext cx="9687608"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595959"/>
                </a:solidFill>
                <a:effectLst/>
                <a:uLnTx/>
                <a:uFillTx/>
                <a:latin typeface="Roboto" panose="02000000000000000000" pitchFamily="2" charset="0"/>
                <a:ea typeface="Roboto" panose="02000000000000000000" pitchFamily="2" charset="0"/>
                <a:cs typeface="+mn-cs"/>
              </a:rPr>
              <a:t>BACKGROUND</a:t>
            </a:r>
          </a:p>
        </p:txBody>
      </p:sp>
      <p:sp>
        <p:nvSpPr>
          <p:cNvPr id="4" name="Rectangle 3">
            <a:extLst>
              <a:ext uri="{FF2B5EF4-FFF2-40B4-BE49-F238E27FC236}">
                <a16:creationId xmlns:a16="http://schemas.microsoft.com/office/drawing/2014/main" id="{45401110-3231-4471-97A7-D21C1839C0F5}"/>
              </a:ext>
            </a:extLst>
          </p:cNvPr>
          <p:cNvSpPr/>
          <p:nvPr/>
        </p:nvSpPr>
        <p:spPr>
          <a:xfrm>
            <a:off x="410548" y="971550"/>
            <a:ext cx="11503158" cy="3539430"/>
          </a:xfrm>
          <a:prstGeom prst="rect">
            <a:avLst/>
          </a:prstGeom>
        </p:spPr>
        <p:txBody>
          <a:bodyPr wrap="square">
            <a:spAutoFit/>
          </a:bodyPr>
          <a:lstStyle/>
          <a:p>
            <a:pPr>
              <a:spcAft>
                <a:spcPts val="0"/>
              </a:spcAft>
            </a:pPr>
            <a:endParaRPr lang="en-US" sz="3200" dirty="0">
              <a:latin typeface="Roboto" panose="02000000000000000000" pitchFamily="2" charset="0"/>
              <a:ea typeface="Roboto" panose="02000000000000000000" pitchFamily="2" charset="0"/>
            </a:endParaRPr>
          </a:p>
          <a:p>
            <a:pPr>
              <a:spcAft>
                <a:spcPts val="0"/>
              </a:spcAft>
            </a:pPr>
            <a:r>
              <a:rPr lang="en-ZM" sz="3200" dirty="0">
                <a:solidFill>
                  <a:srgbClr val="595959"/>
                </a:solidFill>
                <a:latin typeface="Roboto" panose="02000000000000000000" pitchFamily="2" charset="0"/>
                <a:ea typeface="Roboto" panose="02000000000000000000" pitchFamily="2" charset="0"/>
              </a:rPr>
              <a:t>World Vision Zambia (WVZ) Limited is a faith-based Organization dealing with Relief aid, Development, and Advocacy dedicated to working with children, families, and communities to overcome poverty and injustice. WVZ is part of World Vision International and serves all people regardless of religion, race, tribe</a:t>
            </a:r>
            <a:r>
              <a:rPr lang="en-US" sz="3200" dirty="0">
                <a:solidFill>
                  <a:srgbClr val="595959"/>
                </a:solidFill>
                <a:latin typeface="Roboto" panose="02000000000000000000" pitchFamily="2" charset="0"/>
                <a:ea typeface="Roboto" panose="02000000000000000000" pitchFamily="2" charset="0"/>
              </a:rPr>
              <a:t> </a:t>
            </a:r>
            <a:r>
              <a:rPr lang="en-ZM" sz="3200" dirty="0">
                <a:solidFill>
                  <a:srgbClr val="595959"/>
                </a:solidFill>
                <a:latin typeface="Roboto" panose="02000000000000000000" pitchFamily="2" charset="0"/>
                <a:ea typeface="Roboto" panose="02000000000000000000" pitchFamily="2" charset="0"/>
              </a:rPr>
              <a:t>,</a:t>
            </a:r>
            <a:r>
              <a:rPr lang="en-US" sz="3200" dirty="0">
                <a:solidFill>
                  <a:srgbClr val="595959"/>
                </a:solidFill>
                <a:latin typeface="Roboto" panose="02000000000000000000" pitchFamily="2" charset="0"/>
                <a:ea typeface="Roboto" panose="02000000000000000000" pitchFamily="2" charset="0"/>
              </a:rPr>
              <a:t> </a:t>
            </a:r>
            <a:r>
              <a:rPr lang="en-ZM" sz="3200" dirty="0">
                <a:solidFill>
                  <a:srgbClr val="595959"/>
                </a:solidFill>
                <a:latin typeface="Roboto" panose="02000000000000000000" pitchFamily="2" charset="0"/>
                <a:ea typeface="Roboto" panose="02000000000000000000" pitchFamily="2" charset="0"/>
              </a:rPr>
              <a:t>gender</a:t>
            </a:r>
            <a:r>
              <a:rPr lang="en-US" sz="3200" dirty="0">
                <a:solidFill>
                  <a:srgbClr val="595959"/>
                </a:solidFill>
                <a:latin typeface="Roboto" panose="02000000000000000000" pitchFamily="2" charset="0"/>
                <a:ea typeface="Roboto" panose="02000000000000000000" pitchFamily="2" charset="0"/>
              </a:rPr>
              <a:t> or social status</a:t>
            </a:r>
            <a:r>
              <a:rPr lang="en-ZM" sz="3200" dirty="0">
                <a:solidFill>
                  <a:srgbClr val="595959"/>
                </a:solidFill>
                <a:latin typeface="Roboto" panose="02000000000000000000" pitchFamily="2" charset="0"/>
                <a:ea typeface="Roboto" panose="02000000000000000000" pitchFamily="2" charset="0"/>
              </a:rPr>
              <a:t>. </a:t>
            </a:r>
          </a:p>
        </p:txBody>
      </p:sp>
      <p:sp>
        <p:nvSpPr>
          <p:cNvPr id="3" name="Footer Placeholder 3">
            <a:extLst>
              <a:ext uri="{FF2B5EF4-FFF2-40B4-BE49-F238E27FC236}">
                <a16:creationId xmlns:a16="http://schemas.microsoft.com/office/drawing/2014/main" id="{91378DE4-AF02-8F19-E6DD-698956E7B196}"/>
              </a:ext>
              <a:ext uri="{C183D7F6-B498-43B3-948B-1728B52AA6E4}">
                <adec:decorative xmlns:adec="http://schemas.microsoft.com/office/drawing/2017/decorative" val="1"/>
              </a:ext>
            </a:extLst>
          </p:cNvPr>
          <p:cNvSpPr>
            <a:spLocks noGrp="1"/>
          </p:cNvSpPr>
          <p:nvPr>
            <p:ph type="ftr" sz="quarter" idx="11"/>
          </p:nvPr>
        </p:nvSpPr>
        <p:spPr>
          <a:xfrm>
            <a:off x="4038600" y="6356350"/>
            <a:ext cx="4114800" cy="365125"/>
          </a:xfrm>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5397AD2D-6309-1F68-EA49-C1B7282C3839}"/>
              </a:ext>
              <a:ext uri="{C183D7F6-B498-43B3-948B-1728B52AA6E4}">
                <adec:decorative xmlns:adec="http://schemas.microsoft.com/office/drawing/2017/decorative" val="1"/>
              </a:ext>
            </a:extLst>
          </p:cNvPr>
          <p:cNvSpPr>
            <a:spLocks noGrp="1"/>
          </p:cNvSpPr>
          <p:nvPr>
            <p:ph type="sldNum" sz="quarter" idx="12"/>
          </p:nvPr>
        </p:nvSpPr>
        <p:spPr>
          <a:xfrm>
            <a:off x="8610600" y="6356350"/>
            <a:ext cx="2743200" cy="365125"/>
          </a:xfrm>
        </p:spPr>
        <p:txBody>
          <a:bodyPr/>
          <a:lstStyle/>
          <a:p>
            <a:fld id="{1195A9E4-2CE9-4E32-BE85-7C32F0F78A6D}" type="slidenum">
              <a:rPr lang="en-GB" smtClean="0"/>
              <a:t>2</a:t>
            </a:fld>
            <a:endParaRPr lang="en-GB"/>
          </a:p>
        </p:txBody>
      </p:sp>
    </p:spTree>
    <p:extLst>
      <p:ext uri="{BB962C8B-B14F-4D97-AF65-F5344CB8AC3E}">
        <p14:creationId xmlns:p14="http://schemas.microsoft.com/office/powerpoint/2010/main" val="1968209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867EA19-6E67-4295-F673-081EFF01B2E2}"/>
              </a:ext>
            </a:extLst>
          </p:cNvPr>
          <p:cNvSpPr>
            <a:spLocks noGrp="1"/>
          </p:cNvSpPr>
          <p:nvPr>
            <p:ph type="title"/>
          </p:nvPr>
        </p:nvSpPr>
        <p:spPr>
          <a:xfrm>
            <a:off x="838200" y="365125"/>
            <a:ext cx="10043160" cy="1325563"/>
          </a:xfrm>
        </p:spPr>
        <p:txBody>
          <a:bodyPr/>
          <a:lstStyle/>
          <a:p>
            <a:r>
              <a:rPr lang="en-GB" dirty="0">
                <a:solidFill>
                  <a:srgbClr val="595959"/>
                </a:solidFill>
              </a:rPr>
              <a:t> PROJECT</a:t>
            </a:r>
          </a:p>
        </p:txBody>
      </p:sp>
      <p:sp>
        <p:nvSpPr>
          <p:cNvPr id="11" name="Content Placeholder 10">
            <a:extLst>
              <a:ext uri="{FF2B5EF4-FFF2-40B4-BE49-F238E27FC236}">
                <a16:creationId xmlns:a16="http://schemas.microsoft.com/office/drawing/2014/main" id="{3D12346A-244A-C62E-52D1-C600A5BB60DA}"/>
              </a:ext>
            </a:extLst>
          </p:cNvPr>
          <p:cNvSpPr>
            <a:spLocks noGrp="1"/>
          </p:cNvSpPr>
          <p:nvPr>
            <p:ph idx="1"/>
          </p:nvPr>
        </p:nvSpPr>
        <p:spPr>
          <a:xfrm>
            <a:off x="838200" y="1792518"/>
            <a:ext cx="10056223" cy="3861226"/>
          </a:xfrm>
        </p:spPr>
        <p:txBody>
          <a:bodyPr>
            <a:normAutofit/>
          </a:bodyPr>
          <a:lstStyle/>
          <a:p>
            <a:pPr marL="0" indent="0">
              <a:buNone/>
            </a:pPr>
            <a:r>
              <a:rPr lang="en-GB" sz="3600" dirty="0">
                <a:solidFill>
                  <a:srgbClr val="595959"/>
                </a:solidFill>
              </a:rPr>
              <a:t>World Vision Zambia, which is part of the global World Vision Network, in 2023 launched a project to empower businesses owned by persons with disabilities, facilitating their registration as suppliers of goods and services to world Vision Zambia.</a:t>
            </a:r>
          </a:p>
        </p:txBody>
      </p:sp>
      <p:sp>
        <p:nvSpPr>
          <p:cNvPr id="4" name="Footer Placeholder 3">
            <a:extLst>
              <a:ext uri="{FF2B5EF4-FFF2-40B4-BE49-F238E27FC236}">
                <a16:creationId xmlns:a16="http://schemas.microsoft.com/office/drawing/2014/main" id="{46711446-EA53-2D2E-05F3-21ED0F729266}"/>
              </a:ext>
              <a:ext uri="{C183D7F6-B498-43B3-948B-1728B52AA6E4}">
                <adec:decorative xmlns:adec="http://schemas.microsoft.com/office/drawing/2017/decorative" val="1"/>
              </a:ext>
            </a:extLst>
          </p:cNvPr>
          <p:cNvSpPr>
            <a:spLocks noGrp="1"/>
          </p:cNvSpPr>
          <p:nvPr>
            <p:ph type="ftr" sz="quarter" idx="11"/>
          </p:nvPr>
        </p:nvSpPr>
        <p:spPr>
          <a:xfrm>
            <a:off x="4191000" y="6364366"/>
            <a:ext cx="4114800" cy="365125"/>
          </a:xfrm>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CC8172BE-0247-8ADB-C8AB-908861A4075E}"/>
              </a:ext>
              <a:ext uri="{C183D7F6-B498-43B3-948B-1728B52AA6E4}">
                <adec:decorative xmlns:adec="http://schemas.microsoft.com/office/drawing/2017/decorative" val="1"/>
              </a:ext>
            </a:extLst>
          </p:cNvPr>
          <p:cNvSpPr txBox="1">
            <a:spLocks/>
          </p:cNvSpPr>
          <p:nvPr/>
        </p:nvSpPr>
        <p:spPr>
          <a:xfrm>
            <a:off x="8763000" y="636436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95A9E4-2CE9-4E32-BE85-7C32F0F78A6D}" type="slidenum">
              <a:rPr lang="en-GB" smtClean="0"/>
              <a:pPr/>
              <a:t>3</a:t>
            </a:fld>
            <a:endParaRPr lang="en-GB"/>
          </a:p>
        </p:txBody>
      </p:sp>
    </p:spTree>
    <p:extLst>
      <p:ext uri="{BB962C8B-B14F-4D97-AF65-F5344CB8AC3E}">
        <p14:creationId xmlns:p14="http://schemas.microsoft.com/office/powerpoint/2010/main" val="2056236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74025-19A7-4081-9D34-A7E7B1FB50A8}"/>
              </a:ext>
            </a:extLst>
          </p:cNvPr>
          <p:cNvSpPr>
            <a:spLocks noGrp="1"/>
          </p:cNvSpPr>
          <p:nvPr>
            <p:ph type="title"/>
          </p:nvPr>
        </p:nvSpPr>
        <p:spPr/>
        <p:txBody>
          <a:bodyPr/>
          <a:lstStyle/>
          <a:p>
            <a:r>
              <a:rPr lang="en-US" sz="3600" b="1" dirty="0">
                <a:solidFill>
                  <a:srgbClr val="595959"/>
                </a:solidFill>
              </a:rPr>
              <a:t>INNOVATION</a:t>
            </a:r>
            <a:endParaRPr lang="en-ZM" dirty="0">
              <a:solidFill>
                <a:srgbClr val="595959"/>
              </a:solidFill>
            </a:endParaRPr>
          </a:p>
        </p:txBody>
      </p:sp>
      <p:sp>
        <p:nvSpPr>
          <p:cNvPr id="3" name="Content Placeholder 2">
            <a:extLst>
              <a:ext uri="{FF2B5EF4-FFF2-40B4-BE49-F238E27FC236}">
                <a16:creationId xmlns:a16="http://schemas.microsoft.com/office/drawing/2014/main" id="{3F3055BC-7B16-47A5-8036-BA00E93A7CA4}"/>
              </a:ext>
            </a:extLst>
          </p:cNvPr>
          <p:cNvSpPr>
            <a:spLocks noGrp="1"/>
          </p:cNvSpPr>
          <p:nvPr>
            <p:ph idx="1"/>
          </p:nvPr>
        </p:nvSpPr>
        <p:spPr/>
        <p:txBody>
          <a:bodyPr>
            <a:normAutofit fontScale="70000" lnSpcReduction="20000"/>
          </a:bodyPr>
          <a:lstStyle/>
          <a:p>
            <a:endParaRPr lang="en-GB" dirty="0"/>
          </a:p>
          <a:p>
            <a:pPr>
              <a:lnSpc>
                <a:spcPct val="120000"/>
              </a:lnSpc>
            </a:pPr>
            <a:r>
              <a:rPr lang="en-GB" sz="3500" dirty="0">
                <a:solidFill>
                  <a:srgbClr val="595959"/>
                </a:solidFill>
              </a:rPr>
              <a:t>World Vision Zambia launched a project aimed at empowering persons with disabilities who produce goods, but lack access to markets and financial means</a:t>
            </a:r>
          </a:p>
          <a:p>
            <a:pPr>
              <a:lnSpc>
                <a:spcPct val="120000"/>
              </a:lnSpc>
            </a:pPr>
            <a:endParaRPr lang="en-GB" sz="3500" dirty="0">
              <a:solidFill>
                <a:srgbClr val="595959"/>
              </a:solidFill>
            </a:endParaRPr>
          </a:p>
          <a:p>
            <a:pPr>
              <a:lnSpc>
                <a:spcPct val="120000"/>
              </a:lnSpc>
            </a:pPr>
            <a:r>
              <a:rPr lang="en-GB" sz="3500" dirty="0">
                <a:solidFill>
                  <a:srgbClr val="595959"/>
                </a:solidFill>
              </a:rPr>
              <a:t>Registered businesses receive supply requests via WhatsApp, allowing them to deliver based on their financial resources. Supplied products range from food to cleaning materials, with pricing aligned to market rates and without competition </a:t>
            </a:r>
            <a:endParaRPr lang="en-ZM" sz="3500" dirty="0">
              <a:solidFill>
                <a:srgbClr val="595959"/>
              </a:solidFill>
            </a:endParaRPr>
          </a:p>
        </p:txBody>
      </p:sp>
      <p:sp>
        <p:nvSpPr>
          <p:cNvPr id="4" name="Footer Placeholder 3">
            <a:extLst>
              <a:ext uri="{FF2B5EF4-FFF2-40B4-BE49-F238E27FC236}">
                <a16:creationId xmlns:a16="http://schemas.microsoft.com/office/drawing/2014/main" id="{1CFAD55A-7EC5-4D61-AC57-09EC5666790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4F2CD26E-BE36-4643-8456-46C6F41F9919}"/>
              </a:ext>
              <a:ext uri="{C183D7F6-B498-43B3-948B-1728B52AA6E4}">
                <adec:decorative xmlns:adec="http://schemas.microsoft.com/office/drawing/2017/decorative" val="1"/>
              </a:ext>
            </a:extLst>
          </p:cNvPr>
          <p:cNvSpPr>
            <a:spLocks noGrp="1"/>
          </p:cNvSpPr>
          <p:nvPr>
            <p:ph type="sldNum" sz="quarter" idx="12"/>
          </p:nvPr>
        </p:nvSpPr>
        <p:spPr/>
        <p:txBody>
          <a:bodyPr/>
          <a:lstStyle/>
          <a:p>
            <a:fld id="{1195A9E4-2CE9-4E32-BE85-7C32F0F78A6D}" type="slidenum">
              <a:rPr lang="en-GB" smtClean="0"/>
              <a:t>4</a:t>
            </a:fld>
            <a:endParaRPr lang="en-GB"/>
          </a:p>
        </p:txBody>
      </p:sp>
    </p:spTree>
    <p:extLst>
      <p:ext uri="{BB962C8B-B14F-4D97-AF65-F5344CB8AC3E}">
        <p14:creationId xmlns:p14="http://schemas.microsoft.com/office/powerpoint/2010/main" val="2240568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A6A88-F996-4B43-9860-19E4D30CC8B2}"/>
              </a:ext>
            </a:extLst>
          </p:cNvPr>
          <p:cNvSpPr>
            <a:spLocks noGrp="1"/>
          </p:cNvSpPr>
          <p:nvPr>
            <p:ph type="title"/>
          </p:nvPr>
        </p:nvSpPr>
        <p:spPr>
          <a:xfrm>
            <a:off x="354563" y="365125"/>
            <a:ext cx="10999237" cy="1325563"/>
          </a:xfrm>
        </p:spPr>
        <p:txBody>
          <a:bodyPr>
            <a:normAutofit/>
          </a:bodyPr>
          <a:lstStyle/>
          <a:p>
            <a:r>
              <a:rPr lang="en-GB" sz="3200" dirty="0"/>
              <a:t>SKILLS TRAINING BEFORE REGISTRATION</a:t>
            </a:r>
            <a:endParaRPr lang="en-ZM" sz="3200" dirty="0"/>
          </a:p>
        </p:txBody>
      </p:sp>
      <p:pic>
        <p:nvPicPr>
          <p:cNvPr id="7" name="Content Placeholder 6" descr="A group of people with disabilites in a room doing a workshop. ">
            <a:extLst>
              <a:ext uri="{FF2B5EF4-FFF2-40B4-BE49-F238E27FC236}">
                <a16:creationId xmlns:a16="http://schemas.microsoft.com/office/drawing/2014/main" id="{64A6A09D-C25F-4452-80EC-D77AAFBF7AA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791478" y="1690688"/>
            <a:ext cx="6718040" cy="4665662"/>
          </a:xfrm>
        </p:spPr>
      </p:pic>
      <p:sp>
        <p:nvSpPr>
          <p:cNvPr id="4" name="Footer Placeholder 3">
            <a:extLst>
              <a:ext uri="{FF2B5EF4-FFF2-40B4-BE49-F238E27FC236}">
                <a16:creationId xmlns:a16="http://schemas.microsoft.com/office/drawing/2014/main" id="{0F112CB5-025C-4A55-AC63-BF61A9C5B5E5}"/>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#ZeroCon25</a:t>
            </a:r>
            <a:endParaRPr lang="en-GB" dirty="0"/>
          </a:p>
        </p:txBody>
      </p:sp>
      <p:sp>
        <p:nvSpPr>
          <p:cNvPr id="5" name="Slide Number Placeholder 4">
            <a:extLst>
              <a:ext uri="{FF2B5EF4-FFF2-40B4-BE49-F238E27FC236}">
                <a16:creationId xmlns:a16="http://schemas.microsoft.com/office/drawing/2014/main" id="{ADD77DAE-2DA1-4DD7-B571-98D85B3A2080}"/>
              </a:ext>
              <a:ext uri="{C183D7F6-B498-43B3-948B-1728B52AA6E4}">
                <adec:decorative xmlns:adec="http://schemas.microsoft.com/office/drawing/2017/decorative" val="1"/>
              </a:ext>
            </a:extLst>
          </p:cNvPr>
          <p:cNvSpPr>
            <a:spLocks noGrp="1"/>
          </p:cNvSpPr>
          <p:nvPr>
            <p:ph type="sldNum" sz="quarter" idx="12"/>
          </p:nvPr>
        </p:nvSpPr>
        <p:spPr/>
        <p:txBody>
          <a:bodyPr/>
          <a:lstStyle/>
          <a:p>
            <a:fld id="{1195A9E4-2CE9-4E32-BE85-7C32F0F78A6D}" type="slidenum">
              <a:rPr lang="en-GB" smtClean="0"/>
              <a:t>5</a:t>
            </a:fld>
            <a:endParaRPr lang="en-GB"/>
          </a:p>
        </p:txBody>
      </p:sp>
    </p:spTree>
    <p:extLst>
      <p:ext uri="{BB962C8B-B14F-4D97-AF65-F5344CB8AC3E}">
        <p14:creationId xmlns:p14="http://schemas.microsoft.com/office/powerpoint/2010/main" val="4256689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C4DBE-7D4D-4F3A-85C0-55FC3247C69C}"/>
              </a:ext>
            </a:extLst>
          </p:cNvPr>
          <p:cNvSpPr>
            <a:spLocks noGrp="1"/>
          </p:cNvSpPr>
          <p:nvPr>
            <p:ph type="title"/>
          </p:nvPr>
        </p:nvSpPr>
        <p:spPr>
          <a:xfrm>
            <a:off x="838200" y="279918"/>
            <a:ext cx="10515600" cy="1156996"/>
          </a:xfrm>
        </p:spPr>
        <p:txBody>
          <a:bodyPr>
            <a:normAutofit/>
          </a:bodyPr>
          <a:lstStyle/>
          <a:p>
            <a:r>
              <a:rPr lang="en-GB" dirty="0">
                <a:solidFill>
                  <a:srgbClr val="595959"/>
                </a:solidFill>
              </a:rPr>
              <a:t>IMPACT</a:t>
            </a:r>
            <a:endParaRPr lang="en-ZM" dirty="0">
              <a:solidFill>
                <a:srgbClr val="595959"/>
              </a:solidFill>
            </a:endParaRPr>
          </a:p>
        </p:txBody>
      </p:sp>
      <p:sp>
        <p:nvSpPr>
          <p:cNvPr id="3" name="Content Placeholder 2">
            <a:extLst>
              <a:ext uri="{FF2B5EF4-FFF2-40B4-BE49-F238E27FC236}">
                <a16:creationId xmlns:a16="http://schemas.microsoft.com/office/drawing/2014/main" id="{4FAD3771-D9A9-4642-9C9C-83B7CC7938C9}"/>
              </a:ext>
            </a:extLst>
          </p:cNvPr>
          <p:cNvSpPr>
            <a:spLocks noGrp="1"/>
          </p:cNvSpPr>
          <p:nvPr>
            <p:ph idx="1"/>
          </p:nvPr>
        </p:nvSpPr>
        <p:spPr>
          <a:xfrm>
            <a:off x="410547" y="1436914"/>
            <a:ext cx="11781453" cy="5421086"/>
          </a:xfrm>
        </p:spPr>
        <p:txBody>
          <a:bodyPr>
            <a:normAutofit fontScale="62500" lnSpcReduction="20000"/>
          </a:bodyPr>
          <a:lstStyle/>
          <a:p>
            <a:pPr>
              <a:lnSpc>
                <a:spcPct val="120000"/>
              </a:lnSpc>
            </a:pPr>
            <a:r>
              <a:rPr lang="en-GB" sz="4100" b="1" dirty="0">
                <a:solidFill>
                  <a:srgbClr val="595959"/>
                </a:solidFill>
              </a:rPr>
              <a:t>Increased income: </a:t>
            </a:r>
            <a:r>
              <a:rPr lang="en-GB" sz="4100" dirty="0">
                <a:solidFill>
                  <a:srgbClr val="595959"/>
                </a:solidFill>
              </a:rPr>
              <a:t>Registered businesses owned by persons with disabilities have increase from 10 to 30 and are able access new markets and increase their income. </a:t>
            </a:r>
          </a:p>
          <a:p>
            <a:pPr>
              <a:lnSpc>
                <a:spcPct val="120000"/>
              </a:lnSpc>
            </a:pPr>
            <a:endParaRPr lang="en-GB" sz="4100" dirty="0">
              <a:solidFill>
                <a:srgbClr val="595959"/>
              </a:solidFill>
            </a:endParaRPr>
          </a:p>
          <a:p>
            <a:pPr>
              <a:lnSpc>
                <a:spcPct val="120000"/>
              </a:lnSpc>
            </a:pPr>
            <a:r>
              <a:rPr lang="en-GB" sz="4100" b="1" dirty="0">
                <a:solidFill>
                  <a:srgbClr val="595959"/>
                </a:solidFill>
              </a:rPr>
              <a:t>Poverty reduction</a:t>
            </a:r>
            <a:r>
              <a:rPr lang="en-GB" sz="4100" dirty="0">
                <a:solidFill>
                  <a:srgbClr val="595959"/>
                </a:solidFill>
              </a:rPr>
              <a:t>: By increasing income and creating jobs, registering as suppliers has helped reduce poverty among persons with disabilities and their families.</a:t>
            </a:r>
          </a:p>
          <a:p>
            <a:pPr marL="0" indent="0">
              <a:lnSpc>
                <a:spcPct val="120000"/>
              </a:lnSpc>
              <a:buNone/>
            </a:pPr>
            <a:endParaRPr lang="en-GB" sz="4100" dirty="0">
              <a:solidFill>
                <a:srgbClr val="595959"/>
              </a:solidFill>
            </a:endParaRPr>
          </a:p>
          <a:p>
            <a:pPr>
              <a:lnSpc>
                <a:spcPct val="120000"/>
              </a:lnSpc>
            </a:pPr>
            <a:r>
              <a:rPr lang="en-GB" sz="4100" b="1" dirty="0">
                <a:solidFill>
                  <a:srgbClr val="595959"/>
                </a:solidFill>
              </a:rPr>
              <a:t>Empowerment: </a:t>
            </a:r>
            <a:r>
              <a:rPr lang="en-GB" sz="4100" dirty="0">
                <a:solidFill>
                  <a:srgbClr val="595959"/>
                </a:solidFill>
              </a:rPr>
              <a:t>Registering as suppliers has empowered persons with disabilities to take control of their economic lives and become active contributors to their communities</a:t>
            </a:r>
            <a:r>
              <a:rPr lang="en-GB" sz="3500" dirty="0">
                <a:solidFill>
                  <a:srgbClr val="595959"/>
                </a:solidFill>
              </a:rPr>
              <a:t>.</a:t>
            </a:r>
          </a:p>
        </p:txBody>
      </p:sp>
      <p:sp>
        <p:nvSpPr>
          <p:cNvPr id="4" name="Footer Placeholder 3">
            <a:extLst>
              <a:ext uri="{FF2B5EF4-FFF2-40B4-BE49-F238E27FC236}">
                <a16:creationId xmlns:a16="http://schemas.microsoft.com/office/drawing/2014/main" id="{41E47AD7-8EFC-4677-BCEF-D0191F8ADEF3}"/>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738A537C-CA85-4B1A-8C1B-C7E46C97CFD9}"/>
              </a:ext>
              <a:ext uri="{C183D7F6-B498-43B3-948B-1728B52AA6E4}">
                <adec:decorative xmlns:adec="http://schemas.microsoft.com/office/drawing/2017/decorative" val="1"/>
              </a:ext>
            </a:extLst>
          </p:cNvPr>
          <p:cNvSpPr>
            <a:spLocks noGrp="1"/>
          </p:cNvSpPr>
          <p:nvPr>
            <p:ph type="sldNum" sz="quarter" idx="12"/>
          </p:nvPr>
        </p:nvSpPr>
        <p:spPr/>
        <p:txBody>
          <a:bodyPr/>
          <a:lstStyle/>
          <a:p>
            <a:fld id="{1195A9E4-2CE9-4E32-BE85-7C32F0F78A6D}" type="slidenum">
              <a:rPr lang="en-GB" smtClean="0"/>
              <a:t>6</a:t>
            </a:fld>
            <a:endParaRPr lang="en-GB"/>
          </a:p>
        </p:txBody>
      </p:sp>
    </p:spTree>
    <p:extLst>
      <p:ext uri="{BB962C8B-B14F-4D97-AF65-F5344CB8AC3E}">
        <p14:creationId xmlns:p14="http://schemas.microsoft.com/office/powerpoint/2010/main" val="1866264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69BD7-24A1-4524-9BCF-3E93416DDBA0}"/>
              </a:ext>
            </a:extLst>
          </p:cNvPr>
          <p:cNvSpPr>
            <a:spLocks noGrp="1"/>
          </p:cNvSpPr>
          <p:nvPr>
            <p:ph type="title"/>
          </p:nvPr>
        </p:nvSpPr>
        <p:spPr>
          <a:xfrm>
            <a:off x="838200" y="-130629"/>
            <a:ext cx="10515600" cy="1334885"/>
          </a:xfrm>
        </p:spPr>
        <p:txBody>
          <a:bodyPr>
            <a:normAutofit/>
          </a:bodyPr>
          <a:lstStyle/>
          <a:p>
            <a:r>
              <a:rPr lang="en-GB" sz="3200" dirty="0">
                <a:solidFill>
                  <a:srgbClr val="595959"/>
                </a:solidFill>
              </a:rPr>
              <a:t>IMPACT </a:t>
            </a:r>
            <a:r>
              <a:rPr lang="en-GB" sz="3200" dirty="0" err="1">
                <a:solidFill>
                  <a:srgbClr val="595959"/>
                </a:solidFill>
              </a:rPr>
              <a:t>cont</a:t>
            </a:r>
            <a:r>
              <a:rPr lang="en-GB" sz="3200" dirty="0">
                <a:solidFill>
                  <a:srgbClr val="595959"/>
                </a:solidFill>
              </a:rPr>
              <a:t>’’d……</a:t>
            </a:r>
            <a:endParaRPr lang="en-ZM" sz="3200" dirty="0">
              <a:solidFill>
                <a:srgbClr val="595959"/>
              </a:solidFill>
            </a:endParaRPr>
          </a:p>
        </p:txBody>
      </p:sp>
      <p:sp>
        <p:nvSpPr>
          <p:cNvPr id="3" name="Content Placeholder 2">
            <a:extLst>
              <a:ext uri="{FF2B5EF4-FFF2-40B4-BE49-F238E27FC236}">
                <a16:creationId xmlns:a16="http://schemas.microsoft.com/office/drawing/2014/main" id="{9DDB1024-71D1-45E7-83B0-A5ED42D7BAD7}"/>
              </a:ext>
            </a:extLst>
          </p:cNvPr>
          <p:cNvSpPr>
            <a:spLocks noGrp="1"/>
          </p:cNvSpPr>
          <p:nvPr>
            <p:ph idx="1"/>
          </p:nvPr>
        </p:nvSpPr>
        <p:spPr>
          <a:xfrm>
            <a:off x="261256" y="877078"/>
            <a:ext cx="11204839" cy="5479272"/>
          </a:xfrm>
        </p:spPr>
        <p:txBody>
          <a:bodyPr>
            <a:noAutofit/>
          </a:bodyPr>
          <a:lstStyle/>
          <a:p>
            <a:pPr>
              <a:lnSpc>
                <a:spcPct val="100000"/>
              </a:lnSpc>
            </a:pPr>
            <a:r>
              <a:rPr lang="en-GB" dirty="0">
                <a:solidFill>
                  <a:srgbClr val="595959"/>
                </a:solidFill>
              </a:rPr>
              <a:t> </a:t>
            </a:r>
            <a:r>
              <a:rPr lang="en-GB" b="1" dirty="0">
                <a:solidFill>
                  <a:srgbClr val="595959"/>
                </a:solidFill>
              </a:rPr>
              <a:t>Inclusion: </a:t>
            </a:r>
            <a:r>
              <a:rPr lang="en-GB" dirty="0">
                <a:solidFill>
                  <a:srgbClr val="595959"/>
                </a:solidFill>
              </a:rPr>
              <a:t>By providing opportunities for businesses owned by persons with disabilities, World Vision  promotes inclusion and challenging stigma and stereotypes surrounding disability.</a:t>
            </a:r>
          </a:p>
          <a:p>
            <a:pPr>
              <a:lnSpc>
                <a:spcPct val="100000"/>
              </a:lnSpc>
            </a:pPr>
            <a:endParaRPr lang="en-GB" dirty="0">
              <a:solidFill>
                <a:srgbClr val="595959"/>
              </a:solidFill>
            </a:endParaRPr>
          </a:p>
          <a:p>
            <a:pPr>
              <a:lnSpc>
                <a:spcPct val="100000"/>
              </a:lnSpc>
            </a:pPr>
            <a:r>
              <a:rPr lang="en-GB" dirty="0">
                <a:solidFill>
                  <a:srgbClr val="595959"/>
                </a:solidFill>
              </a:rPr>
              <a:t> </a:t>
            </a:r>
            <a:r>
              <a:rPr lang="en-GB" b="1" dirty="0">
                <a:solidFill>
                  <a:srgbClr val="595959"/>
                </a:solidFill>
              </a:rPr>
              <a:t>Role modeling</a:t>
            </a:r>
            <a:r>
              <a:rPr lang="en-GB" dirty="0">
                <a:solidFill>
                  <a:srgbClr val="595959"/>
                </a:solidFill>
              </a:rPr>
              <a:t>: Successful businesses owned by persons with disabilities are serving  as role models, inspiring others to pursue entrepreneurship and economic empowerment</a:t>
            </a:r>
          </a:p>
          <a:p>
            <a:pPr>
              <a:lnSpc>
                <a:spcPct val="100000"/>
              </a:lnSpc>
            </a:pPr>
            <a:endParaRPr lang="en-GB" dirty="0">
              <a:solidFill>
                <a:srgbClr val="595959"/>
              </a:solidFill>
            </a:endParaRPr>
          </a:p>
          <a:p>
            <a:pPr>
              <a:lnSpc>
                <a:spcPct val="100000"/>
              </a:lnSpc>
            </a:pPr>
            <a:r>
              <a:rPr lang="en-GB" b="1" dirty="0">
                <a:solidFill>
                  <a:srgbClr val="595959"/>
                </a:solidFill>
              </a:rPr>
              <a:t>Market transformation</a:t>
            </a:r>
            <a:r>
              <a:rPr lang="en-GB" dirty="0">
                <a:solidFill>
                  <a:srgbClr val="595959"/>
                </a:solidFill>
              </a:rPr>
              <a:t>: By promoting businesses owned by persons with disabilities, World Vision has contributed to a more inclusive and equitable market ecosystem.</a:t>
            </a:r>
            <a:endParaRPr lang="en-ZM" dirty="0">
              <a:solidFill>
                <a:srgbClr val="595959"/>
              </a:solidFill>
            </a:endParaRPr>
          </a:p>
        </p:txBody>
      </p:sp>
      <p:sp>
        <p:nvSpPr>
          <p:cNvPr id="4" name="Footer Placeholder 3">
            <a:extLst>
              <a:ext uri="{FF2B5EF4-FFF2-40B4-BE49-F238E27FC236}">
                <a16:creationId xmlns:a16="http://schemas.microsoft.com/office/drawing/2014/main" id="{A5F72C08-CD44-43C7-90B9-6BA80BF8342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#ZeroCon25</a:t>
            </a:r>
            <a:endParaRPr lang="en-GB" dirty="0"/>
          </a:p>
        </p:txBody>
      </p:sp>
      <p:sp>
        <p:nvSpPr>
          <p:cNvPr id="5" name="Slide Number Placeholder 4">
            <a:extLst>
              <a:ext uri="{FF2B5EF4-FFF2-40B4-BE49-F238E27FC236}">
                <a16:creationId xmlns:a16="http://schemas.microsoft.com/office/drawing/2014/main" id="{B2C62413-AC65-4F6A-86FE-2E5989050A78}"/>
              </a:ext>
              <a:ext uri="{C183D7F6-B498-43B3-948B-1728B52AA6E4}">
                <adec:decorative xmlns:adec="http://schemas.microsoft.com/office/drawing/2017/decorative" val="1"/>
              </a:ext>
            </a:extLst>
          </p:cNvPr>
          <p:cNvSpPr>
            <a:spLocks noGrp="1"/>
          </p:cNvSpPr>
          <p:nvPr>
            <p:ph type="sldNum" sz="quarter" idx="12"/>
          </p:nvPr>
        </p:nvSpPr>
        <p:spPr/>
        <p:txBody>
          <a:bodyPr/>
          <a:lstStyle/>
          <a:p>
            <a:fld id="{1195A9E4-2CE9-4E32-BE85-7C32F0F78A6D}" type="slidenum">
              <a:rPr lang="en-GB" smtClean="0"/>
              <a:t>7</a:t>
            </a:fld>
            <a:endParaRPr lang="en-GB"/>
          </a:p>
        </p:txBody>
      </p:sp>
    </p:spTree>
    <p:extLst>
      <p:ext uri="{BB962C8B-B14F-4D97-AF65-F5344CB8AC3E}">
        <p14:creationId xmlns:p14="http://schemas.microsoft.com/office/powerpoint/2010/main" val="3916411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70BC1-C6B6-44B6-AB45-419EE0F5C083}"/>
              </a:ext>
            </a:extLst>
          </p:cNvPr>
          <p:cNvSpPr>
            <a:spLocks noGrp="1"/>
          </p:cNvSpPr>
          <p:nvPr>
            <p:ph type="title"/>
          </p:nvPr>
        </p:nvSpPr>
        <p:spPr>
          <a:xfrm>
            <a:off x="0" y="20320"/>
            <a:ext cx="11336021" cy="1727768"/>
          </a:xfrm>
        </p:spPr>
        <p:txBody>
          <a:bodyPr>
            <a:normAutofit fontScale="90000"/>
          </a:bodyPr>
          <a:lstStyle/>
          <a:p>
            <a:r>
              <a:rPr lang="en-GB" dirty="0">
                <a:solidFill>
                  <a:srgbClr val="595959"/>
                </a:solidFill>
              </a:rPr>
              <a:t>SUPPLIER </a:t>
            </a:r>
            <a:br>
              <a:rPr lang="en-GB" dirty="0">
                <a:solidFill>
                  <a:srgbClr val="595959"/>
                </a:solidFill>
              </a:rPr>
            </a:br>
            <a:br>
              <a:rPr lang="en-GB" dirty="0">
                <a:solidFill>
                  <a:srgbClr val="595959"/>
                </a:solidFill>
              </a:rPr>
            </a:br>
            <a:r>
              <a:rPr lang="en-GB" dirty="0">
                <a:solidFill>
                  <a:srgbClr val="595959"/>
                </a:solidFill>
              </a:rPr>
              <a:t>                 2023                                2024      </a:t>
            </a:r>
            <a:endParaRPr lang="en-ZM" dirty="0">
              <a:solidFill>
                <a:srgbClr val="595959"/>
              </a:solidFill>
            </a:endParaRPr>
          </a:p>
        </p:txBody>
      </p:sp>
      <p:sp>
        <p:nvSpPr>
          <p:cNvPr id="4" name="Footer Placeholder 3">
            <a:extLst>
              <a:ext uri="{FF2B5EF4-FFF2-40B4-BE49-F238E27FC236}">
                <a16:creationId xmlns:a16="http://schemas.microsoft.com/office/drawing/2014/main" id="{A0A75F72-9DD9-473D-A53A-A90E279C23F5}"/>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#ZeroCon25</a:t>
            </a:r>
            <a:endParaRPr lang="en-GB" dirty="0"/>
          </a:p>
        </p:txBody>
      </p:sp>
      <p:sp>
        <p:nvSpPr>
          <p:cNvPr id="5" name="Slide Number Placeholder 4">
            <a:extLst>
              <a:ext uri="{FF2B5EF4-FFF2-40B4-BE49-F238E27FC236}">
                <a16:creationId xmlns:a16="http://schemas.microsoft.com/office/drawing/2014/main" id="{4E16FE23-4566-486E-AE2F-CF912845834F}"/>
              </a:ext>
              <a:ext uri="{C183D7F6-B498-43B3-948B-1728B52AA6E4}">
                <adec:decorative xmlns:adec="http://schemas.microsoft.com/office/drawing/2017/decorative" val="1"/>
              </a:ext>
            </a:extLst>
          </p:cNvPr>
          <p:cNvSpPr>
            <a:spLocks noGrp="1"/>
          </p:cNvSpPr>
          <p:nvPr>
            <p:ph type="sldNum" sz="quarter" idx="12"/>
          </p:nvPr>
        </p:nvSpPr>
        <p:spPr/>
        <p:txBody>
          <a:bodyPr/>
          <a:lstStyle/>
          <a:p>
            <a:fld id="{1195A9E4-2CE9-4E32-BE85-7C32F0F78A6D}" type="slidenum">
              <a:rPr lang="en-GB" smtClean="0"/>
              <a:t>8</a:t>
            </a:fld>
            <a:endParaRPr lang="en-GB"/>
          </a:p>
        </p:txBody>
      </p:sp>
      <p:pic>
        <p:nvPicPr>
          <p:cNvPr id="7" name="Content Placeholder 6" descr="A person sitting in a wheelchair outside a house. He is in from of a car and a house. ">
            <a:extLst>
              <a:ext uri="{FF2B5EF4-FFF2-40B4-BE49-F238E27FC236}">
                <a16:creationId xmlns:a16="http://schemas.microsoft.com/office/drawing/2014/main" id="{57BB9464-9FFB-4A5F-88AC-48C7E35636C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690688"/>
            <a:ext cx="6075680" cy="4318226"/>
          </a:xfrm>
        </p:spPr>
      </p:pic>
      <p:pic>
        <p:nvPicPr>
          <p:cNvPr id="6" name="Picture 5" descr="A person sitting in a wheelchair doing a speech. He is sitting in from of a role up with the the text &quot;World Vision&quot; written multiple times in orange. The other role up is blue with white text.   ">
            <a:extLst>
              <a:ext uri="{FF2B5EF4-FFF2-40B4-BE49-F238E27FC236}">
                <a16:creationId xmlns:a16="http://schemas.microsoft.com/office/drawing/2014/main" id="{7176CF4A-FFC7-4DCE-BBB8-8B6BE1ACC4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0480" y="1690688"/>
            <a:ext cx="5811519" cy="4196306"/>
          </a:xfrm>
          <a:prstGeom prst="rect">
            <a:avLst/>
          </a:prstGeom>
        </p:spPr>
      </p:pic>
    </p:spTree>
    <p:extLst>
      <p:ext uri="{BB962C8B-B14F-4D97-AF65-F5344CB8AC3E}">
        <p14:creationId xmlns:p14="http://schemas.microsoft.com/office/powerpoint/2010/main" val="4234749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86DC6-745B-4CF1-9BBB-12F7FB11A630}"/>
              </a:ext>
            </a:extLst>
          </p:cNvPr>
          <p:cNvSpPr>
            <a:spLocks noGrp="1"/>
          </p:cNvSpPr>
          <p:nvPr>
            <p:ph type="title"/>
          </p:nvPr>
        </p:nvSpPr>
        <p:spPr/>
        <p:txBody>
          <a:bodyPr/>
          <a:lstStyle/>
          <a:p>
            <a:r>
              <a:rPr lang="en-GB" b="1" dirty="0">
                <a:solidFill>
                  <a:srgbClr val="595959"/>
                </a:solidFill>
              </a:rPr>
              <a:t>SUSTAINABILITY</a:t>
            </a:r>
            <a:br>
              <a:rPr lang="en-GB" dirty="0">
                <a:solidFill>
                  <a:srgbClr val="595959"/>
                </a:solidFill>
              </a:rPr>
            </a:br>
            <a:endParaRPr lang="en-ZM" dirty="0">
              <a:solidFill>
                <a:srgbClr val="595959"/>
              </a:solidFill>
            </a:endParaRPr>
          </a:p>
        </p:txBody>
      </p:sp>
      <p:sp>
        <p:nvSpPr>
          <p:cNvPr id="3" name="Content Placeholder 2">
            <a:extLst>
              <a:ext uri="{FF2B5EF4-FFF2-40B4-BE49-F238E27FC236}">
                <a16:creationId xmlns:a16="http://schemas.microsoft.com/office/drawing/2014/main" id="{C1D7C7DC-6604-41CF-816C-979BBB52A025}"/>
              </a:ext>
            </a:extLst>
          </p:cNvPr>
          <p:cNvSpPr>
            <a:spLocks noGrp="1"/>
          </p:cNvSpPr>
          <p:nvPr>
            <p:ph idx="1"/>
          </p:nvPr>
        </p:nvSpPr>
        <p:spPr>
          <a:xfrm>
            <a:off x="324853" y="1297459"/>
            <a:ext cx="11117179" cy="4814583"/>
          </a:xfrm>
        </p:spPr>
        <p:txBody>
          <a:bodyPr>
            <a:noAutofit/>
          </a:bodyPr>
          <a:lstStyle/>
          <a:p>
            <a:pPr>
              <a:lnSpc>
                <a:spcPct val="100000"/>
              </a:lnSpc>
            </a:pPr>
            <a:r>
              <a:rPr lang="en-GB" sz="2400" b="1" dirty="0">
                <a:solidFill>
                  <a:srgbClr val="595959"/>
                </a:solidFill>
              </a:rPr>
              <a:t>Inclusive and accessible practices: </a:t>
            </a:r>
            <a:r>
              <a:rPr lang="en-GB" sz="2400" dirty="0">
                <a:solidFill>
                  <a:srgbClr val="595959"/>
                </a:solidFill>
              </a:rPr>
              <a:t>The project's commitment to inclusive and accessible practices promotes social inclusion and reduces stigma and discrimination against persons with disabilities.</a:t>
            </a:r>
          </a:p>
          <a:p>
            <a:pPr marL="0" indent="0">
              <a:lnSpc>
                <a:spcPct val="100000"/>
              </a:lnSpc>
              <a:buNone/>
            </a:pPr>
            <a:endParaRPr lang="en-GB" sz="2400" dirty="0">
              <a:solidFill>
                <a:srgbClr val="595959"/>
              </a:solidFill>
            </a:endParaRPr>
          </a:p>
          <a:p>
            <a:pPr>
              <a:lnSpc>
                <a:spcPct val="100000"/>
              </a:lnSpc>
            </a:pPr>
            <a:r>
              <a:rPr lang="en-GB" sz="2400" b="1" dirty="0">
                <a:solidFill>
                  <a:srgbClr val="595959"/>
                </a:solidFill>
              </a:rPr>
              <a:t>Revenue generation: </a:t>
            </a:r>
            <a:r>
              <a:rPr lang="en-GB" sz="2400" dirty="0">
                <a:solidFill>
                  <a:srgbClr val="595959"/>
                </a:solidFill>
              </a:rPr>
              <a:t>The project's focus on empowering entrepreneurs with disabilities to start and grow their own businesses  leads to increased revenue generation and financial stability.</a:t>
            </a:r>
          </a:p>
          <a:p>
            <a:pPr marL="0" indent="0">
              <a:lnSpc>
                <a:spcPct val="100000"/>
              </a:lnSpc>
              <a:buNone/>
            </a:pPr>
            <a:endParaRPr lang="en-GB" sz="2400" dirty="0">
              <a:solidFill>
                <a:srgbClr val="595959"/>
              </a:solidFill>
            </a:endParaRPr>
          </a:p>
          <a:p>
            <a:pPr>
              <a:lnSpc>
                <a:spcPct val="100000"/>
              </a:lnSpc>
            </a:pPr>
            <a:r>
              <a:rPr lang="en-GB" sz="2400" b="1" dirty="0">
                <a:solidFill>
                  <a:srgbClr val="595959"/>
                </a:solidFill>
              </a:rPr>
              <a:t>Partnerships and collaborations</a:t>
            </a:r>
            <a:r>
              <a:rPr lang="en-GB" sz="2400" dirty="0">
                <a:solidFill>
                  <a:srgbClr val="595959"/>
                </a:solidFill>
              </a:rPr>
              <a:t>: The project's partnerships with government and organizations of Persons with Disabilities provides a strong foundation for sustainability and scalability.</a:t>
            </a:r>
            <a:endParaRPr lang="en-ZM" sz="2400" dirty="0">
              <a:solidFill>
                <a:srgbClr val="595959"/>
              </a:solidFill>
            </a:endParaRPr>
          </a:p>
        </p:txBody>
      </p:sp>
      <p:sp>
        <p:nvSpPr>
          <p:cNvPr id="4" name="Footer Placeholder 3">
            <a:extLst>
              <a:ext uri="{FF2B5EF4-FFF2-40B4-BE49-F238E27FC236}">
                <a16:creationId xmlns:a16="http://schemas.microsoft.com/office/drawing/2014/main" id="{B0A03736-928A-4030-AFA3-B041BD99DCA0}"/>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#ZeroCon25</a:t>
            </a:r>
            <a:endParaRPr lang="en-GB" dirty="0"/>
          </a:p>
        </p:txBody>
      </p:sp>
      <p:sp>
        <p:nvSpPr>
          <p:cNvPr id="5" name="Slide Number Placeholder 4">
            <a:extLst>
              <a:ext uri="{FF2B5EF4-FFF2-40B4-BE49-F238E27FC236}">
                <a16:creationId xmlns:a16="http://schemas.microsoft.com/office/drawing/2014/main" id="{2F34A4D1-CE49-4D49-A918-D6C88A8F6C40}"/>
              </a:ext>
              <a:ext uri="{C183D7F6-B498-43B3-948B-1728B52AA6E4}">
                <adec:decorative xmlns:adec="http://schemas.microsoft.com/office/drawing/2017/decorative" val="1"/>
              </a:ext>
            </a:extLst>
          </p:cNvPr>
          <p:cNvSpPr>
            <a:spLocks noGrp="1"/>
          </p:cNvSpPr>
          <p:nvPr>
            <p:ph type="sldNum" sz="quarter" idx="12"/>
          </p:nvPr>
        </p:nvSpPr>
        <p:spPr/>
        <p:txBody>
          <a:bodyPr/>
          <a:lstStyle/>
          <a:p>
            <a:fld id="{1195A9E4-2CE9-4E32-BE85-7C32F0F78A6D}" type="slidenum">
              <a:rPr lang="en-GB" smtClean="0"/>
              <a:t>9</a:t>
            </a:fld>
            <a:endParaRPr lang="en-GB"/>
          </a:p>
        </p:txBody>
      </p:sp>
    </p:spTree>
    <p:extLst>
      <p:ext uri="{BB962C8B-B14F-4D97-AF65-F5344CB8AC3E}">
        <p14:creationId xmlns:p14="http://schemas.microsoft.com/office/powerpoint/2010/main" val="2207017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775</Words>
  <Application>Microsoft Office PowerPoint</Application>
  <PresentationFormat>Widescreen</PresentationFormat>
  <Paragraphs>88</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Roboto</vt:lpstr>
      <vt:lpstr>Office Theme</vt:lpstr>
      <vt:lpstr>Empowerment of Entrepreneurs with Disabilities </vt:lpstr>
      <vt:lpstr>BACKGROUND</vt:lpstr>
      <vt:lpstr> PROJECT</vt:lpstr>
      <vt:lpstr>INNOVATION</vt:lpstr>
      <vt:lpstr>SKILLS TRAINING BEFORE REGISTRATION</vt:lpstr>
      <vt:lpstr>IMPACT</vt:lpstr>
      <vt:lpstr>IMPACT cont’’d……</vt:lpstr>
      <vt:lpstr>SUPPLIER                    2023                                2024      </vt:lpstr>
      <vt:lpstr>SUSTAINABILITY </vt:lpstr>
      <vt:lpstr>NEXT STEPS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Katerina Stanton Balazs</dc:creator>
  <cp:lastModifiedBy>Anja Günther</cp:lastModifiedBy>
  <cp:revision>32</cp:revision>
  <dcterms:created xsi:type="dcterms:W3CDTF">2022-12-05T13:52:15Z</dcterms:created>
  <dcterms:modified xsi:type="dcterms:W3CDTF">2025-02-20T14:45:13Z</dcterms:modified>
</cp:coreProperties>
</file>